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D76C7A3-25B1-4443-8D96-B4836AF91723}" type="datetimeFigureOut">
              <a:rPr lang="ar-SA" smtClean="0"/>
              <a:t>07/17/39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E1D1C0B-0AF7-47AD-AB00-B1398B7579E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err="1" smtClean="0"/>
              <a:t>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D1C0B-0AF7-47AD-AB00-B1398B7579E2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CCD9-BAE0-45E6-A493-53404F55D6A1}" type="datetimeFigureOut">
              <a:rPr lang="ar-SA" smtClean="0"/>
              <a:t>07/16/39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E5D7-FEAF-4B2D-8B04-0A21EAC4CD2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722511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sz="3100" b="1" dirty="0" smtClean="0">
                <a:solidFill>
                  <a:schemeClr val="accent5">
                    <a:lumMod val="75000"/>
                  </a:schemeClr>
                </a:solidFill>
              </a:rPr>
              <a:t>ب- </a:t>
            </a:r>
            <a:r>
              <a:rPr lang="ar-SA" sz="3100" b="1" dirty="0">
                <a:solidFill>
                  <a:schemeClr val="accent5">
                    <a:lumMod val="75000"/>
                  </a:schemeClr>
                </a:solidFill>
              </a:rPr>
              <a:t>مصادر البروتين النباتية         </a:t>
            </a:r>
            <a:r>
              <a:rPr lang="en-US" sz="3100" b="1" dirty="0">
                <a:solidFill>
                  <a:schemeClr val="accent5">
                    <a:lumMod val="75000"/>
                  </a:schemeClr>
                </a:solidFill>
              </a:rPr>
              <a:t>Plant protein sources </a:t>
            </a:r>
            <a:r>
              <a:rPr lang="ar-SA" sz="31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</a:rPr>
              <a:t>أ- </a:t>
            </a:r>
            <a:r>
              <a:rPr lang="ar-SA" b="1" dirty="0" err="1">
                <a:solidFill>
                  <a:srgbClr val="FF0000"/>
                </a:solidFill>
              </a:rPr>
              <a:t>أكساب</a:t>
            </a:r>
            <a:r>
              <a:rPr lang="ar-SA" b="1" dirty="0">
                <a:solidFill>
                  <a:srgbClr val="FF0000"/>
                </a:solidFill>
              </a:rPr>
              <a:t> البذور </a:t>
            </a:r>
            <a:r>
              <a:rPr lang="ar-SA" b="1" dirty="0" err="1">
                <a:solidFill>
                  <a:srgbClr val="FF0000"/>
                </a:solidFill>
              </a:rPr>
              <a:t>الزيتية :</a:t>
            </a:r>
            <a:r>
              <a:rPr lang="ar-SA" b="1" dirty="0">
                <a:solidFill>
                  <a:srgbClr val="FF0000"/>
                </a:solidFill>
              </a:rPr>
              <a:t>      </a:t>
            </a:r>
            <a:r>
              <a:rPr lang="en-US" b="1" dirty="0">
                <a:solidFill>
                  <a:srgbClr val="FF0000"/>
                </a:solidFill>
              </a:rPr>
              <a:t>Oilseeds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algn="r"/>
            <a:r>
              <a:rPr lang="ar-SA" dirty="0">
                <a:solidFill>
                  <a:srgbClr val="FF0000"/>
                </a:solidFill>
              </a:rPr>
              <a:t>وهي تعتبر مخلفات المعاصر أي تقوم بعض المعاصر باستخلاص الزيت من البذور الزيتية والمتبقى بعد استخلاص  الزيت يعرف </a:t>
            </a:r>
            <a:r>
              <a:rPr lang="ar-SA" dirty="0" smtClean="0">
                <a:solidFill>
                  <a:srgbClr val="FF0000"/>
                </a:solidFill>
              </a:rPr>
              <a:t>بالكسب.</a:t>
            </a:r>
          </a:p>
          <a:p>
            <a:pPr algn="r"/>
            <a:r>
              <a:rPr lang="ar-SA" b="1" dirty="0">
                <a:solidFill>
                  <a:srgbClr val="FF0000"/>
                </a:solidFill>
              </a:rPr>
              <a:t>ومن أهم </a:t>
            </a:r>
            <a:r>
              <a:rPr lang="ar-SA" b="1" dirty="0" err="1">
                <a:solidFill>
                  <a:srgbClr val="FF0000"/>
                </a:solidFill>
              </a:rPr>
              <a:t>هذة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b="1" dirty="0" err="1">
                <a:solidFill>
                  <a:srgbClr val="FF0000"/>
                </a:solidFill>
              </a:rPr>
              <a:t>الأكساب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b="1" dirty="0" err="1">
                <a:solidFill>
                  <a:srgbClr val="FF0000"/>
                </a:solidFill>
              </a:rPr>
              <a:t>إستخداماً</a:t>
            </a:r>
            <a:r>
              <a:rPr lang="ar-SA" b="1" dirty="0">
                <a:solidFill>
                  <a:srgbClr val="FF0000"/>
                </a:solidFill>
              </a:rPr>
              <a:t> فى علائق </a:t>
            </a:r>
            <a:r>
              <a:rPr lang="ar-SA" b="1" dirty="0" err="1">
                <a:solidFill>
                  <a:srgbClr val="FF0000"/>
                </a:solidFill>
              </a:rPr>
              <a:t>الأسماك :-</a:t>
            </a:r>
            <a:endParaRPr lang="en-US" b="1" dirty="0">
              <a:solidFill>
                <a:srgbClr val="FF0000"/>
              </a:solidFill>
            </a:endParaRPr>
          </a:p>
          <a:p>
            <a:pPr algn="r"/>
            <a:r>
              <a:rPr lang="ar-SA" b="1" dirty="0">
                <a:solidFill>
                  <a:srgbClr val="FF0000"/>
                </a:solidFill>
              </a:rPr>
              <a:t>1- كسب فول </a:t>
            </a:r>
            <a:r>
              <a:rPr lang="ar-SA" b="1" dirty="0" err="1">
                <a:solidFill>
                  <a:srgbClr val="FF0000"/>
                </a:solidFill>
              </a:rPr>
              <a:t>الصويا</a:t>
            </a:r>
            <a:r>
              <a:rPr lang="ar-SA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FF0000"/>
                </a:solidFill>
              </a:rPr>
              <a:t>Soybean meal</a:t>
            </a:r>
          </a:p>
          <a:p>
            <a:pPr algn="r"/>
            <a:r>
              <a:rPr lang="ar-SA" dirty="0">
                <a:solidFill>
                  <a:srgbClr val="FF0000"/>
                </a:solidFill>
              </a:rPr>
              <a:t>من أهم مصادر البروتين النباتي في علائق </a:t>
            </a:r>
            <a:r>
              <a:rPr lang="ar-SA" dirty="0" smtClean="0">
                <a:solidFill>
                  <a:srgbClr val="FF0000"/>
                </a:solidFill>
              </a:rPr>
              <a:t>الأسماك ونسبة </a:t>
            </a:r>
            <a:r>
              <a:rPr lang="ar-SA" b="1" dirty="0" smtClean="0">
                <a:solidFill>
                  <a:srgbClr val="FF0000"/>
                </a:solidFill>
              </a:rPr>
              <a:t>البروتين </a:t>
            </a:r>
            <a:r>
              <a:rPr lang="ar-SA" b="1" dirty="0" err="1" smtClean="0">
                <a:solidFill>
                  <a:srgbClr val="FF0000"/>
                </a:solidFill>
              </a:rPr>
              <a:t>به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وصلت </a:t>
            </a:r>
            <a:r>
              <a:rPr lang="ar-SA" dirty="0">
                <a:solidFill>
                  <a:srgbClr val="FF0000"/>
                </a:solidFill>
              </a:rPr>
              <a:t>إلى حوالي </a:t>
            </a:r>
            <a:r>
              <a:rPr lang="ar-SA" dirty="0" err="1">
                <a:solidFill>
                  <a:srgbClr val="FF0000"/>
                </a:solidFill>
              </a:rPr>
              <a:t>50</a:t>
            </a:r>
            <a:r>
              <a:rPr lang="ar-SA" dirty="0" err="1" smtClean="0">
                <a:solidFill>
                  <a:srgbClr val="FF0000"/>
                </a:solidFill>
              </a:rPr>
              <a:t>%.</a:t>
            </a:r>
            <a:endParaRPr lang="ar-SA" dirty="0" smtClean="0">
              <a:solidFill>
                <a:srgbClr val="FF0000"/>
              </a:solidFill>
            </a:endParaRPr>
          </a:p>
          <a:p>
            <a:pPr algn="r"/>
            <a:r>
              <a:rPr lang="ar-SA" dirty="0">
                <a:solidFill>
                  <a:srgbClr val="FF0000"/>
                </a:solidFill>
              </a:rPr>
              <a:t>وكسب فول </a:t>
            </a:r>
            <a:r>
              <a:rPr lang="ar-SA" dirty="0" err="1">
                <a:solidFill>
                  <a:srgbClr val="FF0000"/>
                </a:solidFill>
              </a:rPr>
              <a:t>الصويا</a:t>
            </a:r>
            <a:r>
              <a:rPr lang="ar-SA" dirty="0">
                <a:solidFill>
                  <a:srgbClr val="FF0000"/>
                </a:solidFill>
              </a:rPr>
              <a:t> يحتوي على كل الأحماض </a:t>
            </a:r>
            <a:r>
              <a:rPr lang="ar-SA" dirty="0" err="1">
                <a:solidFill>
                  <a:srgbClr val="FF0000"/>
                </a:solidFill>
              </a:rPr>
              <a:t>الأمينية</a:t>
            </a:r>
            <a:r>
              <a:rPr lang="ar-SA" dirty="0">
                <a:solidFill>
                  <a:srgbClr val="FF0000"/>
                </a:solidFill>
              </a:rPr>
              <a:t> الأساسية باستثناء </a:t>
            </a:r>
            <a:r>
              <a:rPr lang="ar-SA" dirty="0" err="1">
                <a:solidFill>
                  <a:srgbClr val="FF0000"/>
                </a:solidFill>
              </a:rPr>
              <a:t>المثيونين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err="1" smtClean="0">
                <a:solidFill>
                  <a:srgbClr val="FF0000"/>
                </a:solidFill>
              </a:rPr>
              <a:t>والسستين.</a:t>
            </a:r>
            <a:endParaRPr lang="ar-SA" dirty="0" smtClean="0">
              <a:solidFill>
                <a:srgbClr val="FF0000"/>
              </a:solidFill>
            </a:endParaRPr>
          </a:p>
          <a:p>
            <a:pPr algn="r"/>
            <a:r>
              <a:rPr lang="ar-SA" dirty="0">
                <a:solidFill>
                  <a:srgbClr val="FF0000"/>
                </a:solidFill>
              </a:rPr>
              <a:t>ويدخل فول </a:t>
            </a:r>
            <a:r>
              <a:rPr lang="ar-SA" dirty="0" err="1">
                <a:solidFill>
                  <a:srgbClr val="FF0000"/>
                </a:solidFill>
              </a:rPr>
              <a:t>الصويا</a:t>
            </a:r>
            <a:r>
              <a:rPr lang="ar-SA" dirty="0">
                <a:solidFill>
                  <a:srgbClr val="FF0000"/>
                </a:solidFill>
              </a:rPr>
              <a:t> حالياً في معظم العلائق المصنعة نظراً لإنتاج كميات كبيرة منه على مستوى العالم وانخفاض سعر وحدة البروتين </a:t>
            </a:r>
            <a:r>
              <a:rPr lang="ar-SA" dirty="0" err="1">
                <a:solidFill>
                  <a:srgbClr val="FF0000"/>
                </a:solidFill>
              </a:rPr>
              <a:t>به</a:t>
            </a:r>
            <a:endParaRPr lang="en-US" b="1" dirty="0">
              <a:solidFill>
                <a:srgbClr val="FF0000"/>
              </a:solidFill>
            </a:endParaRPr>
          </a:p>
          <a:p>
            <a:pPr algn="r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sz="4000" b="1" dirty="0" smtClean="0">
                <a:solidFill>
                  <a:srgbClr val="C00000"/>
                </a:solidFill>
              </a:rPr>
              <a:t>(</a:t>
            </a:r>
            <a:r>
              <a:rPr lang="ar-SA" sz="4000" b="1" dirty="0">
                <a:solidFill>
                  <a:srgbClr val="C00000"/>
                </a:solidFill>
              </a:rPr>
              <a:t>د) مخلفات المصانع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ar-SA" sz="4000" b="1" dirty="0"/>
              <a:t>1- مخلفات صناعة السكر </a:t>
            </a:r>
            <a:r>
              <a:rPr lang="ar-SA" sz="4000" b="1" dirty="0" smtClean="0"/>
              <a:t>ومنها</a:t>
            </a:r>
            <a:r>
              <a:rPr lang="en-US" sz="4000" b="1" dirty="0" smtClean="0"/>
              <a:t> </a:t>
            </a:r>
            <a:r>
              <a:rPr lang="ar-SA" sz="4000" b="1" dirty="0" err="1" smtClean="0"/>
              <a:t>المـولاس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640960" cy="4824536"/>
          </a:xfrm>
        </p:spPr>
        <p:txBody>
          <a:bodyPr/>
          <a:lstStyle/>
          <a:p>
            <a:pPr algn="r"/>
            <a:r>
              <a:rPr lang="ar-SA" b="1" dirty="0">
                <a:solidFill>
                  <a:srgbClr val="0070C0"/>
                </a:solidFill>
              </a:rPr>
              <a:t>2- مخلفات </a:t>
            </a:r>
            <a:r>
              <a:rPr lang="ar-SA" b="1" dirty="0" err="1">
                <a:solidFill>
                  <a:srgbClr val="0070C0"/>
                </a:solidFill>
              </a:rPr>
              <a:t>الطماطم </a:t>
            </a:r>
            <a:r>
              <a:rPr lang="ar-SA" b="1" dirty="0">
                <a:solidFill>
                  <a:srgbClr val="0070C0"/>
                </a:solidFill>
              </a:rPr>
              <a:t>(تفل الطماطم</a:t>
            </a:r>
            <a:r>
              <a:rPr lang="ar-SA" b="1" dirty="0" err="1">
                <a:solidFill>
                  <a:srgbClr val="0070C0"/>
                </a:solidFill>
              </a:rPr>
              <a:t>)</a:t>
            </a:r>
            <a:r>
              <a:rPr lang="ar-SA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Tomato by-products </a:t>
            </a:r>
            <a:r>
              <a:rPr lang="ar-SA" b="1" dirty="0">
                <a:solidFill>
                  <a:srgbClr val="0070C0"/>
                </a:solidFill>
              </a:rPr>
              <a:t>3- مخلفات البطاطس       </a:t>
            </a:r>
            <a:r>
              <a:rPr lang="en-US" b="1" dirty="0">
                <a:solidFill>
                  <a:srgbClr val="0070C0"/>
                </a:solidFill>
              </a:rPr>
              <a:t>Potato by-products         </a:t>
            </a:r>
            <a:endParaRPr lang="en-US" dirty="0">
              <a:solidFill>
                <a:srgbClr val="0070C0"/>
              </a:solidFill>
            </a:endParaRPr>
          </a:p>
          <a:p>
            <a:pPr algn="r"/>
            <a:r>
              <a:rPr lang="ar-SA" b="1" dirty="0">
                <a:solidFill>
                  <a:srgbClr val="0070C0"/>
                </a:solidFill>
              </a:rPr>
              <a:t>4- مخلفات </a:t>
            </a:r>
            <a:r>
              <a:rPr lang="ar-SA" b="1" dirty="0" err="1">
                <a:solidFill>
                  <a:srgbClr val="0070C0"/>
                </a:solidFill>
              </a:rPr>
              <a:t>التمــور</a:t>
            </a:r>
            <a:endParaRPr lang="en-US" dirty="0">
              <a:solidFill>
                <a:srgbClr val="0070C0"/>
              </a:solidFill>
            </a:endParaRPr>
          </a:p>
          <a:p>
            <a:pPr algn="r"/>
            <a:r>
              <a:rPr lang="ar-SA" b="1" dirty="0">
                <a:solidFill>
                  <a:srgbClr val="0070C0"/>
                </a:solidFill>
              </a:rPr>
              <a:t>5- مخلفات البسلة     </a:t>
            </a:r>
            <a:endParaRPr lang="en-US" dirty="0">
              <a:solidFill>
                <a:srgbClr val="0070C0"/>
              </a:solidFill>
            </a:endParaRPr>
          </a:p>
          <a:p>
            <a:pPr algn="r"/>
            <a:r>
              <a:rPr lang="ar-SA" b="1" dirty="0">
                <a:solidFill>
                  <a:srgbClr val="0070C0"/>
                </a:solidFill>
              </a:rPr>
              <a:t>6- مخلفات أخـرى</a:t>
            </a:r>
            <a:endParaRPr lang="en-US" dirty="0">
              <a:solidFill>
                <a:srgbClr val="0070C0"/>
              </a:solidFill>
            </a:endParaRPr>
          </a:p>
          <a:p>
            <a:pPr algn="r"/>
            <a:r>
              <a:rPr lang="ar-SA" b="1" dirty="0">
                <a:solidFill>
                  <a:srgbClr val="0070C0"/>
                </a:solidFill>
              </a:rPr>
              <a:t>1- بروتين الخلية الواحدة 	</a:t>
            </a:r>
            <a:r>
              <a:rPr lang="en-US" b="1" dirty="0">
                <a:solidFill>
                  <a:srgbClr val="0070C0"/>
                </a:solidFill>
              </a:rPr>
              <a:t>Single cell protein </a:t>
            </a:r>
            <a:endParaRPr lang="en-US" dirty="0">
              <a:solidFill>
                <a:srgbClr val="0070C0"/>
              </a:solidFill>
            </a:endParaRPr>
          </a:p>
          <a:p>
            <a:pPr algn="r"/>
            <a:r>
              <a:rPr lang="ar-SA" b="1" dirty="0">
                <a:solidFill>
                  <a:srgbClr val="0070C0"/>
                </a:solidFill>
              </a:rPr>
              <a:t>2- المخلفات الصناعية والزراعية والآدمية</a:t>
            </a:r>
            <a:endParaRPr lang="en-US" b="1" dirty="0">
              <a:solidFill>
                <a:srgbClr val="0070C0"/>
              </a:solidFill>
            </a:endParaRPr>
          </a:p>
          <a:p>
            <a:pPr algn="r"/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04448" cy="1470025"/>
          </a:xfrm>
        </p:spPr>
        <p:txBody>
          <a:bodyPr>
            <a:noAutofit/>
          </a:bodyPr>
          <a:lstStyle/>
          <a:p>
            <a:pPr algn="r" rtl="0"/>
            <a:r>
              <a:rPr lang="ar-SA" sz="3200" b="1" dirty="0"/>
              <a:t/>
            </a:r>
            <a:br>
              <a:rPr lang="ar-SA" sz="3200" b="1" dirty="0"/>
            </a:br>
            <a:r>
              <a:rPr lang="ar-EG" sz="3200" b="1" dirty="0" smtClean="0">
                <a:solidFill>
                  <a:srgbClr val="FF0000"/>
                </a:solidFill>
              </a:rPr>
              <a:t>أنـواع </a:t>
            </a:r>
            <a:r>
              <a:rPr lang="ar-EG" sz="3200" b="1" dirty="0" err="1">
                <a:solidFill>
                  <a:srgbClr val="FF0000"/>
                </a:solidFill>
              </a:rPr>
              <a:t>الصـويا</a:t>
            </a:r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err="1">
                <a:solidFill>
                  <a:srgbClr val="FF0000"/>
                </a:solidFill>
              </a:rPr>
              <a:t>:</a:t>
            </a:r>
            <a:r>
              <a:rPr lang="ar-SA" sz="3200" b="1" dirty="0" err="1">
                <a:solidFill>
                  <a:srgbClr val="FF0000"/>
                </a:solidFill>
              </a:rPr>
              <a:t>-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ar-EG" sz="3200" b="1" dirty="0">
                <a:solidFill>
                  <a:srgbClr val="FF0000"/>
                </a:solidFill>
              </a:rPr>
              <a:t>أ- </a:t>
            </a:r>
            <a:r>
              <a:rPr lang="ar-EG" sz="3200" b="1" dirty="0" err="1">
                <a:solidFill>
                  <a:srgbClr val="FF0000"/>
                </a:solidFill>
              </a:rPr>
              <a:t>الصويا</a:t>
            </a:r>
            <a:r>
              <a:rPr lang="ar-EG" sz="3200" b="1" dirty="0">
                <a:solidFill>
                  <a:srgbClr val="FF0000"/>
                </a:solidFill>
              </a:rPr>
              <a:t> الكاملة الدهن والمعاملة بالتحميص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Full-fat roasted soybean meal (FFS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r>
              <a:rPr lang="ar-SA" sz="3200" b="1" dirty="0" smtClean="0">
                <a:solidFill>
                  <a:srgbClr val="FF0000"/>
                </a:solidFill>
              </a:rPr>
              <a:t>                   </a:t>
            </a:r>
            <a:r>
              <a:rPr lang="ar-SA" sz="3200" b="1" dirty="0" smtClean="0"/>
              <a:t> </a:t>
            </a:r>
            <a:r>
              <a:rPr lang="en-US" sz="3200" b="1" dirty="0" smtClean="0"/>
              <a:t>    </a:t>
            </a:r>
            <a:r>
              <a:rPr lang="en-US" sz="3200" dirty="0"/>
              <a:t/>
            </a:r>
            <a:br>
              <a:rPr lang="en-US" sz="3200" dirty="0"/>
            </a:b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568952" cy="48245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ar-SA" sz="3600" dirty="0">
                <a:solidFill>
                  <a:schemeClr val="tx1"/>
                </a:solidFill>
              </a:rPr>
              <a:t>فالأسماك والطيور أظهرت تحسن في القيمة الغذائية لهذا النوع من </a:t>
            </a:r>
            <a:r>
              <a:rPr lang="ar-SA" sz="3600" dirty="0" err="1">
                <a:solidFill>
                  <a:schemeClr val="tx1"/>
                </a:solidFill>
              </a:rPr>
              <a:t>الصويا</a:t>
            </a:r>
            <a:r>
              <a:rPr lang="ar-SA" sz="3600" dirty="0">
                <a:solidFill>
                  <a:schemeClr val="tx1"/>
                </a:solidFill>
              </a:rPr>
              <a:t> ولكن وجد أن معاملتها على درجة حرارة 117</a:t>
            </a:r>
            <a:r>
              <a:rPr lang="en-US" sz="3600" dirty="0">
                <a:solidFill>
                  <a:schemeClr val="tx1"/>
                </a:solidFill>
              </a:rPr>
              <a:t>°</a:t>
            </a:r>
            <a:r>
              <a:rPr lang="ar-SA" sz="3600" dirty="0">
                <a:solidFill>
                  <a:schemeClr val="tx1"/>
                </a:solidFill>
              </a:rPr>
              <a:t>م أو أعلى من ذلك أعطى نمواً </a:t>
            </a:r>
            <a:r>
              <a:rPr lang="ar-SA" sz="3600" dirty="0" smtClean="0">
                <a:solidFill>
                  <a:schemeClr val="tx1"/>
                </a:solidFill>
              </a:rPr>
              <a:t>أفضل.</a:t>
            </a:r>
          </a:p>
          <a:p>
            <a:pPr algn="r"/>
            <a:r>
              <a:rPr lang="ar-SA" sz="3600" b="1" dirty="0">
                <a:solidFill>
                  <a:schemeClr val="tx1"/>
                </a:solidFill>
              </a:rPr>
              <a:t>ب- </a:t>
            </a:r>
            <a:r>
              <a:rPr lang="ar-SA" sz="3600" b="1" dirty="0" err="1">
                <a:solidFill>
                  <a:schemeClr val="tx1"/>
                </a:solidFill>
              </a:rPr>
              <a:t>الصويا</a:t>
            </a:r>
            <a:r>
              <a:rPr lang="ar-SA" sz="3600" b="1" dirty="0">
                <a:solidFill>
                  <a:schemeClr val="tx1"/>
                </a:solidFill>
              </a:rPr>
              <a:t> المنزوعة </a:t>
            </a:r>
            <a:r>
              <a:rPr lang="ar-SA" sz="3600" b="1" dirty="0" smtClean="0">
                <a:solidFill>
                  <a:schemeClr val="tx1"/>
                </a:solidFill>
              </a:rPr>
              <a:t>الدهن </a:t>
            </a:r>
            <a:r>
              <a:rPr lang="en-US" sz="3600" b="1" dirty="0" smtClean="0">
                <a:solidFill>
                  <a:schemeClr val="tx1"/>
                </a:solidFill>
              </a:rPr>
              <a:t>soybean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 Defatted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SA" sz="3600" dirty="0">
                <a:solidFill>
                  <a:schemeClr val="tx1"/>
                </a:solidFill>
              </a:rPr>
              <a:t>وهذه </a:t>
            </a:r>
            <a:r>
              <a:rPr lang="ar-SA" sz="3600" dirty="0" err="1">
                <a:solidFill>
                  <a:schemeClr val="tx1"/>
                </a:solidFill>
              </a:rPr>
              <a:t>الصويا</a:t>
            </a:r>
            <a:r>
              <a:rPr lang="ar-SA" sz="3600" dirty="0">
                <a:solidFill>
                  <a:schemeClr val="tx1"/>
                </a:solidFill>
              </a:rPr>
              <a:t> تعامل بالتجفيف على درجة حرارة تكون أقل بكثير من المستخدمة في </a:t>
            </a:r>
            <a:r>
              <a:rPr lang="ar-SA" sz="3600" dirty="0" err="1">
                <a:solidFill>
                  <a:schemeClr val="tx1"/>
                </a:solidFill>
              </a:rPr>
              <a:t>الصويا</a:t>
            </a:r>
            <a:r>
              <a:rPr lang="ar-SA" sz="3600" dirty="0">
                <a:solidFill>
                  <a:schemeClr val="tx1"/>
                </a:solidFill>
              </a:rPr>
              <a:t> العالية الدهن فالمنزوعة الدهن </a:t>
            </a:r>
            <a:r>
              <a:rPr lang="en-US" sz="3600" dirty="0">
                <a:solidFill>
                  <a:schemeClr val="tx1"/>
                </a:solidFill>
              </a:rPr>
              <a:t>Defatted </a:t>
            </a:r>
            <a:r>
              <a:rPr lang="ar-SA" sz="3600" dirty="0">
                <a:solidFill>
                  <a:schemeClr val="tx1"/>
                </a:solidFill>
              </a:rPr>
              <a:t>تتم تحت الظروف الاقتصادية وهي </a:t>
            </a:r>
            <a:r>
              <a:rPr lang="ar-SA" sz="3600" dirty="0" err="1" smtClean="0">
                <a:solidFill>
                  <a:schemeClr val="tx1"/>
                </a:solidFill>
              </a:rPr>
              <a:t>105م.</a:t>
            </a:r>
            <a:endParaRPr lang="ar-SA" sz="3600" dirty="0" smtClean="0">
              <a:solidFill>
                <a:schemeClr val="tx1"/>
              </a:solidFill>
            </a:endParaRPr>
          </a:p>
          <a:p>
            <a:pPr algn="r"/>
            <a:r>
              <a:rPr lang="ar-SA" sz="3600" b="1" dirty="0">
                <a:solidFill>
                  <a:srgbClr val="FF0000"/>
                </a:solidFill>
              </a:rPr>
              <a:t>أ</a:t>
            </a:r>
            <a:r>
              <a:rPr lang="ar-EG" sz="3600" b="1" dirty="0">
                <a:solidFill>
                  <a:srgbClr val="FF0000"/>
                </a:solidFill>
              </a:rPr>
              <a:t>سب</a:t>
            </a:r>
            <a:r>
              <a:rPr lang="ar-SA" sz="3600" b="1" dirty="0">
                <a:solidFill>
                  <a:srgbClr val="FF0000"/>
                </a:solidFill>
              </a:rPr>
              <a:t>ا</a:t>
            </a:r>
            <a:r>
              <a:rPr lang="ar-EG" sz="3600" b="1" dirty="0">
                <a:solidFill>
                  <a:srgbClr val="FF0000"/>
                </a:solidFill>
              </a:rPr>
              <a:t>ب انخفاض النمو عند استخدام </a:t>
            </a:r>
            <a:r>
              <a:rPr lang="ar-EG" sz="3600" b="1" dirty="0" err="1">
                <a:solidFill>
                  <a:srgbClr val="FF0000"/>
                </a:solidFill>
              </a:rPr>
              <a:t>الصويا</a:t>
            </a:r>
            <a:r>
              <a:rPr lang="ar-EG" sz="3600" b="1" dirty="0">
                <a:solidFill>
                  <a:srgbClr val="FF0000"/>
                </a:solidFill>
              </a:rPr>
              <a:t> الكاملة الدهـــن </a:t>
            </a:r>
            <a:r>
              <a:rPr lang="ar-SA" sz="3600" b="1" dirty="0" err="1">
                <a:solidFill>
                  <a:srgbClr val="FF0000"/>
                </a:solidFill>
              </a:rPr>
              <a:t>هى :-</a:t>
            </a:r>
            <a:r>
              <a:rPr lang="ar-SA" sz="3600" b="1" dirty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  <a:p>
            <a:pPr algn="r"/>
            <a:r>
              <a:rPr lang="ar-EG" sz="3600" dirty="0">
                <a:solidFill>
                  <a:schemeClr val="tx1"/>
                </a:solidFill>
              </a:rPr>
              <a:t>(1) غياب زيت السمك في </a:t>
            </a:r>
            <a:r>
              <a:rPr lang="ar-EG" sz="3600" dirty="0" err="1">
                <a:solidFill>
                  <a:schemeClr val="tx1"/>
                </a:solidFill>
              </a:rPr>
              <a:t>العليقة</a:t>
            </a:r>
            <a:r>
              <a:rPr lang="ar-SA" sz="3600" dirty="0" err="1">
                <a:solidFill>
                  <a:schemeClr val="tx1"/>
                </a:solidFill>
              </a:rPr>
              <a:t>.</a:t>
            </a:r>
            <a:r>
              <a:rPr lang="ar-SA" sz="3600" dirty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  <a:p>
            <a:pPr algn="r"/>
            <a:r>
              <a:rPr lang="ar-EG" sz="3600" dirty="0">
                <a:solidFill>
                  <a:schemeClr val="tx1"/>
                </a:solidFill>
              </a:rPr>
              <a:t>(2) أو انخفاض الأحماض </a:t>
            </a:r>
            <a:r>
              <a:rPr lang="ar-EG" sz="3600" dirty="0" err="1">
                <a:solidFill>
                  <a:schemeClr val="tx1"/>
                </a:solidFill>
              </a:rPr>
              <a:t>الدهنية</a:t>
            </a:r>
            <a:r>
              <a:rPr lang="ar-EG" sz="3600" dirty="0">
                <a:solidFill>
                  <a:schemeClr val="tx1"/>
                </a:solidFill>
              </a:rPr>
              <a:t> عالية عدم التشبع </a:t>
            </a:r>
            <a:r>
              <a:rPr lang="en-US" sz="3600" dirty="0">
                <a:solidFill>
                  <a:schemeClr val="tx1"/>
                </a:solidFill>
              </a:rPr>
              <a:t>(HUFA)</a:t>
            </a:r>
            <a:r>
              <a:rPr lang="ar-EG" sz="3600" dirty="0" err="1">
                <a:solidFill>
                  <a:schemeClr val="tx1"/>
                </a:solidFill>
              </a:rPr>
              <a:t>.</a:t>
            </a:r>
            <a:r>
              <a:rPr lang="ar-EG" sz="3600" dirty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  <a:p>
            <a:pPr algn="r"/>
            <a:r>
              <a:rPr lang="ar-EG" sz="3600" dirty="0">
                <a:solidFill>
                  <a:schemeClr val="tx1"/>
                </a:solidFill>
              </a:rPr>
              <a:t>(3) انخفاض استساغة الأسماك للقيم العالية من </a:t>
            </a:r>
            <a:r>
              <a:rPr lang="ar-EG" sz="3600" dirty="0" err="1">
                <a:solidFill>
                  <a:schemeClr val="tx1"/>
                </a:solidFill>
              </a:rPr>
              <a:t>الصويا</a:t>
            </a:r>
            <a:r>
              <a:rPr lang="ar-EG" sz="3600" dirty="0">
                <a:solidFill>
                  <a:schemeClr val="tx1"/>
                </a:solidFill>
              </a:rPr>
              <a:t> </a:t>
            </a:r>
            <a:r>
              <a:rPr lang="ar-EG" sz="3600" dirty="0" smtClean="0">
                <a:solidFill>
                  <a:schemeClr val="tx1"/>
                </a:solidFill>
              </a:rPr>
              <a:t>الكاملة</a:t>
            </a:r>
            <a:r>
              <a:rPr lang="ar-SA" sz="3600" dirty="0" smtClean="0">
                <a:solidFill>
                  <a:schemeClr val="tx1"/>
                </a:solidFill>
              </a:rPr>
              <a:t> </a:t>
            </a:r>
            <a:r>
              <a:rPr lang="ar-EG" sz="3600" dirty="0" smtClean="0">
                <a:solidFill>
                  <a:schemeClr val="tx1"/>
                </a:solidFill>
              </a:rPr>
              <a:t>الدهن </a:t>
            </a:r>
            <a:r>
              <a:rPr lang="ar-EG" sz="3600" dirty="0">
                <a:solidFill>
                  <a:schemeClr val="tx1"/>
                </a:solidFill>
              </a:rPr>
              <a:t>مما يقلل من الغذاء المستهلك لهذه العلائق بواسطة </a:t>
            </a:r>
            <a:r>
              <a:rPr lang="ar-EG" sz="3600" dirty="0" err="1" smtClean="0">
                <a:solidFill>
                  <a:schemeClr val="tx1"/>
                </a:solidFill>
              </a:rPr>
              <a:t>الأسماك</a:t>
            </a:r>
            <a:r>
              <a:rPr lang="ar-EG" sz="3600" dirty="0" err="1">
                <a:solidFill>
                  <a:schemeClr val="tx1"/>
                </a:solidFill>
              </a:rPr>
              <a:t>.</a:t>
            </a:r>
            <a:r>
              <a:rPr lang="ar-EG" sz="3600" dirty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  <a:p>
            <a:pPr algn="r"/>
            <a:r>
              <a:rPr lang="ar-EG" sz="3600" dirty="0">
                <a:solidFill>
                  <a:schemeClr val="tx1"/>
                </a:solidFill>
              </a:rPr>
              <a:t>(4) تكاليف المعاملة تكون أعلى من غيرها.</a:t>
            </a:r>
            <a:endParaRPr lang="en-US" sz="3600" dirty="0">
              <a:solidFill>
                <a:schemeClr val="tx1"/>
              </a:solidFill>
            </a:endParaRPr>
          </a:p>
          <a:p>
            <a:pPr algn="r"/>
            <a:endParaRPr lang="ar-S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EG" b="1" dirty="0" smtClean="0">
                <a:solidFill>
                  <a:schemeClr val="accent5">
                    <a:lumMod val="75000"/>
                  </a:schemeClr>
                </a:solidFill>
              </a:rPr>
              <a:t>ومن </a:t>
            </a:r>
            <a:r>
              <a:rPr lang="ar-EG" b="1" dirty="0">
                <a:solidFill>
                  <a:schemeClr val="accent5">
                    <a:lumMod val="75000"/>
                  </a:schemeClr>
                </a:solidFill>
              </a:rPr>
              <a:t>أضرار إضافة دهن بكميات عالية إلى العلائق المحتوية على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FFS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96944" cy="5112568"/>
          </a:xfrm>
        </p:spPr>
        <p:txBody>
          <a:bodyPr>
            <a:normAutofit fontScale="92500" lnSpcReduction="10000"/>
          </a:bodyPr>
          <a:lstStyle/>
          <a:p>
            <a:pPr lvl="0" algn="r"/>
            <a:r>
              <a:rPr lang="ar-SA" dirty="0" err="1" smtClean="0">
                <a:solidFill>
                  <a:srgbClr val="7030A0"/>
                </a:solidFill>
              </a:rPr>
              <a:t>-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EG" dirty="0" smtClean="0">
                <a:solidFill>
                  <a:srgbClr val="7030A0"/>
                </a:solidFill>
              </a:rPr>
              <a:t>حدوث </a:t>
            </a:r>
            <a:r>
              <a:rPr lang="ar-EG" dirty="0">
                <a:solidFill>
                  <a:srgbClr val="7030A0"/>
                </a:solidFill>
              </a:rPr>
              <a:t>عدم اتزان بين نسبة البروتين والطاقة.</a:t>
            </a:r>
            <a:endParaRPr lang="en-US" dirty="0">
              <a:solidFill>
                <a:srgbClr val="7030A0"/>
              </a:solidFill>
            </a:endParaRPr>
          </a:p>
          <a:p>
            <a:pPr lvl="0" algn="r"/>
            <a:r>
              <a:rPr lang="ar-SA" dirty="0" err="1" smtClean="0">
                <a:solidFill>
                  <a:srgbClr val="7030A0"/>
                </a:solidFill>
              </a:rPr>
              <a:t>-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EG" dirty="0" smtClean="0">
                <a:solidFill>
                  <a:srgbClr val="7030A0"/>
                </a:solidFill>
              </a:rPr>
              <a:t>انتاج </a:t>
            </a:r>
            <a:r>
              <a:rPr lang="ar-EG" dirty="0">
                <a:solidFill>
                  <a:srgbClr val="7030A0"/>
                </a:solidFill>
              </a:rPr>
              <a:t>أسماك </a:t>
            </a:r>
            <a:r>
              <a:rPr lang="ar-EG" dirty="0" err="1">
                <a:solidFill>
                  <a:srgbClr val="7030A0"/>
                </a:solidFill>
              </a:rPr>
              <a:t>دهنية</a:t>
            </a:r>
            <a:r>
              <a:rPr lang="ar-EG" dirty="0">
                <a:solidFill>
                  <a:srgbClr val="7030A0"/>
                </a:solidFill>
              </a:rPr>
              <a:t> غير مرغوب فيها.</a:t>
            </a:r>
            <a:endParaRPr lang="en-US" dirty="0">
              <a:solidFill>
                <a:srgbClr val="7030A0"/>
              </a:solidFill>
            </a:endParaRPr>
          </a:p>
          <a:p>
            <a:pPr lvl="0" algn="r">
              <a:buFontTx/>
              <a:buChar char="-"/>
            </a:pPr>
            <a:r>
              <a:rPr lang="ar-EG" dirty="0" smtClean="0">
                <a:solidFill>
                  <a:srgbClr val="7030A0"/>
                </a:solidFill>
              </a:rPr>
              <a:t>قد </a:t>
            </a:r>
            <a:r>
              <a:rPr lang="ar-SA" dirty="0">
                <a:solidFill>
                  <a:srgbClr val="7030A0"/>
                </a:solidFill>
              </a:rPr>
              <a:t>ي</a:t>
            </a:r>
            <a:r>
              <a:rPr lang="ar-EG" dirty="0" err="1">
                <a:solidFill>
                  <a:srgbClr val="7030A0"/>
                </a:solidFill>
              </a:rPr>
              <a:t>ؤثر</a:t>
            </a:r>
            <a:r>
              <a:rPr lang="ar-EG" dirty="0">
                <a:solidFill>
                  <a:srgbClr val="7030A0"/>
                </a:solidFill>
              </a:rPr>
              <a:t> تأثير</a:t>
            </a:r>
            <a:r>
              <a:rPr lang="ar-SA" dirty="0">
                <a:solidFill>
                  <a:srgbClr val="7030A0"/>
                </a:solidFill>
              </a:rPr>
              <a:t>اً</a:t>
            </a:r>
            <a:r>
              <a:rPr lang="ar-EG" dirty="0">
                <a:solidFill>
                  <a:srgbClr val="7030A0"/>
                </a:solidFill>
              </a:rPr>
              <a:t> عكس</a:t>
            </a:r>
            <a:r>
              <a:rPr lang="ar-SA" dirty="0">
                <a:solidFill>
                  <a:srgbClr val="7030A0"/>
                </a:solidFill>
              </a:rPr>
              <a:t>ياً</a:t>
            </a:r>
            <a:r>
              <a:rPr lang="ar-EG" dirty="0">
                <a:solidFill>
                  <a:srgbClr val="7030A0"/>
                </a:solidFill>
              </a:rPr>
              <a:t> على كبس العلائق أثناء عملية التصنيع</a:t>
            </a:r>
            <a:r>
              <a:rPr lang="ar-EG" dirty="0" smtClean="0">
                <a:solidFill>
                  <a:srgbClr val="7030A0"/>
                </a:solidFill>
              </a:rPr>
              <a:t>.</a:t>
            </a:r>
            <a:endParaRPr lang="ar-SA" dirty="0" smtClean="0">
              <a:solidFill>
                <a:srgbClr val="7030A0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rgbClr val="7030A0"/>
                </a:solidFill>
              </a:rPr>
              <a:t>2- </a:t>
            </a:r>
            <a:r>
              <a:rPr lang="ar-SA" b="1" dirty="0">
                <a:solidFill>
                  <a:srgbClr val="7030A0"/>
                </a:solidFill>
              </a:rPr>
              <a:t>كسب القطن المقشور 	</a:t>
            </a:r>
            <a:r>
              <a:rPr lang="en-US" b="1" dirty="0">
                <a:solidFill>
                  <a:srgbClr val="7030A0"/>
                </a:solidFill>
              </a:rPr>
              <a:t>Cotton seed meal</a:t>
            </a:r>
            <a:r>
              <a:rPr lang="ar-SA" b="1" dirty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  <a:p>
            <a:pPr algn="r">
              <a:buFontTx/>
              <a:buChar char="-"/>
            </a:pPr>
            <a:r>
              <a:rPr lang="ar-SA" dirty="0">
                <a:solidFill>
                  <a:srgbClr val="7030A0"/>
                </a:solidFill>
              </a:rPr>
              <a:t>وهو أول أنواع </a:t>
            </a:r>
            <a:r>
              <a:rPr lang="ar-SA" dirty="0" err="1">
                <a:solidFill>
                  <a:srgbClr val="7030A0"/>
                </a:solidFill>
              </a:rPr>
              <a:t>الأكساب</a:t>
            </a:r>
            <a:r>
              <a:rPr lang="ar-SA" dirty="0">
                <a:solidFill>
                  <a:srgbClr val="7030A0"/>
                </a:solidFill>
              </a:rPr>
              <a:t> التي تم استخدامها في تغذية الحيوان</a:t>
            </a:r>
            <a:r>
              <a:rPr lang="ar-SA" dirty="0" smtClean="0">
                <a:solidFill>
                  <a:srgbClr val="7030A0"/>
                </a:solidFill>
              </a:rPr>
              <a:t>،</a:t>
            </a:r>
            <a:r>
              <a:rPr lang="ar-SA" dirty="0">
                <a:solidFill>
                  <a:srgbClr val="7030A0"/>
                </a:solidFill>
              </a:rPr>
              <a:t> ويشترط أن يستخدم كسب القطن المقشور في تغذية الأسماك نظراً لتركيز مادة </a:t>
            </a:r>
            <a:r>
              <a:rPr lang="ar-SA" dirty="0" err="1">
                <a:solidFill>
                  <a:srgbClr val="7030A0"/>
                </a:solidFill>
              </a:rPr>
              <a:t>الجوسيبول</a:t>
            </a:r>
            <a:r>
              <a:rPr lang="ar-SA" dirty="0">
                <a:solidFill>
                  <a:srgbClr val="7030A0"/>
                </a:solidFill>
              </a:rPr>
              <a:t> التي تعتبر سامة بالنسبة للحيوانات وحيدة المعدة والأسماك بشكل خاص في </a:t>
            </a:r>
            <a:r>
              <a:rPr lang="ar-SA" dirty="0" err="1">
                <a:solidFill>
                  <a:srgbClr val="7030A0"/>
                </a:solidFill>
              </a:rPr>
              <a:t>القشور.</a:t>
            </a:r>
            <a:r>
              <a:rPr lang="ar-SA" dirty="0">
                <a:solidFill>
                  <a:srgbClr val="7030A0"/>
                </a:solidFill>
              </a:rPr>
              <a:t> </a:t>
            </a:r>
            <a:endParaRPr lang="ar-SA" dirty="0" smtClean="0">
              <a:solidFill>
                <a:srgbClr val="7030A0"/>
              </a:solidFill>
            </a:endParaRPr>
          </a:p>
          <a:p>
            <a:pPr algn="r">
              <a:buFontTx/>
              <a:buChar char="-"/>
            </a:pPr>
            <a:r>
              <a:rPr lang="ar-SA" dirty="0" smtClean="0">
                <a:solidFill>
                  <a:srgbClr val="7030A0"/>
                </a:solidFill>
              </a:rPr>
              <a:t>ويحتوي </a:t>
            </a:r>
            <a:r>
              <a:rPr lang="ar-SA" dirty="0">
                <a:solidFill>
                  <a:srgbClr val="7030A0"/>
                </a:solidFill>
              </a:rPr>
              <a:t>كسب القطن المقشور على حوالي 30-35% بروتين خام </a:t>
            </a:r>
            <a:r>
              <a:rPr lang="ar-SA" dirty="0" smtClean="0">
                <a:solidFill>
                  <a:srgbClr val="7030A0"/>
                </a:solidFill>
              </a:rPr>
              <a:t>وهو </a:t>
            </a:r>
            <a:r>
              <a:rPr lang="ar-SA" dirty="0">
                <a:solidFill>
                  <a:srgbClr val="7030A0"/>
                </a:solidFill>
              </a:rPr>
              <a:t>يدخل في تركيب علائق الأسماك بنسب تصل إلى 20% من تركيب </a:t>
            </a:r>
            <a:r>
              <a:rPr lang="ar-SA" dirty="0" err="1">
                <a:solidFill>
                  <a:srgbClr val="7030A0"/>
                </a:solidFill>
              </a:rPr>
              <a:t>العليقة</a:t>
            </a:r>
            <a:r>
              <a:rPr lang="ar-SA" dirty="0">
                <a:solidFill>
                  <a:srgbClr val="7030A0"/>
                </a:solidFill>
              </a:rPr>
              <a:t> وسعر وحدة البروتين </a:t>
            </a:r>
            <a:r>
              <a:rPr lang="ar-SA" dirty="0" err="1">
                <a:solidFill>
                  <a:srgbClr val="7030A0"/>
                </a:solidFill>
              </a:rPr>
              <a:t>به</a:t>
            </a:r>
            <a:r>
              <a:rPr lang="ar-SA" dirty="0">
                <a:solidFill>
                  <a:srgbClr val="7030A0"/>
                </a:solidFill>
              </a:rPr>
              <a:t> متوسط.</a:t>
            </a:r>
            <a:endParaRPr lang="en-US" dirty="0">
              <a:solidFill>
                <a:srgbClr val="7030A0"/>
              </a:solidFill>
            </a:endParaRPr>
          </a:p>
          <a:p>
            <a:pPr lvl="0" algn="r">
              <a:buFontTx/>
              <a:buChar char="-"/>
            </a:pPr>
            <a:endParaRPr lang="en-US" dirty="0"/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sz="3200" b="1" dirty="0" smtClean="0">
                <a:solidFill>
                  <a:srgbClr val="7030A0"/>
                </a:solidFill>
              </a:rPr>
              <a:t> </a:t>
            </a:r>
            <a:r>
              <a:rPr lang="ar-SA" sz="3200" b="1" dirty="0" err="1" smtClean="0">
                <a:solidFill>
                  <a:srgbClr val="7030A0"/>
                </a:solidFill>
              </a:rPr>
              <a:t>3 </a:t>
            </a:r>
            <a:r>
              <a:rPr lang="ar-SA" sz="3600" b="1" dirty="0" smtClean="0">
                <a:solidFill>
                  <a:srgbClr val="7030A0"/>
                </a:solidFill>
              </a:rPr>
              <a:t>- </a:t>
            </a:r>
            <a:r>
              <a:rPr lang="ar-SA" sz="3600" b="1" dirty="0">
                <a:solidFill>
                  <a:srgbClr val="7030A0"/>
                </a:solidFill>
              </a:rPr>
              <a:t>كسب الفول السوداني       </a:t>
            </a:r>
            <a:r>
              <a:rPr lang="en-US" sz="3600" b="1" dirty="0">
                <a:solidFill>
                  <a:srgbClr val="7030A0"/>
                </a:solidFill>
              </a:rPr>
              <a:t>Groundnut / Peanut meal</a:t>
            </a:r>
            <a:r>
              <a:rPr lang="en-US" sz="3600" b="1" dirty="0"/>
              <a:t/>
            </a:r>
            <a:br>
              <a:rPr lang="en-US" sz="3600" b="1" dirty="0"/>
            </a:b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424936" cy="5472608"/>
          </a:xfrm>
        </p:spPr>
        <p:txBody>
          <a:bodyPr/>
          <a:lstStyle/>
          <a:p>
            <a:pPr algn="r"/>
            <a:r>
              <a:rPr lang="ar-SA" b="1" dirty="0">
                <a:solidFill>
                  <a:srgbClr val="FF0000"/>
                </a:solidFill>
              </a:rPr>
              <a:t>بعد استخلاص زيت الفول السوداني يتبقى الكسب الذي يمتاز بمحتواه العالي من الأحماض </a:t>
            </a:r>
            <a:r>
              <a:rPr lang="ar-SA" b="1" dirty="0" err="1">
                <a:solidFill>
                  <a:srgbClr val="FF0000"/>
                </a:solidFill>
              </a:rPr>
              <a:t>الأمينية</a:t>
            </a:r>
            <a:r>
              <a:rPr lang="ar-SA" b="1" dirty="0">
                <a:solidFill>
                  <a:srgbClr val="FF0000"/>
                </a:solidFill>
              </a:rPr>
              <a:t> وخصوصاً </a:t>
            </a:r>
            <a:r>
              <a:rPr lang="ar-SA" b="1" dirty="0" err="1">
                <a:solidFill>
                  <a:srgbClr val="FF0000"/>
                </a:solidFill>
              </a:rPr>
              <a:t>الأرجينين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b="1" dirty="0" err="1">
                <a:solidFill>
                  <a:srgbClr val="FF0000"/>
                </a:solidFill>
              </a:rPr>
              <a:t>والليسين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b="1" dirty="0" err="1">
                <a:solidFill>
                  <a:srgbClr val="FF0000"/>
                </a:solidFill>
              </a:rPr>
              <a:t>والتربتوفان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والجليسين.</a:t>
            </a:r>
          </a:p>
          <a:p>
            <a:pPr algn="r"/>
            <a:r>
              <a:rPr lang="ar-SA" b="1" dirty="0">
                <a:solidFill>
                  <a:srgbClr val="00B0F0"/>
                </a:solidFill>
              </a:rPr>
              <a:t>ويحتوي كسب فول السوداني على بروتين خام يتراوح ما بين </a:t>
            </a:r>
            <a:r>
              <a:rPr lang="ar-SA" b="1" dirty="0" err="1">
                <a:solidFill>
                  <a:srgbClr val="00B0F0"/>
                </a:solidFill>
              </a:rPr>
              <a:t>35 </a:t>
            </a:r>
            <a:r>
              <a:rPr lang="ar-SA" b="1" dirty="0">
                <a:solidFill>
                  <a:srgbClr val="00B0F0"/>
                </a:solidFill>
              </a:rPr>
              <a:t>– 45% </a:t>
            </a:r>
            <a:r>
              <a:rPr lang="ar-SA" b="1" dirty="0" smtClean="0">
                <a:solidFill>
                  <a:srgbClr val="00B0F0"/>
                </a:solidFill>
              </a:rPr>
              <a:t>ويدخل </a:t>
            </a:r>
            <a:r>
              <a:rPr lang="ar-SA" b="1" dirty="0">
                <a:solidFill>
                  <a:srgbClr val="00B0F0"/>
                </a:solidFill>
              </a:rPr>
              <a:t>في تركيب علائق الأسماك بنسب لا تزيد عن 10% لكونه مصدراً لبعض الفيتامينات مثل </a:t>
            </a:r>
            <a:r>
              <a:rPr lang="ar-SA" b="1" dirty="0" err="1">
                <a:solidFill>
                  <a:srgbClr val="00B0F0"/>
                </a:solidFill>
              </a:rPr>
              <a:t>البنتوثينيك</a:t>
            </a:r>
            <a:r>
              <a:rPr lang="ar-SA" b="1" dirty="0">
                <a:solidFill>
                  <a:srgbClr val="00B0F0"/>
                </a:solidFill>
              </a:rPr>
              <a:t> </a:t>
            </a:r>
            <a:r>
              <a:rPr lang="ar-SA" b="1" dirty="0" err="1">
                <a:solidFill>
                  <a:srgbClr val="00B0F0"/>
                </a:solidFill>
              </a:rPr>
              <a:t>والنياسين</a:t>
            </a:r>
            <a:r>
              <a:rPr lang="ar-SA" b="1" dirty="0">
                <a:solidFill>
                  <a:srgbClr val="00B0F0"/>
                </a:solidFill>
              </a:rPr>
              <a:t> </a:t>
            </a:r>
            <a:r>
              <a:rPr lang="ar-SA" b="1" dirty="0" err="1">
                <a:solidFill>
                  <a:srgbClr val="00B0F0"/>
                </a:solidFill>
              </a:rPr>
              <a:t>والريبوفلافين</a:t>
            </a:r>
            <a:r>
              <a:rPr lang="ar-SA" b="1" dirty="0" err="1" smtClean="0">
                <a:solidFill>
                  <a:srgbClr val="00B0F0"/>
                </a:solidFill>
              </a:rPr>
              <a:t>.</a:t>
            </a:r>
            <a:endParaRPr lang="ar-SA" b="1" dirty="0" smtClean="0">
              <a:solidFill>
                <a:srgbClr val="00B0F0"/>
              </a:solidFill>
            </a:endParaRPr>
          </a:p>
          <a:p>
            <a:pPr algn="r"/>
            <a:r>
              <a:rPr lang="ar-SA" b="1" dirty="0" smtClean="0">
                <a:solidFill>
                  <a:srgbClr val="00B050"/>
                </a:solidFill>
              </a:rPr>
              <a:t>ويعاب </a:t>
            </a:r>
            <a:r>
              <a:rPr lang="ar-SA" b="1" dirty="0">
                <a:solidFill>
                  <a:srgbClr val="00B050"/>
                </a:solidFill>
              </a:rPr>
              <a:t>على كسب الفول السوداني أنه إذا كان قديماً أو تم تخزينه بطريقة غير صحيحة يتكون </a:t>
            </a:r>
            <a:r>
              <a:rPr lang="ar-SA" b="1" dirty="0" err="1">
                <a:solidFill>
                  <a:srgbClr val="00B050"/>
                </a:solidFill>
              </a:rPr>
              <a:t>الأفلاتوكسين</a:t>
            </a:r>
            <a:r>
              <a:rPr lang="ar-SA" b="1" dirty="0">
                <a:solidFill>
                  <a:srgbClr val="00B050"/>
                </a:solidFill>
              </a:rPr>
              <a:t> ويحدث </a:t>
            </a:r>
            <a:r>
              <a:rPr lang="ar-SA" b="1" dirty="0" err="1">
                <a:solidFill>
                  <a:srgbClr val="00B050"/>
                </a:solidFill>
              </a:rPr>
              <a:t>لة</a:t>
            </a:r>
            <a:r>
              <a:rPr lang="ar-SA" b="1" dirty="0">
                <a:solidFill>
                  <a:srgbClr val="00B050"/>
                </a:solidFill>
              </a:rPr>
              <a:t> </a:t>
            </a:r>
            <a:r>
              <a:rPr lang="ar-SA" b="1" dirty="0" err="1">
                <a:solidFill>
                  <a:srgbClr val="00B050"/>
                </a:solidFill>
              </a:rPr>
              <a:t>تزنخ</a:t>
            </a:r>
            <a:r>
              <a:rPr lang="ar-SA" b="1" dirty="0">
                <a:solidFill>
                  <a:srgbClr val="00B050"/>
                </a:solidFill>
              </a:rPr>
              <a:t> وهما يؤديان إلى نفوق الأسماك التي تتغذى عليه.</a:t>
            </a:r>
            <a:endParaRPr lang="en-US" b="1" dirty="0">
              <a:solidFill>
                <a:srgbClr val="00B050"/>
              </a:solidFill>
            </a:endParaRPr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864095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ar-SA" sz="3600" b="1" dirty="0">
                <a:solidFill>
                  <a:schemeClr val="accent3">
                    <a:lumMod val="75000"/>
                  </a:schemeClr>
                </a:solidFill>
              </a:rPr>
              <a:t>- كسب السمسم 		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Sesame seed meal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496944" cy="5472608"/>
          </a:xfrm>
        </p:spPr>
        <p:txBody>
          <a:bodyPr/>
          <a:lstStyle/>
          <a:p>
            <a:pPr algn="r"/>
            <a:r>
              <a:rPr lang="ar-SA" b="1" dirty="0">
                <a:solidFill>
                  <a:srgbClr val="C00000"/>
                </a:solidFill>
              </a:rPr>
              <a:t>يعتبر كسب السمسم من المصادر الجيدة والجديدة المستخدمة في تغذية الأسماك وهو ناتج من عمليات استخلاص زيت السمسم </a:t>
            </a:r>
            <a:r>
              <a:rPr lang="ar-SA" b="1" dirty="0" err="1">
                <a:solidFill>
                  <a:srgbClr val="C00000"/>
                </a:solidFill>
              </a:rPr>
              <a:t>مثلة</a:t>
            </a:r>
            <a:r>
              <a:rPr lang="ar-SA" b="1" dirty="0">
                <a:solidFill>
                  <a:srgbClr val="C00000"/>
                </a:solidFill>
              </a:rPr>
              <a:t> مثل باقى البذور الزيتية، ويحتوي الكسب على بروتين خام يتراوح ما بين </a:t>
            </a:r>
            <a:r>
              <a:rPr lang="ar-SA" b="1" dirty="0" err="1">
                <a:solidFill>
                  <a:srgbClr val="C00000"/>
                </a:solidFill>
              </a:rPr>
              <a:t>32 </a:t>
            </a:r>
            <a:r>
              <a:rPr lang="ar-SA" b="1" dirty="0">
                <a:solidFill>
                  <a:srgbClr val="C00000"/>
                </a:solidFill>
              </a:rPr>
              <a:t>– 44% من المادة </a:t>
            </a:r>
            <a:r>
              <a:rPr lang="ar-SA" b="1" dirty="0" smtClean="0">
                <a:solidFill>
                  <a:srgbClr val="C00000"/>
                </a:solidFill>
              </a:rPr>
              <a:t>الجافة.</a:t>
            </a:r>
          </a:p>
          <a:p>
            <a:pPr algn="r"/>
            <a:r>
              <a:rPr lang="ar-SA" b="1" dirty="0">
                <a:solidFill>
                  <a:srgbClr val="C00000"/>
                </a:solidFill>
              </a:rPr>
              <a:t>وهو غني بالأحماض </a:t>
            </a:r>
            <a:r>
              <a:rPr lang="ar-SA" b="1" dirty="0" err="1">
                <a:solidFill>
                  <a:srgbClr val="C00000"/>
                </a:solidFill>
              </a:rPr>
              <a:t>الأمينية</a:t>
            </a:r>
            <a:r>
              <a:rPr lang="ar-SA" b="1" dirty="0">
                <a:solidFill>
                  <a:srgbClr val="C00000"/>
                </a:solidFill>
              </a:rPr>
              <a:t> </a:t>
            </a:r>
            <a:r>
              <a:rPr lang="ar-SA" b="1" dirty="0" err="1">
                <a:solidFill>
                  <a:srgbClr val="C00000"/>
                </a:solidFill>
              </a:rPr>
              <a:t>الأرجينين</a:t>
            </a:r>
            <a:r>
              <a:rPr lang="ar-SA" b="1" dirty="0">
                <a:solidFill>
                  <a:srgbClr val="C00000"/>
                </a:solidFill>
              </a:rPr>
              <a:t> </a:t>
            </a:r>
            <a:r>
              <a:rPr lang="ar-SA" b="1" dirty="0" err="1">
                <a:solidFill>
                  <a:srgbClr val="C00000"/>
                </a:solidFill>
              </a:rPr>
              <a:t>والميثيونين</a:t>
            </a:r>
            <a:r>
              <a:rPr lang="ar-SA" b="1" dirty="0">
                <a:solidFill>
                  <a:srgbClr val="C00000"/>
                </a:solidFill>
              </a:rPr>
              <a:t> </a:t>
            </a:r>
            <a:r>
              <a:rPr lang="ar-SA" b="1" dirty="0" err="1">
                <a:solidFill>
                  <a:srgbClr val="C00000"/>
                </a:solidFill>
              </a:rPr>
              <a:t>والتربتوفان</a:t>
            </a:r>
            <a:r>
              <a:rPr lang="ar-SA" b="1" dirty="0">
                <a:solidFill>
                  <a:srgbClr val="C00000"/>
                </a:solidFill>
              </a:rPr>
              <a:t> </a:t>
            </a:r>
            <a:r>
              <a:rPr lang="ar-SA" b="1" dirty="0" err="1">
                <a:solidFill>
                  <a:srgbClr val="C00000"/>
                </a:solidFill>
              </a:rPr>
              <a:t>والليوسين</a:t>
            </a:r>
            <a:r>
              <a:rPr lang="ar-SA" b="1" dirty="0">
                <a:solidFill>
                  <a:srgbClr val="C00000"/>
                </a:solidFill>
              </a:rPr>
              <a:t> ولكن محتواة من </a:t>
            </a:r>
            <a:r>
              <a:rPr lang="ar-SA" b="1" dirty="0" err="1">
                <a:solidFill>
                  <a:srgbClr val="C00000"/>
                </a:solidFill>
              </a:rPr>
              <a:t>الليسين</a:t>
            </a:r>
            <a:r>
              <a:rPr lang="ar-SA" b="1" dirty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منخفض.</a:t>
            </a:r>
          </a:p>
          <a:p>
            <a:pPr algn="r"/>
            <a:r>
              <a:rPr lang="ar-SA" b="1" dirty="0">
                <a:solidFill>
                  <a:srgbClr val="C00000"/>
                </a:solidFill>
              </a:rPr>
              <a:t>ويحتوي كسب السمسم على نسبة مرتفعة من الأملاح المعدنية بعكس كسب فول </a:t>
            </a:r>
            <a:r>
              <a:rPr lang="ar-SA" b="1" dirty="0" err="1">
                <a:solidFill>
                  <a:srgbClr val="C00000"/>
                </a:solidFill>
              </a:rPr>
              <a:t>الصويا</a:t>
            </a:r>
            <a:r>
              <a:rPr lang="ar-SA" b="1" dirty="0">
                <a:solidFill>
                  <a:srgbClr val="C00000"/>
                </a:solidFill>
              </a:rPr>
              <a:t> ويكون </a:t>
            </a:r>
            <a:r>
              <a:rPr lang="ar-SA" b="1" dirty="0" err="1">
                <a:solidFill>
                  <a:srgbClr val="C00000"/>
                </a:solidFill>
              </a:rPr>
              <a:t>لة</a:t>
            </a:r>
            <a:r>
              <a:rPr lang="ar-SA" b="1" dirty="0">
                <a:solidFill>
                  <a:srgbClr val="C00000"/>
                </a:solidFill>
              </a:rPr>
              <a:t> تأثير جيد على نمو الأسماك إذا خلط مع مصادر بروتينية عالية وغنية في </a:t>
            </a:r>
            <a:r>
              <a:rPr lang="ar-SA" b="1" dirty="0" err="1" smtClean="0">
                <a:solidFill>
                  <a:srgbClr val="C00000"/>
                </a:solidFill>
              </a:rPr>
              <a:t>الليسين.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96944" cy="720080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sz="4000" b="1" dirty="0">
                <a:solidFill>
                  <a:srgbClr val="C00000"/>
                </a:solidFill>
              </a:rPr>
              <a:t>5</a:t>
            </a:r>
            <a:r>
              <a:rPr lang="ar-SA" sz="4000" b="1" dirty="0" smtClean="0">
                <a:solidFill>
                  <a:srgbClr val="C00000"/>
                </a:solidFill>
              </a:rPr>
              <a:t>- </a:t>
            </a:r>
            <a:r>
              <a:rPr lang="ar-SA" sz="4000" b="1" dirty="0">
                <a:solidFill>
                  <a:srgbClr val="C00000"/>
                </a:solidFill>
              </a:rPr>
              <a:t>كسب دوار الشمس 	</a:t>
            </a:r>
            <a:r>
              <a:rPr lang="en-US" sz="4000" b="1" dirty="0">
                <a:solidFill>
                  <a:srgbClr val="C00000"/>
                </a:solidFill>
              </a:rPr>
              <a:t>Sunflower seed meal</a:t>
            </a:r>
            <a:r>
              <a:rPr lang="ar-SA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/>
              <a:t/>
            </a:r>
            <a:br>
              <a:rPr lang="en-US" sz="4000" b="1" dirty="0"/>
            </a:br>
            <a:endParaRPr lang="ar-SA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5400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SA" b="1" dirty="0">
                <a:solidFill>
                  <a:srgbClr val="0070C0"/>
                </a:solidFill>
              </a:rPr>
              <a:t>يعتبر دوار الشمس أهم مصدر لإنتاج الزيوت في العالم بعد فول </a:t>
            </a:r>
            <a:r>
              <a:rPr lang="ar-SA" b="1" dirty="0" err="1">
                <a:solidFill>
                  <a:srgbClr val="0070C0"/>
                </a:solidFill>
              </a:rPr>
              <a:t>الصويا</a:t>
            </a:r>
            <a:r>
              <a:rPr lang="ar-SA" b="1" dirty="0">
                <a:solidFill>
                  <a:srgbClr val="0070C0"/>
                </a:solidFill>
              </a:rPr>
              <a:t> ويمتاز بأنه مصدر جيد للأحماض </a:t>
            </a:r>
            <a:r>
              <a:rPr lang="ar-SA" b="1" dirty="0" err="1">
                <a:solidFill>
                  <a:srgbClr val="0070C0"/>
                </a:solidFill>
              </a:rPr>
              <a:t>الأمينية</a:t>
            </a:r>
            <a:r>
              <a:rPr lang="ar-SA" b="1" dirty="0">
                <a:solidFill>
                  <a:srgbClr val="0070C0"/>
                </a:solidFill>
              </a:rPr>
              <a:t> </a:t>
            </a:r>
            <a:r>
              <a:rPr lang="ar-SA" b="1" dirty="0" err="1">
                <a:solidFill>
                  <a:srgbClr val="0070C0"/>
                </a:solidFill>
              </a:rPr>
              <a:t>الأرجينين</a:t>
            </a:r>
            <a:r>
              <a:rPr lang="ar-SA" b="1" dirty="0">
                <a:solidFill>
                  <a:srgbClr val="0070C0"/>
                </a:solidFill>
              </a:rPr>
              <a:t> </a:t>
            </a:r>
            <a:r>
              <a:rPr lang="ar-SA" b="1" dirty="0" err="1">
                <a:solidFill>
                  <a:srgbClr val="0070C0"/>
                </a:solidFill>
              </a:rPr>
              <a:t>والميثونين.</a:t>
            </a:r>
            <a:r>
              <a:rPr lang="ar-SA" b="1" dirty="0">
                <a:solidFill>
                  <a:srgbClr val="0070C0"/>
                </a:solidFill>
              </a:rPr>
              <a:t> يحتوي على </a:t>
            </a:r>
            <a:r>
              <a:rPr lang="ar-SA" b="1" dirty="0" err="1">
                <a:solidFill>
                  <a:srgbClr val="0070C0"/>
                </a:solidFill>
              </a:rPr>
              <a:t>34 </a:t>
            </a:r>
            <a:r>
              <a:rPr lang="ar-SA" b="1" dirty="0">
                <a:solidFill>
                  <a:srgbClr val="0070C0"/>
                </a:solidFill>
              </a:rPr>
              <a:t>– 49 بروتين خام حسب </a:t>
            </a:r>
            <a:r>
              <a:rPr lang="ar-SA" b="1" dirty="0" err="1">
                <a:solidFill>
                  <a:srgbClr val="0070C0"/>
                </a:solidFill>
              </a:rPr>
              <a:t>نوعة</a:t>
            </a:r>
            <a:r>
              <a:rPr lang="ar-SA" b="1" dirty="0">
                <a:solidFill>
                  <a:srgbClr val="0070C0"/>
                </a:solidFill>
              </a:rPr>
              <a:t> </a:t>
            </a:r>
            <a:r>
              <a:rPr lang="ar-SA" b="1" dirty="0" err="1">
                <a:solidFill>
                  <a:srgbClr val="0070C0"/>
                </a:solidFill>
              </a:rPr>
              <a:t>وإستخلاص</a:t>
            </a:r>
            <a:r>
              <a:rPr lang="ar-SA" b="1" dirty="0">
                <a:solidFill>
                  <a:srgbClr val="0070C0"/>
                </a:solidFill>
              </a:rPr>
              <a:t> الزيت منة ويضاف إلى علائق الأسماك بنسب تتراوح ما بين </a:t>
            </a:r>
            <a:r>
              <a:rPr lang="ar-SA" b="1" dirty="0" err="1">
                <a:solidFill>
                  <a:srgbClr val="0070C0"/>
                </a:solidFill>
              </a:rPr>
              <a:t>10 </a:t>
            </a:r>
            <a:r>
              <a:rPr lang="ar-SA" b="1" dirty="0">
                <a:solidFill>
                  <a:srgbClr val="0070C0"/>
                </a:solidFill>
              </a:rPr>
              <a:t>– </a:t>
            </a:r>
            <a:r>
              <a:rPr lang="ar-SA" b="1" dirty="0" err="1">
                <a:solidFill>
                  <a:srgbClr val="0070C0"/>
                </a:solidFill>
              </a:rPr>
              <a:t>15%.</a:t>
            </a:r>
            <a:endParaRPr lang="en-US" b="1" dirty="0">
              <a:solidFill>
                <a:srgbClr val="0070C0"/>
              </a:solidFill>
            </a:endParaRPr>
          </a:p>
          <a:p>
            <a:pPr algn="r"/>
            <a:r>
              <a:rPr lang="ar-SA" dirty="0">
                <a:solidFill>
                  <a:srgbClr val="0070C0"/>
                </a:solidFill>
              </a:rPr>
              <a:t>ولا ينصح باستخدام كسب دوار الشمس الغير مقشور في تغذية الأسماك وذلك لاحتوائه على نسبة عالية من </a:t>
            </a:r>
            <a:r>
              <a:rPr lang="ar-SA" dirty="0" smtClean="0">
                <a:solidFill>
                  <a:srgbClr val="0070C0"/>
                </a:solidFill>
              </a:rPr>
              <a:t>الألياف.</a:t>
            </a:r>
          </a:p>
          <a:p>
            <a:pPr algn="r"/>
            <a:r>
              <a:rPr lang="ar-SA" b="1" dirty="0">
                <a:solidFill>
                  <a:srgbClr val="0070C0"/>
                </a:solidFill>
              </a:rPr>
              <a:t>6- كسب جوز الهند 		 </a:t>
            </a:r>
            <a:r>
              <a:rPr lang="en-US" b="1" dirty="0">
                <a:solidFill>
                  <a:srgbClr val="0070C0"/>
                </a:solidFill>
              </a:rPr>
              <a:t>Coconut meal</a:t>
            </a:r>
            <a:r>
              <a:rPr lang="ar-SA" b="1" dirty="0">
                <a:solidFill>
                  <a:srgbClr val="0070C0"/>
                </a:solidFill>
              </a:rPr>
              <a:t>  </a:t>
            </a:r>
            <a:endParaRPr lang="en-US" b="1" dirty="0">
              <a:solidFill>
                <a:srgbClr val="0070C0"/>
              </a:solidFill>
            </a:endParaRPr>
          </a:p>
          <a:p>
            <a:pPr algn="r"/>
            <a:r>
              <a:rPr lang="ar-SA" dirty="0">
                <a:solidFill>
                  <a:srgbClr val="0070C0"/>
                </a:solidFill>
              </a:rPr>
              <a:t>ونسبة البروتين الموجودة في مسحوق جوز الهند حوالي 25% ويحتوي على نسبة منخفضة من </a:t>
            </a:r>
            <a:r>
              <a:rPr lang="ar-SA" dirty="0" err="1">
                <a:solidFill>
                  <a:srgbClr val="0070C0"/>
                </a:solidFill>
              </a:rPr>
              <a:t>الليسين</a:t>
            </a:r>
            <a:r>
              <a:rPr lang="ar-SA" dirty="0">
                <a:solidFill>
                  <a:srgbClr val="0070C0"/>
                </a:solidFill>
              </a:rPr>
              <a:t> </a:t>
            </a:r>
            <a:r>
              <a:rPr lang="ar-SA" dirty="0" err="1">
                <a:solidFill>
                  <a:srgbClr val="0070C0"/>
                </a:solidFill>
              </a:rPr>
              <a:t>والهستدين</a:t>
            </a:r>
            <a:r>
              <a:rPr lang="ar-SA" dirty="0">
                <a:solidFill>
                  <a:srgbClr val="0070C0"/>
                </a:solidFill>
              </a:rPr>
              <a:t> كذلك يحتوي على نسبة عالية من الألياف تبلغ حوالي 12% ويمكن استخدامه في علائق سمك البلطي النيلي بنسبة 50% من بروتين </a:t>
            </a:r>
            <a:r>
              <a:rPr lang="ar-SA" dirty="0" err="1" smtClean="0">
                <a:solidFill>
                  <a:srgbClr val="0070C0"/>
                </a:solidFill>
              </a:rPr>
              <a:t>العليقة.</a:t>
            </a: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96944" cy="720080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>7</a:t>
            </a:r>
            <a:r>
              <a:rPr lang="ar-SA" sz="3600" b="1" dirty="0" smtClean="0"/>
              <a:t>- </a:t>
            </a:r>
            <a:r>
              <a:rPr lang="ar-SA" sz="3600" b="1" dirty="0"/>
              <a:t>كسب نوى البلح			</a:t>
            </a:r>
            <a:r>
              <a:rPr lang="en-US" sz="3600" b="1" dirty="0"/>
              <a:t>Palm kernel meal</a:t>
            </a:r>
            <a:r>
              <a:rPr lang="en-US" sz="3600" dirty="0"/>
              <a:t/>
            </a:r>
            <a:br>
              <a:rPr lang="en-US" sz="3600" dirty="0"/>
            </a:b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18457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SA" dirty="0">
                <a:solidFill>
                  <a:srgbClr val="7030A0"/>
                </a:solidFill>
              </a:rPr>
              <a:t>يحتوي على نسبة من البروتين تتراوح ما بين </a:t>
            </a:r>
            <a:r>
              <a:rPr lang="ar-SA" dirty="0" err="1">
                <a:solidFill>
                  <a:srgbClr val="7030A0"/>
                </a:solidFill>
              </a:rPr>
              <a:t>16 </a:t>
            </a:r>
            <a:r>
              <a:rPr lang="ar-SA" dirty="0">
                <a:solidFill>
                  <a:srgbClr val="7030A0"/>
                </a:solidFill>
              </a:rPr>
              <a:t>– 20% وفي نفس الوقت يوجد </a:t>
            </a:r>
            <a:r>
              <a:rPr lang="ar-SA" dirty="0" err="1">
                <a:solidFill>
                  <a:srgbClr val="7030A0"/>
                </a:solidFill>
              </a:rPr>
              <a:t>به</a:t>
            </a:r>
            <a:r>
              <a:rPr lang="ar-SA" dirty="0">
                <a:solidFill>
                  <a:srgbClr val="7030A0"/>
                </a:solidFill>
              </a:rPr>
              <a:t> نسبة عالية من الألياف تتراوح ما بين </a:t>
            </a:r>
            <a:r>
              <a:rPr lang="ar-SA" dirty="0" err="1">
                <a:solidFill>
                  <a:srgbClr val="7030A0"/>
                </a:solidFill>
              </a:rPr>
              <a:t>9 </a:t>
            </a:r>
            <a:r>
              <a:rPr lang="ar-SA" dirty="0">
                <a:solidFill>
                  <a:srgbClr val="7030A0"/>
                </a:solidFill>
              </a:rPr>
              <a:t>– 23% </a:t>
            </a:r>
            <a:r>
              <a:rPr lang="ar-SA" dirty="0" err="1">
                <a:solidFill>
                  <a:srgbClr val="7030A0"/>
                </a:solidFill>
              </a:rPr>
              <a:t>جدول </a:t>
            </a:r>
            <a:r>
              <a:rPr lang="ar-SA" dirty="0">
                <a:solidFill>
                  <a:srgbClr val="7030A0"/>
                </a:solidFill>
              </a:rPr>
              <a:t>(4-12) ويمكن إضافته في علائق البلطي ولكن بنسبة لا تتراوح 15% وذلك نظراً </a:t>
            </a:r>
            <a:r>
              <a:rPr lang="ar-SA" dirty="0" smtClean="0">
                <a:solidFill>
                  <a:srgbClr val="7030A0"/>
                </a:solidFill>
              </a:rPr>
              <a:t>لاحتوائه </a:t>
            </a:r>
            <a:r>
              <a:rPr lang="ar-SA" dirty="0">
                <a:solidFill>
                  <a:srgbClr val="7030A0"/>
                </a:solidFill>
              </a:rPr>
              <a:t>العالي من الألياف </a:t>
            </a:r>
            <a:r>
              <a:rPr lang="ar-SA" dirty="0" smtClean="0">
                <a:solidFill>
                  <a:srgbClr val="7030A0"/>
                </a:solidFill>
              </a:rPr>
              <a:t>الخام.</a:t>
            </a:r>
          </a:p>
          <a:p>
            <a:r>
              <a:rPr lang="ar-SA" b="1" dirty="0">
                <a:solidFill>
                  <a:srgbClr val="7030A0"/>
                </a:solidFill>
              </a:rPr>
              <a:t>ب) المصادر </a:t>
            </a:r>
            <a:r>
              <a:rPr lang="ar-SA" b="1" dirty="0" err="1">
                <a:solidFill>
                  <a:srgbClr val="7030A0"/>
                </a:solidFill>
              </a:rPr>
              <a:t>البروتينية</a:t>
            </a:r>
            <a:r>
              <a:rPr lang="ar-SA" b="1" dirty="0">
                <a:solidFill>
                  <a:srgbClr val="7030A0"/>
                </a:solidFill>
              </a:rPr>
              <a:t> النباتية من المواد الخضراء</a:t>
            </a:r>
            <a:endParaRPr lang="en-US" dirty="0">
              <a:solidFill>
                <a:srgbClr val="7030A0"/>
              </a:solidFill>
            </a:endParaRPr>
          </a:p>
          <a:p>
            <a:pPr algn="r"/>
            <a:r>
              <a:rPr lang="ar-SA" dirty="0">
                <a:solidFill>
                  <a:srgbClr val="7030A0"/>
                </a:solidFill>
              </a:rPr>
              <a:t>يمكن تجفيف الأجزاء الخضرية من الأعشاب الخضراء </a:t>
            </a:r>
            <a:r>
              <a:rPr lang="ar-SA" dirty="0" err="1">
                <a:solidFill>
                  <a:srgbClr val="7030A0"/>
                </a:solidFill>
              </a:rPr>
              <a:t>والبقوليات</a:t>
            </a:r>
            <a:r>
              <a:rPr lang="ar-SA" dirty="0">
                <a:solidFill>
                  <a:srgbClr val="7030A0"/>
                </a:solidFill>
              </a:rPr>
              <a:t> وغيرها وتستخدم في تغذية الأسماك ومن هذه المواد.</a:t>
            </a:r>
            <a:endParaRPr lang="en-US" dirty="0">
              <a:solidFill>
                <a:srgbClr val="7030A0"/>
              </a:solidFill>
            </a:endParaRPr>
          </a:p>
          <a:p>
            <a:pPr lvl="0" algn="r"/>
            <a:r>
              <a:rPr lang="ar-SA" dirty="0" smtClean="0">
                <a:solidFill>
                  <a:srgbClr val="7030A0"/>
                </a:solidFill>
              </a:rPr>
              <a:t>1- مسحوق </a:t>
            </a:r>
            <a:r>
              <a:rPr lang="ar-SA" dirty="0">
                <a:solidFill>
                  <a:srgbClr val="7030A0"/>
                </a:solidFill>
              </a:rPr>
              <a:t>البرسيم المجفف </a:t>
            </a:r>
            <a:r>
              <a:rPr lang="ar-SA" dirty="0" err="1">
                <a:solidFill>
                  <a:srgbClr val="7030A0"/>
                </a:solidFill>
              </a:rPr>
              <a:t>شمسياً </a:t>
            </a:r>
            <a:r>
              <a:rPr lang="ar-SA" dirty="0">
                <a:solidFill>
                  <a:srgbClr val="7030A0"/>
                </a:solidFill>
              </a:rPr>
              <a:t>(</a:t>
            </a:r>
            <a:r>
              <a:rPr lang="ar-SA" dirty="0" err="1">
                <a:solidFill>
                  <a:srgbClr val="7030A0"/>
                </a:solidFill>
              </a:rPr>
              <a:t>الدريس</a:t>
            </a:r>
            <a:r>
              <a:rPr lang="ar-SA" dirty="0">
                <a:solidFill>
                  <a:srgbClr val="7030A0"/>
                </a:solidFill>
              </a:rPr>
              <a:t>) ثم يطحن بعد ذلك ويضاف إلى علائق الأسماك.</a:t>
            </a:r>
            <a:endParaRPr lang="en-US" dirty="0">
              <a:solidFill>
                <a:srgbClr val="7030A0"/>
              </a:solidFill>
            </a:endParaRPr>
          </a:p>
          <a:p>
            <a:pPr lvl="0" algn="r"/>
            <a:r>
              <a:rPr lang="ar-SA" dirty="0" smtClean="0">
                <a:solidFill>
                  <a:srgbClr val="7030A0"/>
                </a:solidFill>
              </a:rPr>
              <a:t>2- مسحوق </a:t>
            </a:r>
            <a:r>
              <a:rPr lang="ar-SA" dirty="0">
                <a:solidFill>
                  <a:srgbClr val="7030A0"/>
                </a:solidFill>
              </a:rPr>
              <a:t>البرسيم المجفف حرارياً والمطحون.</a:t>
            </a:r>
            <a:endParaRPr lang="en-US" dirty="0">
              <a:solidFill>
                <a:srgbClr val="7030A0"/>
              </a:solidFill>
            </a:endParaRPr>
          </a:p>
          <a:p>
            <a:pPr algn="r"/>
            <a:r>
              <a:rPr lang="ar-SA" dirty="0" smtClean="0">
                <a:solidFill>
                  <a:srgbClr val="7030A0"/>
                </a:solidFill>
              </a:rPr>
              <a:t>3- مسحوق </a:t>
            </a:r>
            <a:r>
              <a:rPr lang="ar-SA" dirty="0">
                <a:solidFill>
                  <a:srgbClr val="7030A0"/>
                </a:solidFill>
              </a:rPr>
              <a:t>أوراق البرسيم الحجازى الجافة وتتراوح نسبة البروتين </a:t>
            </a:r>
            <a:r>
              <a:rPr lang="ar-SA" dirty="0" err="1">
                <a:solidFill>
                  <a:srgbClr val="7030A0"/>
                </a:solidFill>
              </a:rPr>
              <a:t>به</a:t>
            </a:r>
            <a:r>
              <a:rPr lang="ar-SA" dirty="0">
                <a:solidFill>
                  <a:srgbClr val="7030A0"/>
                </a:solidFill>
              </a:rPr>
              <a:t> حوالي </a:t>
            </a:r>
            <a:r>
              <a:rPr lang="ar-SA" dirty="0" err="1">
                <a:solidFill>
                  <a:srgbClr val="7030A0"/>
                </a:solidFill>
              </a:rPr>
              <a:t>17 </a:t>
            </a:r>
            <a:r>
              <a:rPr lang="ar-SA" dirty="0">
                <a:solidFill>
                  <a:srgbClr val="7030A0"/>
                </a:solidFill>
              </a:rPr>
              <a:t>– 20% والألياف ما بين </a:t>
            </a:r>
            <a:r>
              <a:rPr lang="ar-SA" dirty="0" err="1">
                <a:solidFill>
                  <a:srgbClr val="7030A0"/>
                </a:solidFill>
              </a:rPr>
              <a:t>22 </a:t>
            </a:r>
            <a:r>
              <a:rPr lang="ar-SA" dirty="0">
                <a:solidFill>
                  <a:srgbClr val="7030A0"/>
                </a:solidFill>
              </a:rPr>
              <a:t>– 27% ونسبة الألياف تعتبر عالية إلى حد ما وتستخدم في علائق الأسماك المفترسة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578495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ج</a:t>
            </a:r>
            <a:r>
              <a:rPr lang="ar-SA" b="1" dirty="0">
                <a:solidFill>
                  <a:srgbClr val="FF0000"/>
                </a:solidFill>
              </a:rPr>
              <a:t>) الحبوب ومنتجاتهــا     </a:t>
            </a:r>
            <a:r>
              <a:rPr lang="en-US" b="1" dirty="0">
                <a:solidFill>
                  <a:srgbClr val="FF0000"/>
                </a:solidFill>
              </a:rPr>
              <a:t>Cereals  </a:t>
            </a:r>
            <a:r>
              <a:rPr lang="en-US" b="1" dirty="0">
                <a:solidFill>
                  <a:srgbClr val="FFC000"/>
                </a:solidFill>
              </a:rPr>
              <a:t>  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ar-SA" dirty="0">
              <a:solidFill>
                <a:srgbClr val="FFC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640960" cy="554461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SA" dirty="0">
                <a:solidFill>
                  <a:srgbClr val="00B050"/>
                </a:solidFill>
              </a:rPr>
              <a:t>تعتبر الحبوب من أهم مصادر الطاقة لاحتوائها على كمية كبيرة من النشا وتتوقف نسبة استعمالها على أسعارها والمتاح </a:t>
            </a:r>
            <a:r>
              <a:rPr lang="ar-SA" dirty="0" smtClean="0">
                <a:solidFill>
                  <a:srgbClr val="00B050"/>
                </a:solidFill>
              </a:rPr>
              <a:t>منها.</a:t>
            </a:r>
          </a:p>
          <a:p>
            <a:pPr algn="r"/>
            <a:r>
              <a:rPr lang="ar-SA" b="1" dirty="0">
                <a:solidFill>
                  <a:srgbClr val="00B050"/>
                </a:solidFill>
              </a:rPr>
              <a:t>1- الشعــير </a:t>
            </a:r>
            <a:r>
              <a:rPr lang="en-US" b="1" dirty="0">
                <a:solidFill>
                  <a:srgbClr val="00B050"/>
                </a:solidFill>
              </a:rPr>
              <a:t>Barley </a:t>
            </a:r>
            <a:r>
              <a:rPr lang="ar-SA" b="1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  <a:p>
            <a:pPr algn="r"/>
            <a:r>
              <a:rPr lang="ar-SA" dirty="0">
                <a:solidFill>
                  <a:srgbClr val="00B050"/>
                </a:solidFill>
              </a:rPr>
              <a:t>ويستخدم الشعير في تصنيع البيرة حيث تمر حبوب الشعير بعمليات إنبات وتخمر وترشيح وتتخلف عن هذه الصناعة عدة مواد هامة هي: </a:t>
            </a:r>
            <a:r>
              <a:rPr lang="ar-SA" dirty="0" err="1">
                <a:solidFill>
                  <a:srgbClr val="00B050"/>
                </a:solidFill>
              </a:rPr>
              <a:t>الراديسيل</a:t>
            </a:r>
            <a:r>
              <a:rPr lang="ar-SA" dirty="0">
                <a:solidFill>
                  <a:srgbClr val="00B050"/>
                </a:solidFill>
              </a:rPr>
              <a:t> – تفل </a:t>
            </a:r>
            <a:r>
              <a:rPr lang="ar-SA" dirty="0" err="1">
                <a:solidFill>
                  <a:srgbClr val="00B050"/>
                </a:solidFill>
              </a:rPr>
              <a:t>البيرة </a:t>
            </a:r>
            <a:r>
              <a:rPr lang="ar-SA" dirty="0">
                <a:solidFill>
                  <a:srgbClr val="00B050"/>
                </a:solidFill>
              </a:rPr>
              <a:t>– </a:t>
            </a:r>
            <a:r>
              <a:rPr lang="ar-SA" dirty="0" err="1">
                <a:solidFill>
                  <a:srgbClr val="00B050"/>
                </a:solidFill>
              </a:rPr>
              <a:t>الخميرة</a:t>
            </a:r>
            <a:r>
              <a:rPr lang="ar-SA" dirty="0">
                <a:solidFill>
                  <a:srgbClr val="00B050"/>
                </a:solidFill>
              </a:rPr>
              <a:t> وهي تحتوي على نسبة عالية من البروتين قد تصل إلى </a:t>
            </a:r>
            <a:r>
              <a:rPr lang="ar-SA" dirty="0" err="1">
                <a:solidFill>
                  <a:srgbClr val="00B050"/>
                </a:solidFill>
              </a:rPr>
              <a:t>50 </a:t>
            </a:r>
            <a:r>
              <a:rPr lang="ar-SA" dirty="0">
                <a:solidFill>
                  <a:srgbClr val="00B050"/>
                </a:solidFill>
              </a:rPr>
              <a:t>– 60% بروتين.</a:t>
            </a:r>
            <a:endParaRPr lang="en-US" dirty="0">
              <a:solidFill>
                <a:srgbClr val="00B050"/>
              </a:solidFill>
            </a:endParaRPr>
          </a:p>
          <a:p>
            <a:pPr algn="r"/>
            <a:r>
              <a:rPr lang="ar-SA" dirty="0" err="1">
                <a:solidFill>
                  <a:srgbClr val="00B050"/>
                </a:solidFill>
              </a:rPr>
              <a:t>والخميرة</a:t>
            </a:r>
            <a:r>
              <a:rPr lang="ar-SA" dirty="0">
                <a:solidFill>
                  <a:srgbClr val="00B050"/>
                </a:solidFill>
              </a:rPr>
              <a:t> الجافة هي الصالحة لتغذية الأسماك.</a:t>
            </a:r>
            <a:endParaRPr lang="en-US" dirty="0">
              <a:solidFill>
                <a:srgbClr val="00B050"/>
              </a:solidFill>
            </a:endParaRPr>
          </a:p>
          <a:p>
            <a:pPr algn="r"/>
            <a:r>
              <a:rPr lang="ar-SA" b="1" dirty="0">
                <a:solidFill>
                  <a:srgbClr val="00B050"/>
                </a:solidFill>
              </a:rPr>
              <a:t>2- الذرة الصفراء 		</a:t>
            </a:r>
            <a:r>
              <a:rPr lang="en-US" b="1" dirty="0">
                <a:solidFill>
                  <a:srgbClr val="00B050"/>
                </a:solidFill>
              </a:rPr>
              <a:t>Yellow corn</a:t>
            </a:r>
            <a:endParaRPr lang="en-US" dirty="0">
              <a:solidFill>
                <a:srgbClr val="00B050"/>
              </a:solidFill>
            </a:endParaRPr>
          </a:p>
          <a:p>
            <a:pPr algn="r"/>
            <a:r>
              <a:rPr lang="ar-SA" dirty="0">
                <a:solidFill>
                  <a:srgbClr val="00B050"/>
                </a:solidFill>
              </a:rPr>
              <a:t>ويميل لونها إلى اللون الأصفر لاحتوائها على </a:t>
            </a:r>
            <a:r>
              <a:rPr lang="ar-SA" dirty="0" err="1">
                <a:solidFill>
                  <a:srgbClr val="00B050"/>
                </a:solidFill>
              </a:rPr>
              <a:t>الكاروتين</a:t>
            </a:r>
            <a:r>
              <a:rPr lang="ar-SA" dirty="0">
                <a:solidFill>
                  <a:srgbClr val="00B050"/>
                </a:solidFill>
              </a:rPr>
              <a:t> وعند استخدامها بكميات كبيرة في علائق الأسماك فإنها قد تسبب صبغ وتغير فى لون الأسماك  وتتسبب فى إضافة بعض </a:t>
            </a:r>
            <a:r>
              <a:rPr lang="ar-SA" dirty="0" err="1">
                <a:solidFill>
                  <a:srgbClr val="00B050"/>
                </a:solidFill>
              </a:rPr>
              <a:t>الصبغات</a:t>
            </a:r>
            <a:r>
              <a:rPr lang="ar-SA" dirty="0">
                <a:solidFill>
                  <a:srgbClr val="00B050"/>
                </a:solidFill>
              </a:rPr>
              <a:t> إلى عضلات الأسماك وتقل قابلية الأسماك لها إذا زادت نسبتها في </a:t>
            </a:r>
            <a:r>
              <a:rPr lang="ar-SA" dirty="0" err="1">
                <a:solidFill>
                  <a:srgbClr val="00B050"/>
                </a:solidFill>
              </a:rPr>
              <a:t>العليقة</a:t>
            </a:r>
            <a:r>
              <a:rPr lang="ar-SA" dirty="0">
                <a:solidFill>
                  <a:srgbClr val="00B050"/>
                </a:solidFill>
              </a:rPr>
              <a:t> عن </a:t>
            </a:r>
            <a:r>
              <a:rPr lang="ar-SA" dirty="0" err="1">
                <a:solidFill>
                  <a:srgbClr val="00B050"/>
                </a:solidFill>
              </a:rPr>
              <a:t>30</a:t>
            </a:r>
            <a:r>
              <a:rPr lang="ar-SA" dirty="0" err="1" smtClean="0">
                <a:solidFill>
                  <a:srgbClr val="00B050"/>
                </a:solidFill>
              </a:rPr>
              <a:t>%.</a:t>
            </a:r>
            <a:endParaRPr lang="ar-SA" dirty="0" smtClean="0">
              <a:solidFill>
                <a:srgbClr val="00B050"/>
              </a:solidFill>
            </a:endParaRPr>
          </a:p>
          <a:p>
            <a:r>
              <a:rPr lang="ar-SA" b="1" dirty="0" err="1">
                <a:solidFill>
                  <a:srgbClr val="00B050"/>
                </a:solidFill>
              </a:rPr>
              <a:t>جلوتين</a:t>
            </a:r>
            <a:r>
              <a:rPr lang="ar-SA" b="1" dirty="0">
                <a:solidFill>
                  <a:srgbClr val="00B050"/>
                </a:solidFill>
              </a:rPr>
              <a:t> الذرة 		</a:t>
            </a:r>
            <a:r>
              <a:rPr lang="en-US" b="1" dirty="0">
                <a:solidFill>
                  <a:srgbClr val="00B050"/>
                </a:solidFill>
              </a:rPr>
              <a:t>Corn gluten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ar-SA" dirty="0">
                <a:solidFill>
                  <a:srgbClr val="00B050"/>
                </a:solidFill>
              </a:rPr>
              <a:t>وهو مصدر جيد للبروتين ويحتوي على </a:t>
            </a:r>
            <a:r>
              <a:rPr lang="ar-SA" dirty="0" err="1">
                <a:solidFill>
                  <a:srgbClr val="00B050"/>
                </a:solidFill>
              </a:rPr>
              <a:t>50 </a:t>
            </a:r>
            <a:r>
              <a:rPr lang="ar-SA" dirty="0">
                <a:solidFill>
                  <a:srgbClr val="00B050"/>
                </a:solidFill>
              </a:rPr>
              <a:t>– 65% بروتين خام ويمكن استخدامه في علائق البلطي بمعدلات مختلفة تبدأ من </a:t>
            </a:r>
            <a:r>
              <a:rPr lang="ar-SA" dirty="0" err="1">
                <a:solidFill>
                  <a:srgbClr val="00B050"/>
                </a:solidFill>
              </a:rPr>
              <a:t>25 </a:t>
            </a:r>
            <a:r>
              <a:rPr lang="ar-SA" dirty="0">
                <a:solidFill>
                  <a:srgbClr val="00B050"/>
                </a:solidFill>
              </a:rPr>
              <a:t>– </a:t>
            </a:r>
            <a:r>
              <a:rPr lang="ar-SA" dirty="0" err="1">
                <a:solidFill>
                  <a:srgbClr val="00B050"/>
                </a:solidFill>
              </a:rPr>
              <a:t>50 </a:t>
            </a:r>
            <a:r>
              <a:rPr lang="ar-SA" dirty="0">
                <a:solidFill>
                  <a:srgbClr val="00B050"/>
                </a:solidFill>
              </a:rPr>
              <a:t>، 75% في العلائق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47664" y="188641"/>
            <a:ext cx="5832648" cy="504055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>3</a:t>
            </a:r>
            <a:r>
              <a:rPr lang="ar-SA" b="1" dirty="0" smtClean="0"/>
              <a:t>- </a:t>
            </a:r>
            <a:r>
              <a:rPr lang="ar-SA" b="1" dirty="0"/>
              <a:t>القمـــح			</a:t>
            </a:r>
            <a:r>
              <a:rPr lang="en-US" b="1" dirty="0"/>
              <a:t>Wheat</a:t>
            </a:r>
            <a:r>
              <a:rPr lang="ar-SA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640960" cy="5616624"/>
          </a:xfrm>
        </p:spPr>
        <p:txBody>
          <a:bodyPr/>
          <a:lstStyle/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يستخدم القمح في تغذية الإنسان ويستخدم المكسور وما يتخلف في الأجران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والشون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 في تغذية الدواجن والأسماك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وهو غذاء جيد لأسماك المبروك والأسماك الأخرى من آكلات العشب وتعطي لحم جيد ويستخدم بنسبة 20% في علائق الأسماك المفترسة،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و30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% في علائق الأسماك آكلة الأعشاب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والرمية.</a:t>
            </a: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ويطحن القمح لإنتاج دقيق الخبز ويتخلف عن ذلك الردة الذي ينتج منها نوعين </a:t>
            </a:r>
            <a:r>
              <a:rPr lang="ar-SA" b="1" dirty="0" err="1">
                <a:solidFill>
                  <a:schemeClr val="tx2">
                    <a:lumMod val="75000"/>
                  </a:schemeClr>
                </a:solidFill>
              </a:rPr>
              <a:t>هما :-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1- الردة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الناعمة</a:t>
            </a:r>
          </a:p>
          <a:p>
            <a:pPr algn="r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2- الردة الخشنة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n-US" dirty="0"/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802</Words>
  <Application>Microsoft Office PowerPoint</Application>
  <PresentationFormat>عرض على الشاشة (3:4)‏</PresentationFormat>
  <Paragraphs>69</Paragraphs>
  <Slides>10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 ب- مصادر البروتين النباتية         Plant protein sources   </vt:lpstr>
      <vt:lpstr> أنـواع الصـويا :- أ- الصويا الكاملة الدهن والمعاملة بالتحميص Full-fat roasted soybean meal (FFS)                         </vt:lpstr>
      <vt:lpstr> ومن أضرار إضافة دهن بكميات عالية إلى العلائق المحتوية على FFS  </vt:lpstr>
      <vt:lpstr>  3 - كسب الفول السوداني       Groundnut / Peanut meal </vt:lpstr>
      <vt:lpstr>4- كسب السمسم   Sesame seed meal </vt:lpstr>
      <vt:lpstr> 5- كسب دوار الشمس  Sunflower seed meal  </vt:lpstr>
      <vt:lpstr> 7- كسب نوى البلح   Palm kernel meal </vt:lpstr>
      <vt:lpstr> ج) الحبوب ومنتجاتهــا     Cereals     </vt:lpstr>
      <vt:lpstr> 3- القمـــح   Wheat  </vt:lpstr>
      <vt:lpstr> (د) مخلفات المصانع 1- مخلفات صناعة السكر ومنها المـولاس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ب- مصادر البروتين النباتية         Plant protein sources</dc:title>
  <dc:creator>HB</dc:creator>
  <cp:lastModifiedBy>HB</cp:lastModifiedBy>
  <cp:revision>7</cp:revision>
  <dcterms:created xsi:type="dcterms:W3CDTF">2018-04-01T20:45:20Z</dcterms:created>
  <dcterms:modified xsi:type="dcterms:W3CDTF">2018-04-01T21:52:22Z</dcterms:modified>
</cp:coreProperties>
</file>