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1" r:id="rId3"/>
    <p:sldId id="257" r:id="rId4"/>
    <p:sldId id="274" r:id="rId5"/>
    <p:sldId id="258" r:id="rId6"/>
    <p:sldId id="268" r:id="rId7"/>
    <p:sldId id="275" r:id="rId8"/>
    <p:sldId id="259" r:id="rId9"/>
    <p:sldId id="273" r:id="rId10"/>
    <p:sldId id="260" r:id="rId11"/>
    <p:sldId id="277" r:id="rId12"/>
    <p:sldId id="261" r:id="rId13"/>
    <p:sldId id="263" r:id="rId14"/>
    <p:sldId id="264" r:id="rId15"/>
    <p:sldId id="265" r:id="rId16"/>
    <p:sldId id="266" r:id="rId17"/>
    <p:sldId id="267"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10" d="100"/>
          <a:sy n="110"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7DDE60-FB9E-4DA3-B0A4-DA404FF9133C}"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pPr rtl="1"/>
          <a:endParaRPr lang="ar-SA"/>
        </a:p>
      </dgm:t>
    </dgm:pt>
    <dgm:pt modelId="{FEE65764-F797-4485-9D71-D260DA7DE632}">
      <dgm:prSet phldrT="[نص]"/>
      <dgm:spPr/>
      <dgm:t>
        <a:bodyPr/>
        <a:lstStyle/>
        <a:p>
          <a:pPr rtl="1"/>
          <a:r>
            <a:rPr lang="ar-SA" u="none" dirty="0" smtClean="0">
              <a:solidFill>
                <a:schemeClr val="bg1"/>
              </a:solidFill>
            </a:rPr>
            <a:t>التجزئة لسوق ووسيلة الاتصال</a:t>
          </a:r>
          <a:endParaRPr lang="ar-SA" u="none" dirty="0">
            <a:solidFill>
              <a:schemeClr val="bg1"/>
            </a:solidFill>
          </a:endParaRPr>
        </a:p>
      </dgm:t>
    </dgm:pt>
    <dgm:pt modelId="{845C7F3E-0BB8-4272-9AE2-65494BA6A290}" type="parTrans" cxnId="{EB32A0B0-DBD1-4A30-A528-B76104CF472F}">
      <dgm:prSet/>
      <dgm:spPr/>
      <dgm:t>
        <a:bodyPr/>
        <a:lstStyle/>
        <a:p>
          <a:pPr rtl="1"/>
          <a:endParaRPr lang="ar-SA"/>
        </a:p>
      </dgm:t>
    </dgm:pt>
    <dgm:pt modelId="{D5750980-F12E-424B-93B7-3E0E45DD7474}" type="sibTrans" cxnId="{EB32A0B0-DBD1-4A30-A528-B76104CF472F}">
      <dgm:prSet/>
      <dgm:spPr/>
      <dgm:t>
        <a:bodyPr/>
        <a:lstStyle/>
        <a:p>
          <a:pPr rtl="1"/>
          <a:endParaRPr lang="ar-SA"/>
        </a:p>
      </dgm:t>
    </dgm:pt>
    <dgm:pt modelId="{263629B1-71A8-478A-BD1E-8FA9CB223312}">
      <dgm:prSet phldrT="[نص]"/>
      <dgm:spPr/>
      <dgm:t>
        <a:bodyPr/>
        <a:lstStyle/>
        <a:p>
          <a:pPr rtl="1"/>
          <a:r>
            <a:rPr lang="ar-SA" u="none" dirty="0" smtClean="0">
              <a:solidFill>
                <a:schemeClr val="bg1"/>
              </a:solidFill>
            </a:rPr>
            <a:t>التطورات الحاصلة في التكنولوجيا</a:t>
          </a:r>
          <a:endParaRPr lang="ar-SA" u="none" dirty="0">
            <a:solidFill>
              <a:schemeClr val="bg1"/>
            </a:solidFill>
          </a:endParaRPr>
        </a:p>
      </dgm:t>
    </dgm:pt>
    <dgm:pt modelId="{EB6C1E02-797B-446D-AF3E-9254A4C087D7}" type="parTrans" cxnId="{8A72B9DC-AD88-4FC1-BD55-95483A1E3E40}">
      <dgm:prSet/>
      <dgm:spPr/>
      <dgm:t>
        <a:bodyPr/>
        <a:lstStyle/>
        <a:p>
          <a:pPr rtl="1"/>
          <a:endParaRPr lang="ar-SA"/>
        </a:p>
      </dgm:t>
    </dgm:pt>
    <dgm:pt modelId="{C022841E-1B32-4FF1-9C5C-F3DA19EFB1A7}" type="sibTrans" cxnId="{8A72B9DC-AD88-4FC1-BD55-95483A1E3E40}">
      <dgm:prSet/>
      <dgm:spPr/>
      <dgm:t>
        <a:bodyPr/>
        <a:lstStyle/>
        <a:p>
          <a:pPr rtl="1"/>
          <a:endParaRPr lang="ar-SA"/>
        </a:p>
      </dgm:t>
    </dgm:pt>
    <dgm:pt modelId="{8095BE6F-24D0-4980-BBE4-EE39C8507359}">
      <dgm:prSet phldrT="[نص]"/>
      <dgm:spPr/>
      <dgm:t>
        <a:bodyPr/>
        <a:lstStyle/>
        <a:p>
          <a:pPr rtl="1"/>
          <a:r>
            <a:rPr lang="ar-SA" u="none" dirty="0" smtClean="0">
              <a:solidFill>
                <a:schemeClr val="bg1"/>
              </a:solidFill>
            </a:rPr>
            <a:t>قوائم المعلومات</a:t>
          </a:r>
          <a:endParaRPr lang="ar-SA" u="none" dirty="0">
            <a:solidFill>
              <a:schemeClr val="bg1"/>
            </a:solidFill>
          </a:endParaRPr>
        </a:p>
      </dgm:t>
    </dgm:pt>
    <dgm:pt modelId="{914BF18D-CD04-4064-A84D-2896ED6EBCF8}" type="parTrans" cxnId="{0C885CDC-995F-45A9-9047-98779EC89C53}">
      <dgm:prSet/>
      <dgm:spPr/>
      <dgm:t>
        <a:bodyPr/>
        <a:lstStyle/>
        <a:p>
          <a:pPr rtl="1"/>
          <a:endParaRPr lang="ar-SA"/>
        </a:p>
      </dgm:t>
    </dgm:pt>
    <dgm:pt modelId="{DACF50ED-8888-47ED-9B57-C402F54551D7}" type="sibTrans" cxnId="{0C885CDC-995F-45A9-9047-98779EC89C53}">
      <dgm:prSet/>
      <dgm:spPr/>
      <dgm:t>
        <a:bodyPr/>
        <a:lstStyle/>
        <a:p>
          <a:pPr rtl="1"/>
          <a:endParaRPr lang="ar-SA"/>
        </a:p>
      </dgm:t>
    </dgm:pt>
    <dgm:pt modelId="{0ED0461F-7641-4E48-B32B-ABF716182AA0}">
      <dgm:prSet phldrT="[نص]"/>
      <dgm:spPr/>
      <dgm:t>
        <a:bodyPr/>
        <a:lstStyle/>
        <a:p>
          <a:pPr rtl="1"/>
          <a:r>
            <a:rPr lang="ar-SA" u="none" dirty="0" smtClean="0">
              <a:solidFill>
                <a:schemeClr val="bg1"/>
              </a:solidFill>
            </a:rPr>
            <a:t>تحليل البيانات</a:t>
          </a:r>
          <a:endParaRPr lang="ar-SA" u="none" dirty="0">
            <a:solidFill>
              <a:schemeClr val="bg1"/>
            </a:solidFill>
          </a:endParaRPr>
        </a:p>
      </dgm:t>
    </dgm:pt>
    <dgm:pt modelId="{88680AD2-E1BE-49BC-96B9-86606786466D}" type="parTrans" cxnId="{218CE5BE-4C70-40F3-BD86-99280FEF9BA7}">
      <dgm:prSet/>
      <dgm:spPr/>
      <dgm:t>
        <a:bodyPr/>
        <a:lstStyle/>
        <a:p>
          <a:pPr rtl="1"/>
          <a:endParaRPr lang="ar-SA"/>
        </a:p>
      </dgm:t>
    </dgm:pt>
    <dgm:pt modelId="{AF24562D-BE70-4C26-9DF7-45BB77B82F62}" type="sibTrans" cxnId="{218CE5BE-4C70-40F3-BD86-99280FEF9BA7}">
      <dgm:prSet/>
      <dgm:spPr/>
      <dgm:t>
        <a:bodyPr/>
        <a:lstStyle/>
        <a:p>
          <a:pPr rtl="1"/>
          <a:endParaRPr lang="ar-SA"/>
        </a:p>
      </dgm:t>
    </dgm:pt>
    <dgm:pt modelId="{782CADA6-0035-4A8A-B287-D0E43E41DB1E}">
      <dgm:prSet/>
      <dgm:spPr/>
      <dgm:t>
        <a:bodyPr/>
        <a:lstStyle/>
        <a:p>
          <a:pPr rtl="1"/>
          <a:r>
            <a:rPr lang="ar-SA" u="none" dirty="0" smtClean="0">
              <a:solidFill>
                <a:schemeClr val="bg1"/>
              </a:solidFill>
            </a:rPr>
            <a:t>الخدمات المصرفية</a:t>
          </a:r>
          <a:endParaRPr lang="ar-SA" u="none" dirty="0" smtClean="0">
            <a:solidFill>
              <a:schemeClr val="bg1"/>
            </a:solidFill>
          </a:endParaRPr>
        </a:p>
      </dgm:t>
    </dgm:pt>
    <dgm:pt modelId="{5E2E039A-5E0A-4C56-B785-8C7682BA6A13}" type="parTrans" cxnId="{376E1EDD-CEB8-4BBA-80DD-BD90553A6EBF}">
      <dgm:prSet/>
      <dgm:spPr/>
      <dgm:t>
        <a:bodyPr/>
        <a:lstStyle/>
        <a:p>
          <a:pPr rtl="1"/>
          <a:endParaRPr lang="ar-SA"/>
        </a:p>
      </dgm:t>
    </dgm:pt>
    <dgm:pt modelId="{6EB09218-6085-4752-B592-2ADFAD1AB84B}" type="sibTrans" cxnId="{376E1EDD-CEB8-4BBA-80DD-BD90553A6EBF}">
      <dgm:prSet/>
      <dgm:spPr/>
      <dgm:t>
        <a:bodyPr/>
        <a:lstStyle/>
        <a:p>
          <a:pPr rtl="1"/>
          <a:endParaRPr lang="ar-SA"/>
        </a:p>
      </dgm:t>
    </dgm:pt>
    <dgm:pt modelId="{061B5E26-521B-469C-B54C-64D6E314E89B}" type="pres">
      <dgm:prSet presAssocID="{C27DDE60-FB9E-4DA3-B0A4-DA404FF9133C}" presName="cycle" presStyleCnt="0">
        <dgm:presLayoutVars>
          <dgm:dir/>
          <dgm:resizeHandles val="exact"/>
        </dgm:presLayoutVars>
      </dgm:prSet>
      <dgm:spPr/>
      <dgm:t>
        <a:bodyPr/>
        <a:lstStyle/>
        <a:p>
          <a:pPr rtl="1"/>
          <a:endParaRPr lang="ar-SA"/>
        </a:p>
      </dgm:t>
    </dgm:pt>
    <dgm:pt modelId="{F4FFC390-AE46-4818-9F6B-7D9FE0A05131}" type="pres">
      <dgm:prSet presAssocID="{FEE65764-F797-4485-9D71-D260DA7DE632}" presName="node" presStyleLbl="node1" presStyleIdx="0" presStyleCnt="5">
        <dgm:presLayoutVars>
          <dgm:bulletEnabled val="1"/>
        </dgm:presLayoutVars>
      </dgm:prSet>
      <dgm:spPr/>
      <dgm:t>
        <a:bodyPr/>
        <a:lstStyle/>
        <a:p>
          <a:pPr rtl="1"/>
          <a:endParaRPr lang="ar-SA"/>
        </a:p>
      </dgm:t>
    </dgm:pt>
    <dgm:pt modelId="{CB42A73A-E5A7-4CDD-B3D6-F397378EE6DC}" type="pres">
      <dgm:prSet presAssocID="{FEE65764-F797-4485-9D71-D260DA7DE632}" presName="spNode" presStyleCnt="0"/>
      <dgm:spPr/>
    </dgm:pt>
    <dgm:pt modelId="{DDFF71A4-C318-4BA6-B024-FB7F40EE0042}" type="pres">
      <dgm:prSet presAssocID="{D5750980-F12E-424B-93B7-3E0E45DD7474}" presName="sibTrans" presStyleLbl="sibTrans1D1" presStyleIdx="0" presStyleCnt="5"/>
      <dgm:spPr/>
      <dgm:t>
        <a:bodyPr/>
        <a:lstStyle/>
        <a:p>
          <a:pPr rtl="1"/>
          <a:endParaRPr lang="ar-SA"/>
        </a:p>
      </dgm:t>
    </dgm:pt>
    <dgm:pt modelId="{DA5643DB-B2B2-4544-804F-8293CB5DB695}" type="pres">
      <dgm:prSet presAssocID="{263629B1-71A8-478A-BD1E-8FA9CB223312}" presName="node" presStyleLbl="node1" presStyleIdx="1" presStyleCnt="5">
        <dgm:presLayoutVars>
          <dgm:bulletEnabled val="1"/>
        </dgm:presLayoutVars>
      </dgm:prSet>
      <dgm:spPr/>
      <dgm:t>
        <a:bodyPr/>
        <a:lstStyle/>
        <a:p>
          <a:pPr rtl="1"/>
          <a:endParaRPr lang="ar-SA"/>
        </a:p>
      </dgm:t>
    </dgm:pt>
    <dgm:pt modelId="{A42CF2C6-AE59-43B9-A894-013BF35B83F1}" type="pres">
      <dgm:prSet presAssocID="{263629B1-71A8-478A-BD1E-8FA9CB223312}" presName="spNode" presStyleCnt="0"/>
      <dgm:spPr/>
    </dgm:pt>
    <dgm:pt modelId="{4ED3C8D1-E2FE-4DDE-87D5-B20C926E2B05}" type="pres">
      <dgm:prSet presAssocID="{C022841E-1B32-4FF1-9C5C-F3DA19EFB1A7}" presName="sibTrans" presStyleLbl="sibTrans1D1" presStyleIdx="1" presStyleCnt="5"/>
      <dgm:spPr/>
      <dgm:t>
        <a:bodyPr/>
        <a:lstStyle/>
        <a:p>
          <a:pPr rtl="1"/>
          <a:endParaRPr lang="ar-SA"/>
        </a:p>
      </dgm:t>
    </dgm:pt>
    <dgm:pt modelId="{A2197CEA-4F17-4981-8ACD-BB8899938CCD}" type="pres">
      <dgm:prSet presAssocID="{8095BE6F-24D0-4980-BBE4-EE39C8507359}" presName="node" presStyleLbl="node1" presStyleIdx="2" presStyleCnt="5">
        <dgm:presLayoutVars>
          <dgm:bulletEnabled val="1"/>
        </dgm:presLayoutVars>
      </dgm:prSet>
      <dgm:spPr/>
      <dgm:t>
        <a:bodyPr/>
        <a:lstStyle/>
        <a:p>
          <a:pPr rtl="1"/>
          <a:endParaRPr lang="ar-SA"/>
        </a:p>
      </dgm:t>
    </dgm:pt>
    <dgm:pt modelId="{7A7D1301-C092-4DF9-AEB5-4E597F27E0DE}" type="pres">
      <dgm:prSet presAssocID="{8095BE6F-24D0-4980-BBE4-EE39C8507359}" presName="spNode" presStyleCnt="0"/>
      <dgm:spPr/>
    </dgm:pt>
    <dgm:pt modelId="{BBDC8C7C-EE70-40C5-94B9-015BD7B09C91}" type="pres">
      <dgm:prSet presAssocID="{DACF50ED-8888-47ED-9B57-C402F54551D7}" presName="sibTrans" presStyleLbl="sibTrans1D1" presStyleIdx="2" presStyleCnt="5"/>
      <dgm:spPr/>
      <dgm:t>
        <a:bodyPr/>
        <a:lstStyle/>
        <a:p>
          <a:pPr rtl="1"/>
          <a:endParaRPr lang="ar-SA"/>
        </a:p>
      </dgm:t>
    </dgm:pt>
    <dgm:pt modelId="{E721D5E5-0102-4996-ABDF-18D4C2C24737}" type="pres">
      <dgm:prSet presAssocID="{0ED0461F-7641-4E48-B32B-ABF716182AA0}" presName="node" presStyleLbl="node1" presStyleIdx="3" presStyleCnt="5">
        <dgm:presLayoutVars>
          <dgm:bulletEnabled val="1"/>
        </dgm:presLayoutVars>
      </dgm:prSet>
      <dgm:spPr/>
      <dgm:t>
        <a:bodyPr/>
        <a:lstStyle/>
        <a:p>
          <a:pPr rtl="1"/>
          <a:endParaRPr lang="ar-SA"/>
        </a:p>
      </dgm:t>
    </dgm:pt>
    <dgm:pt modelId="{4A57207B-703B-4476-84A6-8A07A850239C}" type="pres">
      <dgm:prSet presAssocID="{0ED0461F-7641-4E48-B32B-ABF716182AA0}" presName="spNode" presStyleCnt="0"/>
      <dgm:spPr/>
    </dgm:pt>
    <dgm:pt modelId="{F98DF814-3050-4392-BAAF-11764220CE0A}" type="pres">
      <dgm:prSet presAssocID="{AF24562D-BE70-4C26-9DF7-45BB77B82F62}" presName="sibTrans" presStyleLbl="sibTrans1D1" presStyleIdx="3" presStyleCnt="5"/>
      <dgm:spPr/>
      <dgm:t>
        <a:bodyPr/>
        <a:lstStyle/>
        <a:p>
          <a:pPr rtl="1"/>
          <a:endParaRPr lang="ar-SA"/>
        </a:p>
      </dgm:t>
    </dgm:pt>
    <dgm:pt modelId="{61C1184C-7B31-41C8-8C44-51E8EE8622B8}" type="pres">
      <dgm:prSet presAssocID="{782CADA6-0035-4A8A-B287-D0E43E41DB1E}" presName="node" presStyleLbl="node1" presStyleIdx="4" presStyleCnt="5">
        <dgm:presLayoutVars>
          <dgm:bulletEnabled val="1"/>
        </dgm:presLayoutVars>
      </dgm:prSet>
      <dgm:spPr/>
      <dgm:t>
        <a:bodyPr/>
        <a:lstStyle/>
        <a:p>
          <a:pPr rtl="1"/>
          <a:endParaRPr lang="ar-SA"/>
        </a:p>
      </dgm:t>
    </dgm:pt>
    <dgm:pt modelId="{846E010D-0F13-4A21-A1E2-17300826B77D}" type="pres">
      <dgm:prSet presAssocID="{782CADA6-0035-4A8A-B287-D0E43E41DB1E}" presName="spNode" presStyleCnt="0"/>
      <dgm:spPr/>
    </dgm:pt>
    <dgm:pt modelId="{5233C27E-8A6D-4FE7-9DE0-A004CFCF171D}" type="pres">
      <dgm:prSet presAssocID="{6EB09218-6085-4752-B592-2ADFAD1AB84B}" presName="sibTrans" presStyleLbl="sibTrans1D1" presStyleIdx="4" presStyleCnt="5"/>
      <dgm:spPr/>
      <dgm:t>
        <a:bodyPr/>
        <a:lstStyle/>
        <a:p>
          <a:pPr rtl="1"/>
          <a:endParaRPr lang="ar-SA"/>
        </a:p>
      </dgm:t>
    </dgm:pt>
  </dgm:ptLst>
  <dgm:cxnLst>
    <dgm:cxn modelId="{4A424FBA-8FCA-4F94-B097-952FD32FFF0D}" type="presOf" srcId="{8095BE6F-24D0-4980-BBE4-EE39C8507359}" destId="{A2197CEA-4F17-4981-8ACD-BB8899938CCD}" srcOrd="0" destOrd="0" presId="urn:microsoft.com/office/officeart/2005/8/layout/cycle6"/>
    <dgm:cxn modelId="{67ED62CC-E692-44E3-8D95-8CDB3DE5BDB2}" type="presOf" srcId="{263629B1-71A8-478A-BD1E-8FA9CB223312}" destId="{DA5643DB-B2B2-4544-804F-8293CB5DB695}" srcOrd="0" destOrd="0" presId="urn:microsoft.com/office/officeart/2005/8/layout/cycle6"/>
    <dgm:cxn modelId="{6305EF08-9FBA-4695-9385-87CBC7900769}" type="presOf" srcId="{AF24562D-BE70-4C26-9DF7-45BB77B82F62}" destId="{F98DF814-3050-4392-BAAF-11764220CE0A}" srcOrd="0" destOrd="0" presId="urn:microsoft.com/office/officeart/2005/8/layout/cycle6"/>
    <dgm:cxn modelId="{29EB7DA2-7373-4093-9A00-80CC138A6F86}" type="presOf" srcId="{782CADA6-0035-4A8A-B287-D0E43E41DB1E}" destId="{61C1184C-7B31-41C8-8C44-51E8EE8622B8}" srcOrd="0" destOrd="0" presId="urn:microsoft.com/office/officeart/2005/8/layout/cycle6"/>
    <dgm:cxn modelId="{0C885CDC-995F-45A9-9047-98779EC89C53}" srcId="{C27DDE60-FB9E-4DA3-B0A4-DA404FF9133C}" destId="{8095BE6F-24D0-4980-BBE4-EE39C8507359}" srcOrd="2" destOrd="0" parTransId="{914BF18D-CD04-4064-A84D-2896ED6EBCF8}" sibTransId="{DACF50ED-8888-47ED-9B57-C402F54551D7}"/>
    <dgm:cxn modelId="{7078AB27-AEBC-4C73-8FBA-54439EBB2330}" type="presOf" srcId="{C022841E-1B32-4FF1-9C5C-F3DA19EFB1A7}" destId="{4ED3C8D1-E2FE-4DDE-87D5-B20C926E2B05}" srcOrd="0" destOrd="0" presId="urn:microsoft.com/office/officeart/2005/8/layout/cycle6"/>
    <dgm:cxn modelId="{C0AE0A0D-B8B2-420B-A346-79F2476851C3}" type="presOf" srcId="{FEE65764-F797-4485-9D71-D260DA7DE632}" destId="{F4FFC390-AE46-4818-9F6B-7D9FE0A05131}" srcOrd="0" destOrd="0" presId="urn:microsoft.com/office/officeart/2005/8/layout/cycle6"/>
    <dgm:cxn modelId="{8A72B9DC-AD88-4FC1-BD55-95483A1E3E40}" srcId="{C27DDE60-FB9E-4DA3-B0A4-DA404FF9133C}" destId="{263629B1-71A8-478A-BD1E-8FA9CB223312}" srcOrd="1" destOrd="0" parTransId="{EB6C1E02-797B-446D-AF3E-9254A4C087D7}" sibTransId="{C022841E-1B32-4FF1-9C5C-F3DA19EFB1A7}"/>
    <dgm:cxn modelId="{B77165F8-7D66-4A7B-A481-C5CAAE669B38}" type="presOf" srcId="{6EB09218-6085-4752-B592-2ADFAD1AB84B}" destId="{5233C27E-8A6D-4FE7-9DE0-A004CFCF171D}" srcOrd="0" destOrd="0" presId="urn:microsoft.com/office/officeart/2005/8/layout/cycle6"/>
    <dgm:cxn modelId="{EB32A0B0-DBD1-4A30-A528-B76104CF472F}" srcId="{C27DDE60-FB9E-4DA3-B0A4-DA404FF9133C}" destId="{FEE65764-F797-4485-9D71-D260DA7DE632}" srcOrd="0" destOrd="0" parTransId="{845C7F3E-0BB8-4272-9AE2-65494BA6A290}" sibTransId="{D5750980-F12E-424B-93B7-3E0E45DD7474}"/>
    <dgm:cxn modelId="{218CE5BE-4C70-40F3-BD86-99280FEF9BA7}" srcId="{C27DDE60-FB9E-4DA3-B0A4-DA404FF9133C}" destId="{0ED0461F-7641-4E48-B32B-ABF716182AA0}" srcOrd="3" destOrd="0" parTransId="{88680AD2-E1BE-49BC-96B9-86606786466D}" sibTransId="{AF24562D-BE70-4C26-9DF7-45BB77B82F62}"/>
    <dgm:cxn modelId="{645567B3-4B61-4CBD-B964-BFD12A722CAE}" type="presOf" srcId="{0ED0461F-7641-4E48-B32B-ABF716182AA0}" destId="{E721D5E5-0102-4996-ABDF-18D4C2C24737}" srcOrd="0" destOrd="0" presId="urn:microsoft.com/office/officeart/2005/8/layout/cycle6"/>
    <dgm:cxn modelId="{3DBF7725-AB20-4840-BBB8-D06D2CDCCE86}" type="presOf" srcId="{D5750980-F12E-424B-93B7-3E0E45DD7474}" destId="{DDFF71A4-C318-4BA6-B024-FB7F40EE0042}" srcOrd="0" destOrd="0" presId="urn:microsoft.com/office/officeart/2005/8/layout/cycle6"/>
    <dgm:cxn modelId="{376E1EDD-CEB8-4BBA-80DD-BD90553A6EBF}" srcId="{C27DDE60-FB9E-4DA3-B0A4-DA404FF9133C}" destId="{782CADA6-0035-4A8A-B287-D0E43E41DB1E}" srcOrd="4" destOrd="0" parTransId="{5E2E039A-5E0A-4C56-B785-8C7682BA6A13}" sibTransId="{6EB09218-6085-4752-B592-2ADFAD1AB84B}"/>
    <dgm:cxn modelId="{4F387016-9835-4322-A767-DBEF2196975E}" type="presOf" srcId="{DACF50ED-8888-47ED-9B57-C402F54551D7}" destId="{BBDC8C7C-EE70-40C5-94B9-015BD7B09C91}" srcOrd="0" destOrd="0" presId="urn:microsoft.com/office/officeart/2005/8/layout/cycle6"/>
    <dgm:cxn modelId="{05FBB0F1-D9E4-4B59-8821-41431FFD6DE4}" type="presOf" srcId="{C27DDE60-FB9E-4DA3-B0A4-DA404FF9133C}" destId="{061B5E26-521B-469C-B54C-64D6E314E89B}" srcOrd="0" destOrd="0" presId="urn:microsoft.com/office/officeart/2005/8/layout/cycle6"/>
    <dgm:cxn modelId="{352FF150-E45A-4208-810A-84A67E19BFDB}" type="presParOf" srcId="{061B5E26-521B-469C-B54C-64D6E314E89B}" destId="{F4FFC390-AE46-4818-9F6B-7D9FE0A05131}" srcOrd="0" destOrd="0" presId="urn:microsoft.com/office/officeart/2005/8/layout/cycle6"/>
    <dgm:cxn modelId="{F4563BE7-7A0B-45F4-8839-39FAFBEA2F70}" type="presParOf" srcId="{061B5E26-521B-469C-B54C-64D6E314E89B}" destId="{CB42A73A-E5A7-4CDD-B3D6-F397378EE6DC}" srcOrd="1" destOrd="0" presId="urn:microsoft.com/office/officeart/2005/8/layout/cycle6"/>
    <dgm:cxn modelId="{B6D07D37-2B54-4855-BE5E-16650B914806}" type="presParOf" srcId="{061B5E26-521B-469C-B54C-64D6E314E89B}" destId="{DDFF71A4-C318-4BA6-B024-FB7F40EE0042}" srcOrd="2" destOrd="0" presId="urn:microsoft.com/office/officeart/2005/8/layout/cycle6"/>
    <dgm:cxn modelId="{87046224-C591-4768-A24D-B85C5FB10BEB}" type="presParOf" srcId="{061B5E26-521B-469C-B54C-64D6E314E89B}" destId="{DA5643DB-B2B2-4544-804F-8293CB5DB695}" srcOrd="3" destOrd="0" presId="urn:microsoft.com/office/officeart/2005/8/layout/cycle6"/>
    <dgm:cxn modelId="{90E39283-B916-4283-A247-D552198C01B1}" type="presParOf" srcId="{061B5E26-521B-469C-B54C-64D6E314E89B}" destId="{A42CF2C6-AE59-43B9-A894-013BF35B83F1}" srcOrd="4" destOrd="0" presId="urn:microsoft.com/office/officeart/2005/8/layout/cycle6"/>
    <dgm:cxn modelId="{37017C5F-D7A6-429E-80AF-9BE4FF18F606}" type="presParOf" srcId="{061B5E26-521B-469C-B54C-64D6E314E89B}" destId="{4ED3C8D1-E2FE-4DDE-87D5-B20C926E2B05}" srcOrd="5" destOrd="0" presId="urn:microsoft.com/office/officeart/2005/8/layout/cycle6"/>
    <dgm:cxn modelId="{B231011F-B046-4FC2-8ED5-11C8BF983A64}" type="presParOf" srcId="{061B5E26-521B-469C-B54C-64D6E314E89B}" destId="{A2197CEA-4F17-4981-8ACD-BB8899938CCD}" srcOrd="6" destOrd="0" presId="urn:microsoft.com/office/officeart/2005/8/layout/cycle6"/>
    <dgm:cxn modelId="{D9E08231-F216-4154-BE06-05E0A7B6EC34}" type="presParOf" srcId="{061B5E26-521B-469C-B54C-64D6E314E89B}" destId="{7A7D1301-C092-4DF9-AEB5-4E597F27E0DE}" srcOrd="7" destOrd="0" presId="urn:microsoft.com/office/officeart/2005/8/layout/cycle6"/>
    <dgm:cxn modelId="{B10ACBAF-1FA2-45C9-80A5-D5C8C34F9FD7}" type="presParOf" srcId="{061B5E26-521B-469C-B54C-64D6E314E89B}" destId="{BBDC8C7C-EE70-40C5-94B9-015BD7B09C91}" srcOrd="8" destOrd="0" presId="urn:microsoft.com/office/officeart/2005/8/layout/cycle6"/>
    <dgm:cxn modelId="{63A00209-104F-4E40-924B-356A94E4E27C}" type="presParOf" srcId="{061B5E26-521B-469C-B54C-64D6E314E89B}" destId="{E721D5E5-0102-4996-ABDF-18D4C2C24737}" srcOrd="9" destOrd="0" presId="urn:microsoft.com/office/officeart/2005/8/layout/cycle6"/>
    <dgm:cxn modelId="{CDF4750F-62C1-43E7-A901-2474BB919694}" type="presParOf" srcId="{061B5E26-521B-469C-B54C-64D6E314E89B}" destId="{4A57207B-703B-4476-84A6-8A07A850239C}" srcOrd="10" destOrd="0" presId="urn:microsoft.com/office/officeart/2005/8/layout/cycle6"/>
    <dgm:cxn modelId="{04E7EF5D-3DC6-4DE1-B9ED-03F472872AC4}" type="presParOf" srcId="{061B5E26-521B-469C-B54C-64D6E314E89B}" destId="{F98DF814-3050-4392-BAAF-11764220CE0A}" srcOrd="11" destOrd="0" presId="urn:microsoft.com/office/officeart/2005/8/layout/cycle6"/>
    <dgm:cxn modelId="{78AC200A-7C78-40FE-85DF-10F01BE0A17E}" type="presParOf" srcId="{061B5E26-521B-469C-B54C-64D6E314E89B}" destId="{61C1184C-7B31-41C8-8C44-51E8EE8622B8}" srcOrd="12" destOrd="0" presId="urn:microsoft.com/office/officeart/2005/8/layout/cycle6"/>
    <dgm:cxn modelId="{3F0B2D2E-63AF-4743-8030-A2173030BAFF}" type="presParOf" srcId="{061B5E26-521B-469C-B54C-64D6E314E89B}" destId="{846E010D-0F13-4A21-A1E2-17300826B77D}" srcOrd="13" destOrd="0" presId="urn:microsoft.com/office/officeart/2005/8/layout/cycle6"/>
    <dgm:cxn modelId="{56DC1152-2C23-4BD0-B8FE-7572D4DD4C41}" type="presParOf" srcId="{061B5E26-521B-469C-B54C-64D6E314E89B}" destId="{5233C27E-8A6D-4FE7-9DE0-A004CFCF171D}"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7E0A8C-6202-4F96-931F-ABAE4805D336}"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pPr rtl="1"/>
          <a:endParaRPr lang="ar-SA"/>
        </a:p>
      </dgm:t>
    </dgm:pt>
    <dgm:pt modelId="{E12A1BB7-11A1-45C0-9B6C-E7A1C68B64BD}">
      <dgm:prSet phldrT="[نص]"/>
      <dgm:spPr/>
      <dgm:t>
        <a:bodyPr/>
        <a:lstStyle/>
        <a:p>
          <a:pPr rtl="1"/>
          <a:r>
            <a:rPr lang="ar-SA" b="1" u="none" dirty="0" smtClean="0">
              <a:solidFill>
                <a:schemeClr val="bg1"/>
              </a:solidFill>
            </a:rPr>
            <a:t>توليد الشراء المتكرر</a:t>
          </a:r>
          <a:endParaRPr lang="ar-SA" u="none" dirty="0">
            <a:solidFill>
              <a:schemeClr val="bg1"/>
            </a:solidFill>
          </a:endParaRPr>
        </a:p>
      </dgm:t>
    </dgm:pt>
    <dgm:pt modelId="{0883E1F6-C7CF-4C06-BA32-941898F4F462}" type="parTrans" cxnId="{C379BD9D-8F05-4E1A-AD33-2830A5DD43A1}">
      <dgm:prSet/>
      <dgm:spPr/>
      <dgm:t>
        <a:bodyPr/>
        <a:lstStyle/>
        <a:p>
          <a:pPr rtl="1"/>
          <a:endParaRPr lang="ar-SA"/>
        </a:p>
      </dgm:t>
    </dgm:pt>
    <dgm:pt modelId="{0B81D7A3-5335-4324-81EB-4F1B63890BAE}" type="sibTrans" cxnId="{C379BD9D-8F05-4E1A-AD33-2830A5DD43A1}">
      <dgm:prSet/>
      <dgm:spPr/>
      <dgm:t>
        <a:bodyPr/>
        <a:lstStyle/>
        <a:p>
          <a:pPr rtl="1"/>
          <a:endParaRPr lang="ar-SA"/>
        </a:p>
      </dgm:t>
    </dgm:pt>
    <dgm:pt modelId="{4E227C6C-5772-4750-87B8-998A29C043A9}">
      <dgm:prSet phldrT="[نص]"/>
      <dgm:spPr/>
      <dgm:t>
        <a:bodyPr/>
        <a:lstStyle/>
        <a:p>
          <a:pPr rtl="1"/>
          <a:r>
            <a:rPr lang="ar-SA" b="1" u="none" dirty="0" smtClean="0">
              <a:solidFill>
                <a:schemeClr val="bg1"/>
              </a:solidFill>
            </a:rPr>
            <a:t>إدخال منتجات جديدة</a:t>
          </a:r>
          <a:endParaRPr lang="ar-SA" u="none" dirty="0">
            <a:solidFill>
              <a:schemeClr val="bg1"/>
            </a:solidFill>
          </a:endParaRPr>
        </a:p>
      </dgm:t>
    </dgm:pt>
    <dgm:pt modelId="{707CB678-90B2-4F2A-B484-A13DEB3AB289}" type="parTrans" cxnId="{5DB86C02-FE63-408F-BDF5-2C6C74B7794B}">
      <dgm:prSet/>
      <dgm:spPr/>
      <dgm:t>
        <a:bodyPr/>
        <a:lstStyle/>
        <a:p>
          <a:pPr rtl="1"/>
          <a:endParaRPr lang="ar-SA"/>
        </a:p>
      </dgm:t>
    </dgm:pt>
    <dgm:pt modelId="{3519679D-6F65-4183-994A-EFAEEFFB68C3}" type="sibTrans" cxnId="{5DB86C02-FE63-408F-BDF5-2C6C74B7794B}">
      <dgm:prSet/>
      <dgm:spPr/>
      <dgm:t>
        <a:bodyPr/>
        <a:lstStyle/>
        <a:p>
          <a:pPr rtl="1"/>
          <a:endParaRPr lang="ar-SA"/>
        </a:p>
      </dgm:t>
    </dgm:pt>
    <dgm:pt modelId="{4AB13D26-5175-48D7-92C1-D7964AE6FDF7}">
      <dgm:prSet phldrT="[نص]"/>
      <dgm:spPr/>
      <dgm:t>
        <a:bodyPr/>
        <a:lstStyle/>
        <a:p>
          <a:pPr rtl="1"/>
          <a:r>
            <a:rPr lang="ar-SA" b="1" u="none" dirty="0" smtClean="0">
              <a:solidFill>
                <a:schemeClr val="bg1"/>
              </a:solidFill>
            </a:rPr>
            <a:t>تقديم قناة توزيعية جديدة</a:t>
          </a:r>
          <a:endParaRPr lang="ar-SA" u="none" dirty="0">
            <a:solidFill>
              <a:schemeClr val="bg1"/>
            </a:solidFill>
          </a:endParaRPr>
        </a:p>
      </dgm:t>
    </dgm:pt>
    <dgm:pt modelId="{BBEEC3F9-C906-4A5B-9FD4-5954EADCCF53}" type="parTrans" cxnId="{7018C125-811B-458D-8D11-D58E4F932ED2}">
      <dgm:prSet/>
      <dgm:spPr/>
      <dgm:t>
        <a:bodyPr/>
        <a:lstStyle/>
        <a:p>
          <a:pPr rtl="1"/>
          <a:endParaRPr lang="ar-SA"/>
        </a:p>
      </dgm:t>
    </dgm:pt>
    <dgm:pt modelId="{2E59150E-935D-480F-BFF4-44660E68A0BB}" type="sibTrans" cxnId="{7018C125-811B-458D-8D11-D58E4F932ED2}">
      <dgm:prSet/>
      <dgm:spPr/>
      <dgm:t>
        <a:bodyPr/>
        <a:lstStyle/>
        <a:p>
          <a:pPr rtl="1"/>
          <a:endParaRPr lang="ar-SA"/>
        </a:p>
      </dgm:t>
    </dgm:pt>
    <dgm:pt modelId="{F24ED2BA-346F-4614-817C-31288F947A76}">
      <dgm:prSet phldrT="[نص]"/>
      <dgm:spPr/>
      <dgm:t>
        <a:bodyPr/>
        <a:lstStyle/>
        <a:p>
          <a:pPr rtl="1"/>
          <a:r>
            <a:rPr lang="ar-SA" b="1" u="none" dirty="0" smtClean="0">
              <a:solidFill>
                <a:schemeClr val="bg1"/>
              </a:solidFill>
            </a:rPr>
            <a:t>زيادة ولاء المستهلك</a:t>
          </a:r>
          <a:endParaRPr lang="ar-SA" u="none" dirty="0">
            <a:solidFill>
              <a:schemeClr val="bg1"/>
            </a:solidFill>
          </a:endParaRPr>
        </a:p>
      </dgm:t>
    </dgm:pt>
    <dgm:pt modelId="{FD827393-0633-477F-BA15-0DBA8D17E481}" type="parTrans" cxnId="{2BBCF575-B270-4FD8-84CD-121607F7EB59}">
      <dgm:prSet/>
      <dgm:spPr/>
      <dgm:t>
        <a:bodyPr/>
        <a:lstStyle/>
        <a:p>
          <a:pPr rtl="1"/>
          <a:endParaRPr lang="ar-SA"/>
        </a:p>
      </dgm:t>
    </dgm:pt>
    <dgm:pt modelId="{AB80A61F-5058-4A39-ABDA-95E2FAAAA577}" type="sibTrans" cxnId="{2BBCF575-B270-4FD8-84CD-121607F7EB59}">
      <dgm:prSet/>
      <dgm:spPr/>
      <dgm:t>
        <a:bodyPr/>
        <a:lstStyle/>
        <a:p>
          <a:pPr rtl="1"/>
          <a:endParaRPr lang="ar-SA"/>
        </a:p>
      </dgm:t>
    </dgm:pt>
    <dgm:pt modelId="{1B8E365A-19BF-439B-AEB9-9255D43326E6}" type="pres">
      <dgm:prSet presAssocID="{427E0A8C-6202-4F96-931F-ABAE4805D336}" presName="cycle" presStyleCnt="0">
        <dgm:presLayoutVars>
          <dgm:dir/>
          <dgm:resizeHandles val="exact"/>
        </dgm:presLayoutVars>
      </dgm:prSet>
      <dgm:spPr/>
      <dgm:t>
        <a:bodyPr/>
        <a:lstStyle/>
        <a:p>
          <a:pPr rtl="1"/>
          <a:endParaRPr lang="ar-SA"/>
        </a:p>
      </dgm:t>
    </dgm:pt>
    <dgm:pt modelId="{39807E7A-EA2D-48AF-AE15-E5E44A723F17}" type="pres">
      <dgm:prSet presAssocID="{E12A1BB7-11A1-45C0-9B6C-E7A1C68B64BD}" presName="node" presStyleLbl="node1" presStyleIdx="0" presStyleCnt="4">
        <dgm:presLayoutVars>
          <dgm:bulletEnabled val="1"/>
        </dgm:presLayoutVars>
      </dgm:prSet>
      <dgm:spPr/>
      <dgm:t>
        <a:bodyPr/>
        <a:lstStyle/>
        <a:p>
          <a:pPr rtl="1"/>
          <a:endParaRPr lang="ar-SA"/>
        </a:p>
      </dgm:t>
    </dgm:pt>
    <dgm:pt modelId="{C6E57586-7AB1-45FB-A0E3-7AF941A9B8E5}" type="pres">
      <dgm:prSet presAssocID="{E12A1BB7-11A1-45C0-9B6C-E7A1C68B64BD}" presName="spNode" presStyleCnt="0"/>
      <dgm:spPr/>
    </dgm:pt>
    <dgm:pt modelId="{961BB9D2-0DBA-4D38-90EE-8D5B562C5B82}" type="pres">
      <dgm:prSet presAssocID="{0B81D7A3-5335-4324-81EB-4F1B63890BAE}" presName="sibTrans" presStyleLbl="sibTrans1D1" presStyleIdx="0" presStyleCnt="4"/>
      <dgm:spPr/>
      <dgm:t>
        <a:bodyPr/>
        <a:lstStyle/>
        <a:p>
          <a:pPr rtl="1"/>
          <a:endParaRPr lang="ar-SA"/>
        </a:p>
      </dgm:t>
    </dgm:pt>
    <dgm:pt modelId="{F87AF8DE-19EC-4C0E-8B34-BB36EF9B865E}" type="pres">
      <dgm:prSet presAssocID="{4E227C6C-5772-4750-87B8-998A29C043A9}" presName="node" presStyleLbl="node1" presStyleIdx="1" presStyleCnt="4">
        <dgm:presLayoutVars>
          <dgm:bulletEnabled val="1"/>
        </dgm:presLayoutVars>
      </dgm:prSet>
      <dgm:spPr/>
      <dgm:t>
        <a:bodyPr/>
        <a:lstStyle/>
        <a:p>
          <a:pPr rtl="1"/>
          <a:endParaRPr lang="ar-SA"/>
        </a:p>
      </dgm:t>
    </dgm:pt>
    <dgm:pt modelId="{9AC81C09-2FC5-462B-B6D3-C801E269AFBB}" type="pres">
      <dgm:prSet presAssocID="{4E227C6C-5772-4750-87B8-998A29C043A9}" presName="spNode" presStyleCnt="0"/>
      <dgm:spPr/>
    </dgm:pt>
    <dgm:pt modelId="{08392698-5644-42EE-9D87-4CA0859E58C4}" type="pres">
      <dgm:prSet presAssocID="{3519679D-6F65-4183-994A-EFAEEFFB68C3}" presName="sibTrans" presStyleLbl="sibTrans1D1" presStyleIdx="1" presStyleCnt="4"/>
      <dgm:spPr/>
      <dgm:t>
        <a:bodyPr/>
        <a:lstStyle/>
        <a:p>
          <a:pPr rtl="1"/>
          <a:endParaRPr lang="ar-SA"/>
        </a:p>
      </dgm:t>
    </dgm:pt>
    <dgm:pt modelId="{9FF1E8C2-644A-45B7-832A-E82CEA52FEAB}" type="pres">
      <dgm:prSet presAssocID="{4AB13D26-5175-48D7-92C1-D7964AE6FDF7}" presName="node" presStyleLbl="node1" presStyleIdx="2" presStyleCnt="4">
        <dgm:presLayoutVars>
          <dgm:bulletEnabled val="1"/>
        </dgm:presLayoutVars>
      </dgm:prSet>
      <dgm:spPr/>
      <dgm:t>
        <a:bodyPr/>
        <a:lstStyle/>
        <a:p>
          <a:pPr rtl="1"/>
          <a:endParaRPr lang="ar-SA"/>
        </a:p>
      </dgm:t>
    </dgm:pt>
    <dgm:pt modelId="{A74299A9-6581-4F20-94AF-48E1202695EB}" type="pres">
      <dgm:prSet presAssocID="{4AB13D26-5175-48D7-92C1-D7964AE6FDF7}" presName="spNode" presStyleCnt="0"/>
      <dgm:spPr/>
    </dgm:pt>
    <dgm:pt modelId="{DAD95642-C68C-4701-BBA4-A8B6A5FE5077}" type="pres">
      <dgm:prSet presAssocID="{2E59150E-935D-480F-BFF4-44660E68A0BB}" presName="sibTrans" presStyleLbl="sibTrans1D1" presStyleIdx="2" presStyleCnt="4"/>
      <dgm:spPr/>
      <dgm:t>
        <a:bodyPr/>
        <a:lstStyle/>
        <a:p>
          <a:pPr rtl="1"/>
          <a:endParaRPr lang="ar-SA"/>
        </a:p>
      </dgm:t>
    </dgm:pt>
    <dgm:pt modelId="{CF000903-817D-48AA-9E51-38DBD9C9EC02}" type="pres">
      <dgm:prSet presAssocID="{F24ED2BA-346F-4614-817C-31288F947A76}" presName="node" presStyleLbl="node1" presStyleIdx="3" presStyleCnt="4" custRadScaleRad="103955" custRadScaleInc="13922">
        <dgm:presLayoutVars>
          <dgm:bulletEnabled val="1"/>
        </dgm:presLayoutVars>
      </dgm:prSet>
      <dgm:spPr/>
      <dgm:t>
        <a:bodyPr/>
        <a:lstStyle/>
        <a:p>
          <a:pPr rtl="1"/>
          <a:endParaRPr lang="ar-SA"/>
        </a:p>
      </dgm:t>
    </dgm:pt>
    <dgm:pt modelId="{F080E417-4BCC-450D-A6BF-428029E5F55D}" type="pres">
      <dgm:prSet presAssocID="{F24ED2BA-346F-4614-817C-31288F947A76}" presName="spNode" presStyleCnt="0"/>
      <dgm:spPr/>
    </dgm:pt>
    <dgm:pt modelId="{0CB478DE-8F0D-4753-A384-9D6A8E7E2D38}" type="pres">
      <dgm:prSet presAssocID="{AB80A61F-5058-4A39-ABDA-95E2FAAAA577}" presName="sibTrans" presStyleLbl="sibTrans1D1" presStyleIdx="3" presStyleCnt="4"/>
      <dgm:spPr/>
      <dgm:t>
        <a:bodyPr/>
        <a:lstStyle/>
        <a:p>
          <a:pPr rtl="1"/>
          <a:endParaRPr lang="ar-SA"/>
        </a:p>
      </dgm:t>
    </dgm:pt>
  </dgm:ptLst>
  <dgm:cxnLst>
    <dgm:cxn modelId="{FF9A6ADA-5020-42D7-B9A4-4858510F618E}" type="presOf" srcId="{4AB13D26-5175-48D7-92C1-D7964AE6FDF7}" destId="{9FF1E8C2-644A-45B7-832A-E82CEA52FEAB}" srcOrd="0" destOrd="0" presId="urn:microsoft.com/office/officeart/2005/8/layout/cycle6"/>
    <dgm:cxn modelId="{B3BA9181-4053-489B-833D-F37F79DF330C}" type="presOf" srcId="{F24ED2BA-346F-4614-817C-31288F947A76}" destId="{CF000903-817D-48AA-9E51-38DBD9C9EC02}" srcOrd="0" destOrd="0" presId="urn:microsoft.com/office/officeart/2005/8/layout/cycle6"/>
    <dgm:cxn modelId="{BE87A5CC-C8FB-47AA-ACF2-77E410993A80}" type="presOf" srcId="{4E227C6C-5772-4750-87B8-998A29C043A9}" destId="{F87AF8DE-19EC-4C0E-8B34-BB36EF9B865E}" srcOrd="0" destOrd="0" presId="urn:microsoft.com/office/officeart/2005/8/layout/cycle6"/>
    <dgm:cxn modelId="{7018C125-811B-458D-8D11-D58E4F932ED2}" srcId="{427E0A8C-6202-4F96-931F-ABAE4805D336}" destId="{4AB13D26-5175-48D7-92C1-D7964AE6FDF7}" srcOrd="2" destOrd="0" parTransId="{BBEEC3F9-C906-4A5B-9FD4-5954EADCCF53}" sibTransId="{2E59150E-935D-480F-BFF4-44660E68A0BB}"/>
    <dgm:cxn modelId="{DF54FCCA-43D0-4362-BE8B-455DBB01485B}" type="presOf" srcId="{AB80A61F-5058-4A39-ABDA-95E2FAAAA577}" destId="{0CB478DE-8F0D-4753-A384-9D6A8E7E2D38}" srcOrd="0" destOrd="0" presId="urn:microsoft.com/office/officeart/2005/8/layout/cycle6"/>
    <dgm:cxn modelId="{EC189503-6FE7-468D-B941-C9F7222F9F96}" type="presOf" srcId="{3519679D-6F65-4183-994A-EFAEEFFB68C3}" destId="{08392698-5644-42EE-9D87-4CA0859E58C4}" srcOrd="0" destOrd="0" presId="urn:microsoft.com/office/officeart/2005/8/layout/cycle6"/>
    <dgm:cxn modelId="{08BBF183-B7DC-4119-93B7-DA61888A4B26}" type="presOf" srcId="{0B81D7A3-5335-4324-81EB-4F1B63890BAE}" destId="{961BB9D2-0DBA-4D38-90EE-8D5B562C5B82}" srcOrd="0" destOrd="0" presId="urn:microsoft.com/office/officeart/2005/8/layout/cycle6"/>
    <dgm:cxn modelId="{D0BE8759-0791-47E8-8340-FF6BDCE7B7E9}" type="presOf" srcId="{E12A1BB7-11A1-45C0-9B6C-E7A1C68B64BD}" destId="{39807E7A-EA2D-48AF-AE15-E5E44A723F17}" srcOrd="0" destOrd="0" presId="urn:microsoft.com/office/officeart/2005/8/layout/cycle6"/>
    <dgm:cxn modelId="{3A011696-8202-49FC-BE07-D8C974C2BA16}" type="presOf" srcId="{427E0A8C-6202-4F96-931F-ABAE4805D336}" destId="{1B8E365A-19BF-439B-AEB9-9255D43326E6}" srcOrd="0" destOrd="0" presId="urn:microsoft.com/office/officeart/2005/8/layout/cycle6"/>
    <dgm:cxn modelId="{2BBCF575-B270-4FD8-84CD-121607F7EB59}" srcId="{427E0A8C-6202-4F96-931F-ABAE4805D336}" destId="{F24ED2BA-346F-4614-817C-31288F947A76}" srcOrd="3" destOrd="0" parTransId="{FD827393-0633-477F-BA15-0DBA8D17E481}" sibTransId="{AB80A61F-5058-4A39-ABDA-95E2FAAAA577}"/>
    <dgm:cxn modelId="{5DB86C02-FE63-408F-BDF5-2C6C74B7794B}" srcId="{427E0A8C-6202-4F96-931F-ABAE4805D336}" destId="{4E227C6C-5772-4750-87B8-998A29C043A9}" srcOrd="1" destOrd="0" parTransId="{707CB678-90B2-4F2A-B484-A13DEB3AB289}" sibTransId="{3519679D-6F65-4183-994A-EFAEEFFB68C3}"/>
    <dgm:cxn modelId="{74A8B70D-2AFD-4F0D-AA6F-554BC9E4E55E}" type="presOf" srcId="{2E59150E-935D-480F-BFF4-44660E68A0BB}" destId="{DAD95642-C68C-4701-BBA4-A8B6A5FE5077}" srcOrd="0" destOrd="0" presId="urn:microsoft.com/office/officeart/2005/8/layout/cycle6"/>
    <dgm:cxn modelId="{C379BD9D-8F05-4E1A-AD33-2830A5DD43A1}" srcId="{427E0A8C-6202-4F96-931F-ABAE4805D336}" destId="{E12A1BB7-11A1-45C0-9B6C-E7A1C68B64BD}" srcOrd="0" destOrd="0" parTransId="{0883E1F6-C7CF-4C06-BA32-941898F4F462}" sibTransId="{0B81D7A3-5335-4324-81EB-4F1B63890BAE}"/>
    <dgm:cxn modelId="{B0A6CD10-A84C-4481-B457-EC9529CEF8A3}" type="presParOf" srcId="{1B8E365A-19BF-439B-AEB9-9255D43326E6}" destId="{39807E7A-EA2D-48AF-AE15-E5E44A723F17}" srcOrd="0" destOrd="0" presId="urn:microsoft.com/office/officeart/2005/8/layout/cycle6"/>
    <dgm:cxn modelId="{CD58155A-108B-4520-8A7B-9A4A1F8F4403}" type="presParOf" srcId="{1B8E365A-19BF-439B-AEB9-9255D43326E6}" destId="{C6E57586-7AB1-45FB-A0E3-7AF941A9B8E5}" srcOrd="1" destOrd="0" presId="urn:microsoft.com/office/officeart/2005/8/layout/cycle6"/>
    <dgm:cxn modelId="{F6A9DEF7-B4D5-437F-9B4B-C670EDF5EAB6}" type="presParOf" srcId="{1B8E365A-19BF-439B-AEB9-9255D43326E6}" destId="{961BB9D2-0DBA-4D38-90EE-8D5B562C5B82}" srcOrd="2" destOrd="0" presId="urn:microsoft.com/office/officeart/2005/8/layout/cycle6"/>
    <dgm:cxn modelId="{F3F392C4-1947-4E8F-8DC7-7EFE88A61E37}" type="presParOf" srcId="{1B8E365A-19BF-439B-AEB9-9255D43326E6}" destId="{F87AF8DE-19EC-4C0E-8B34-BB36EF9B865E}" srcOrd="3" destOrd="0" presId="urn:microsoft.com/office/officeart/2005/8/layout/cycle6"/>
    <dgm:cxn modelId="{A7DE46FE-AC13-4E52-8888-44613DC272F8}" type="presParOf" srcId="{1B8E365A-19BF-439B-AEB9-9255D43326E6}" destId="{9AC81C09-2FC5-462B-B6D3-C801E269AFBB}" srcOrd="4" destOrd="0" presId="urn:microsoft.com/office/officeart/2005/8/layout/cycle6"/>
    <dgm:cxn modelId="{A40FEF64-09E0-44C0-96AB-1EBEC3FB00DA}" type="presParOf" srcId="{1B8E365A-19BF-439B-AEB9-9255D43326E6}" destId="{08392698-5644-42EE-9D87-4CA0859E58C4}" srcOrd="5" destOrd="0" presId="urn:microsoft.com/office/officeart/2005/8/layout/cycle6"/>
    <dgm:cxn modelId="{189B97FC-889F-4EA6-87D9-3171223EE2C3}" type="presParOf" srcId="{1B8E365A-19BF-439B-AEB9-9255D43326E6}" destId="{9FF1E8C2-644A-45B7-832A-E82CEA52FEAB}" srcOrd="6" destOrd="0" presId="urn:microsoft.com/office/officeart/2005/8/layout/cycle6"/>
    <dgm:cxn modelId="{2CABCD4D-EDFF-44CC-92B9-7C848E7654D2}" type="presParOf" srcId="{1B8E365A-19BF-439B-AEB9-9255D43326E6}" destId="{A74299A9-6581-4F20-94AF-48E1202695EB}" srcOrd="7" destOrd="0" presId="urn:microsoft.com/office/officeart/2005/8/layout/cycle6"/>
    <dgm:cxn modelId="{A1A6329A-F97C-4D84-A1CE-5C5752B51A28}" type="presParOf" srcId="{1B8E365A-19BF-439B-AEB9-9255D43326E6}" destId="{DAD95642-C68C-4701-BBA4-A8B6A5FE5077}" srcOrd="8" destOrd="0" presId="urn:microsoft.com/office/officeart/2005/8/layout/cycle6"/>
    <dgm:cxn modelId="{757A42A6-572D-41C6-A108-D2A64FF7C4F2}" type="presParOf" srcId="{1B8E365A-19BF-439B-AEB9-9255D43326E6}" destId="{CF000903-817D-48AA-9E51-38DBD9C9EC02}" srcOrd="9" destOrd="0" presId="urn:microsoft.com/office/officeart/2005/8/layout/cycle6"/>
    <dgm:cxn modelId="{8B24A460-A5F5-43F5-BDDE-4C36CB826C26}" type="presParOf" srcId="{1B8E365A-19BF-439B-AEB9-9255D43326E6}" destId="{F080E417-4BCC-450D-A6BF-428029E5F55D}" srcOrd="10" destOrd="0" presId="urn:microsoft.com/office/officeart/2005/8/layout/cycle6"/>
    <dgm:cxn modelId="{F449B01B-E090-412D-8CEC-DED084ACC87A}" type="presParOf" srcId="{1B8E365A-19BF-439B-AEB9-9255D43326E6}" destId="{0CB478DE-8F0D-4753-A384-9D6A8E7E2D38}"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FC390-AE46-4818-9F6B-7D9FE0A05131}">
      <dsp:nvSpPr>
        <dsp:cNvPr id="0" name=""/>
        <dsp:cNvSpPr/>
      </dsp:nvSpPr>
      <dsp:spPr>
        <a:xfrm>
          <a:off x="3371403" y="736"/>
          <a:ext cx="1486792" cy="96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u="none" kern="1200" dirty="0" smtClean="0">
              <a:solidFill>
                <a:schemeClr val="bg1"/>
              </a:solidFill>
            </a:rPr>
            <a:t>التجزئة لسوق ووسيلة الاتصال</a:t>
          </a:r>
          <a:endParaRPr lang="ar-SA" sz="1800" u="none" kern="1200" dirty="0">
            <a:solidFill>
              <a:schemeClr val="bg1"/>
            </a:solidFill>
          </a:endParaRPr>
        </a:p>
      </dsp:txBody>
      <dsp:txXfrm>
        <a:off x="3418579" y="47912"/>
        <a:ext cx="1392440" cy="872063"/>
      </dsp:txXfrm>
    </dsp:sp>
    <dsp:sp modelId="{DDFF71A4-C318-4BA6-B024-FB7F40EE0042}">
      <dsp:nvSpPr>
        <dsp:cNvPr id="0" name=""/>
        <dsp:cNvSpPr/>
      </dsp:nvSpPr>
      <dsp:spPr>
        <a:xfrm>
          <a:off x="2183365" y="483943"/>
          <a:ext cx="3862868" cy="3862868"/>
        </a:xfrm>
        <a:custGeom>
          <a:avLst/>
          <a:gdLst/>
          <a:ahLst/>
          <a:cxnLst/>
          <a:rect l="0" t="0" r="0" b="0"/>
          <a:pathLst>
            <a:path>
              <a:moveTo>
                <a:pt x="2685052" y="153092"/>
              </a:moveTo>
              <a:arcTo wR="1931434" hR="1931434" stAng="17577964" swAng="196228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A5643DB-B2B2-4544-804F-8293CB5DB695}">
      <dsp:nvSpPr>
        <dsp:cNvPr id="0" name=""/>
        <dsp:cNvSpPr/>
      </dsp:nvSpPr>
      <dsp:spPr>
        <a:xfrm>
          <a:off x="5208306" y="1335324"/>
          <a:ext cx="1486792" cy="96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u="none" kern="1200" dirty="0" smtClean="0">
              <a:solidFill>
                <a:schemeClr val="bg1"/>
              </a:solidFill>
            </a:rPr>
            <a:t>التطورات الحاصلة في التكنولوجيا</a:t>
          </a:r>
          <a:endParaRPr lang="ar-SA" sz="1800" u="none" kern="1200" dirty="0">
            <a:solidFill>
              <a:schemeClr val="bg1"/>
            </a:solidFill>
          </a:endParaRPr>
        </a:p>
      </dsp:txBody>
      <dsp:txXfrm>
        <a:off x="5255482" y="1382500"/>
        <a:ext cx="1392440" cy="872063"/>
      </dsp:txXfrm>
    </dsp:sp>
    <dsp:sp modelId="{4ED3C8D1-E2FE-4DDE-87D5-B20C926E2B05}">
      <dsp:nvSpPr>
        <dsp:cNvPr id="0" name=""/>
        <dsp:cNvSpPr/>
      </dsp:nvSpPr>
      <dsp:spPr>
        <a:xfrm>
          <a:off x="2183365" y="483943"/>
          <a:ext cx="3862868" cy="3862868"/>
        </a:xfrm>
        <a:custGeom>
          <a:avLst/>
          <a:gdLst/>
          <a:ahLst/>
          <a:cxnLst/>
          <a:rect l="0" t="0" r="0" b="0"/>
          <a:pathLst>
            <a:path>
              <a:moveTo>
                <a:pt x="3860210" y="1830145"/>
              </a:moveTo>
              <a:arcTo wR="1931434" hR="1931434" stAng="21419634" swAng="219687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2197CEA-4F17-4981-8ACD-BB8899938CCD}">
      <dsp:nvSpPr>
        <dsp:cNvPr id="0" name=""/>
        <dsp:cNvSpPr/>
      </dsp:nvSpPr>
      <dsp:spPr>
        <a:xfrm>
          <a:off x="4506671" y="3494733"/>
          <a:ext cx="1486792" cy="96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u="none" kern="1200" dirty="0" smtClean="0">
              <a:solidFill>
                <a:schemeClr val="bg1"/>
              </a:solidFill>
            </a:rPr>
            <a:t>قوائم المعلومات</a:t>
          </a:r>
          <a:endParaRPr lang="ar-SA" sz="1800" u="none" kern="1200" dirty="0">
            <a:solidFill>
              <a:schemeClr val="bg1"/>
            </a:solidFill>
          </a:endParaRPr>
        </a:p>
      </dsp:txBody>
      <dsp:txXfrm>
        <a:off x="4553847" y="3541909"/>
        <a:ext cx="1392440" cy="872063"/>
      </dsp:txXfrm>
    </dsp:sp>
    <dsp:sp modelId="{BBDC8C7C-EE70-40C5-94B9-015BD7B09C91}">
      <dsp:nvSpPr>
        <dsp:cNvPr id="0" name=""/>
        <dsp:cNvSpPr/>
      </dsp:nvSpPr>
      <dsp:spPr>
        <a:xfrm>
          <a:off x="2183365" y="483943"/>
          <a:ext cx="3862868" cy="3862868"/>
        </a:xfrm>
        <a:custGeom>
          <a:avLst/>
          <a:gdLst/>
          <a:ahLst/>
          <a:cxnLst/>
          <a:rect l="0" t="0" r="0" b="0"/>
          <a:pathLst>
            <a:path>
              <a:moveTo>
                <a:pt x="2315628" y="3824271"/>
              </a:moveTo>
              <a:arcTo wR="1931434" hR="1931434" stAng="4711583" swAng="137683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721D5E5-0102-4996-ABDF-18D4C2C24737}">
      <dsp:nvSpPr>
        <dsp:cNvPr id="0" name=""/>
        <dsp:cNvSpPr/>
      </dsp:nvSpPr>
      <dsp:spPr>
        <a:xfrm>
          <a:off x="2236135" y="3494733"/>
          <a:ext cx="1486792" cy="96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u="none" kern="1200" dirty="0" smtClean="0">
              <a:solidFill>
                <a:schemeClr val="bg1"/>
              </a:solidFill>
            </a:rPr>
            <a:t>تحليل البيانات</a:t>
          </a:r>
          <a:endParaRPr lang="ar-SA" sz="1800" u="none" kern="1200" dirty="0">
            <a:solidFill>
              <a:schemeClr val="bg1"/>
            </a:solidFill>
          </a:endParaRPr>
        </a:p>
      </dsp:txBody>
      <dsp:txXfrm>
        <a:off x="2283311" y="3541909"/>
        <a:ext cx="1392440" cy="872063"/>
      </dsp:txXfrm>
    </dsp:sp>
    <dsp:sp modelId="{F98DF814-3050-4392-BAAF-11764220CE0A}">
      <dsp:nvSpPr>
        <dsp:cNvPr id="0" name=""/>
        <dsp:cNvSpPr/>
      </dsp:nvSpPr>
      <dsp:spPr>
        <a:xfrm>
          <a:off x="2183365" y="483943"/>
          <a:ext cx="3862868" cy="3862868"/>
        </a:xfrm>
        <a:custGeom>
          <a:avLst/>
          <a:gdLst/>
          <a:ahLst/>
          <a:cxnLst/>
          <a:rect l="0" t="0" r="0" b="0"/>
          <a:pathLst>
            <a:path>
              <a:moveTo>
                <a:pt x="322859" y="3000510"/>
              </a:moveTo>
              <a:arcTo wR="1931434" hR="1931434" stAng="8783493" swAng="219687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1C1184C-7B31-41C8-8C44-51E8EE8622B8}">
      <dsp:nvSpPr>
        <dsp:cNvPr id="0" name=""/>
        <dsp:cNvSpPr/>
      </dsp:nvSpPr>
      <dsp:spPr>
        <a:xfrm>
          <a:off x="1534500" y="1335324"/>
          <a:ext cx="1486792" cy="96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u="none" kern="1200" dirty="0" smtClean="0">
              <a:solidFill>
                <a:schemeClr val="bg1"/>
              </a:solidFill>
            </a:rPr>
            <a:t>الخدمات المصرفية</a:t>
          </a:r>
          <a:endParaRPr lang="ar-SA" sz="1800" u="none" kern="1200" dirty="0" smtClean="0">
            <a:solidFill>
              <a:schemeClr val="bg1"/>
            </a:solidFill>
          </a:endParaRPr>
        </a:p>
      </dsp:txBody>
      <dsp:txXfrm>
        <a:off x="1581676" y="1382500"/>
        <a:ext cx="1392440" cy="872063"/>
      </dsp:txXfrm>
    </dsp:sp>
    <dsp:sp modelId="{5233C27E-8A6D-4FE7-9DE0-A004CFCF171D}">
      <dsp:nvSpPr>
        <dsp:cNvPr id="0" name=""/>
        <dsp:cNvSpPr/>
      </dsp:nvSpPr>
      <dsp:spPr>
        <a:xfrm>
          <a:off x="2183365" y="483943"/>
          <a:ext cx="3862868" cy="3862868"/>
        </a:xfrm>
        <a:custGeom>
          <a:avLst/>
          <a:gdLst/>
          <a:ahLst/>
          <a:cxnLst/>
          <a:rect l="0" t="0" r="0" b="0"/>
          <a:pathLst>
            <a:path>
              <a:moveTo>
                <a:pt x="336435" y="842205"/>
              </a:moveTo>
              <a:arcTo wR="1931434" hR="1931434" stAng="12859756" swAng="196228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807E7A-EA2D-48AF-AE15-E5E44A723F17}">
      <dsp:nvSpPr>
        <dsp:cNvPr id="0" name=""/>
        <dsp:cNvSpPr/>
      </dsp:nvSpPr>
      <dsp:spPr>
        <a:xfrm>
          <a:off x="3306105" y="1624"/>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b="1" u="none" kern="1200" dirty="0" smtClean="0">
              <a:solidFill>
                <a:schemeClr val="bg1"/>
              </a:solidFill>
            </a:rPr>
            <a:t>توليد الشراء المتكرر</a:t>
          </a:r>
          <a:endParaRPr lang="ar-SA" sz="2300" u="none" kern="1200" dirty="0">
            <a:solidFill>
              <a:schemeClr val="bg1"/>
            </a:solidFill>
          </a:endParaRPr>
        </a:p>
      </dsp:txBody>
      <dsp:txXfrm>
        <a:off x="3357425" y="52944"/>
        <a:ext cx="1514749" cy="948663"/>
      </dsp:txXfrm>
    </dsp:sp>
    <dsp:sp modelId="{961BB9D2-0DBA-4D38-90EE-8D5B562C5B82}">
      <dsp:nvSpPr>
        <dsp:cNvPr id="0" name=""/>
        <dsp:cNvSpPr/>
      </dsp:nvSpPr>
      <dsp:spPr>
        <a:xfrm>
          <a:off x="2379094" y="527276"/>
          <a:ext cx="3471410" cy="3471410"/>
        </a:xfrm>
        <a:custGeom>
          <a:avLst/>
          <a:gdLst/>
          <a:ahLst/>
          <a:cxnLst/>
          <a:rect l="0" t="0" r="0" b="0"/>
          <a:pathLst>
            <a:path>
              <a:moveTo>
                <a:pt x="2556032" y="206085"/>
              </a:moveTo>
              <a:arcTo wR="1735705" hR="1735705" stAng="17892266" swAng="262392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87AF8DE-19EC-4C0E-8B34-BB36EF9B865E}">
      <dsp:nvSpPr>
        <dsp:cNvPr id="0" name=""/>
        <dsp:cNvSpPr/>
      </dsp:nvSpPr>
      <dsp:spPr>
        <a:xfrm>
          <a:off x="5041810" y="1737329"/>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b="1" u="none" kern="1200" dirty="0" smtClean="0">
              <a:solidFill>
                <a:schemeClr val="bg1"/>
              </a:solidFill>
            </a:rPr>
            <a:t>إدخال منتجات جديدة</a:t>
          </a:r>
          <a:endParaRPr lang="ar-SA" sz="2300" u="none" kern="1200" dirty="0">
            <a:solidFill>
              <a:schemeClr val="bg1"/>
            </a:solidFill>
          </a:endParaRPr>
        </a:p>
      </dsp:txBody>
      <dsp:txXfrm>
        <a:off x="5093130" y="1788649"/>
        <a:ext cx="1514749" cy="948663"/>
      </dsp:txXfrm>
    </dsp:sp>
    <dsp:sp modelId="{08392698-5644-42EE-9D87-4CA0859E58C4}">
      <dsp:nvSpPr>
        <dsp:cNvPr id="0" name=""/>
        <dsp:cNvSpPr/>
      </dsp:nvSpPr>
      <dsp:spPr>
        <a:xfrm>
          <a:off x="2379094" y="527276"/>
          <a:ext cx="3471410" cy="3471410"/>
        </a:xfrm>
        <a:custGeom>
          <a:avLst/>
          <a:gdLst/>
          <a:ahLst/>
          <a:cxnLst/>
          <a:rect l="0" t="0" r="0" b="0"/>
          <a:pathLst>
            <a:path>
              <a:moveTo>
                <a:pt x="3385863" y="2273895"/>
              </a:moveTo>
              <a:arcTo wR="1735705" hR="1735705" stAng="1083808" swAng="262392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FF1E8C2-644A-45B7-832A-E82CEA52FEAB}">
      <dsp:nvSpPr>
        <dsp:cNvPr id="0" name=""/>
        <dsp:cNvSpPr/>
      </dsp:nvSpPr>
      <dsp:spPr>
        <a:xfrm>
          <a:off x="3306105" y="3473035"/>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b="1" u="none" kern="1200" dirty="0" smtClean="0">
              <a:solidFill>
                <a:schemeClr val="bg1"/>
              </a:solidFill>
            </a:rPr>
            <a:t>تقديم قناة توزيعية جديدة</a:t>
          </a:r>
          <a:endParaRPr lang="ar-SA" sz="2300" u="none" kern="1200" dirty="0">
            <a:solidFill>
              <a:schemeClr val="bg1"/>
            </a:solidFill>
          </a:endParaRPr>
        </a:p>
      </dsp:txBody>
      <dsp:txXfrm>
        <a:off x="3357425" y="3524355"/>
        <a:ext cx="1514749" cy="948663"/>
      </dsp:txXfrm>
    </dsp:sp>
    <dsp:sp modelId="{DAD95642-C68C-4701-BBA4-A8B6A5FE5077}">
      <dsp:nvSpPr>
        <dsp:cNvPr id="0" name=""/>
        <dsp:cNvSpPr/>
      </dsp:nvSpPr>
      <dsp:spPr>
        <a:xfrm>
          <a:off x="2298950" y="487676"/>
          <a:ext cx="3471410" cy="3471410"/>
        </a:xfrm>
        <a:custGeom>
          <a:avLst/>
          <a:gdLst/>
          <a:ahLst/>
          <a:cxnLst/>
          <a:rect l="0" t="0" r="0" b="0"/>
          <a:pathLst>
            <a:path>
              <a:moveTo>
                <a:pt x="993689" y="3304808"/>
              </a:moveTo>
              <a:arcTo wR="1735705" hR="1735705" stAng="6918544" swAng="298354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F000903-817D-48AA-9E51-38DBD9C9EC02}">
      <dsp:nvSpPr>
        <dsp:cNvPr id="0" name=""/>
        <dsp:cNvSpPr/>
      </dsp:nvSpPr>
      <dsp:spPr>
        <a:xfrm>
          <a:off x="1506544" y="1605917"/>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b="1" u="none" kern="1200" dirty="0" smtClean="0">
              <a:solidFill>
                <a:schemeClr val="bg1"/>
              </a:solidFill>
            </a:rPr>
            <a:t>زيادة ولاء المستهلك</a:t>
          </a:r>
          <a:endParaRPr lang="ar-SA" sz="2300" u="none" kern="1200" dirty="0">
            <a:solidFill>
              <a:schemeClr val="bg1"/>
            </a:solidFill>
          </a:endParaRPr>
        </a:p>
      </dsp:txBody>
      <dsp:txXfrm>
        <a:off x="1557864" y="1657237"/>
        <a:ext cx="1514749" cy="948663"/>
      </dsp:txXfrm>
    </dsp:sp>
    <dsp:sp modelId="{0CB478DE-8F0D-4753-A384-9D6A8E7E2D38}">
      <dsp:nvSpPr>
        <dsp:cNvPr id="0" name=""/>
        <dsp:cNvSpPr/>
      </dsp:nvSpPr>
      <dsp:spPr>
        <a:xfrm>
          <a:off x="2285726" y="572923"/>
          <a:ext cx="3471410" cy="3471410"/>
        </a:xfrm>
        <a:custGeom>
          <a:avLst/>
          <a:gdLst/>
          <a:ahLst/>
          <a:cxnLst/>
          <a:rect l="0" t="0" r="0" b="0"/>
          <a:pathLst>
            <a:path>
              <a:moveTo>
                <a:pt x="153662" y="1021693"/>
              </a:moveTo>
              <a:arcTo wR="1735705" hR="1735705" stAng="12257445" swAng="245773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27/01/37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27/01/37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27/01/37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27/01/37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27/01/37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27/01/37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27/01/37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27/01/37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27/01/37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27/01/37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27/01/37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27/01/37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idx="4294967295"/>
          </p:nvPr>
        </p:nvSpPr>
        <p:spPr>
          <a:xfrm>
            <a:off x="179512" y="2130425"/>
            <a:ext cx="8352928" cy="1470025"/>
          </a:xfrm>
        </p:spPr>
        <p:txBody>
          <a:bodyPr>
            <a:normAutofit/>
          </a:bodyPr>
          <a:lstStyle/>
          <a:p>
            <a:pPr algn="r"/>
            <a:r>
              <a:rPr lang="ar-SA" sz="7200" dirty="0" smtClean="0">
                <a:solidFill>
                  <a:srgbClr val="002060"/>
                </a:solidFill>
                <a:latin typeface="Arial Unicode MS" pitchFamily="34" charset="-128"/>
                <a:ea typeface="Arial Unicode MS" pitchFamily="34" charset="-128"/>
                <a:cs typeface="Arial Unicode MS" pitchFamily="34" charset="-128"/>
              </a:rPr>
              <a:t>التسويق المباشر</a:t>
            </a:r>
            <a:endParaRPr lang="ar-SA" sz="7200" dirty="0">
              <a:solidFill>
                <a:srgbClr val="002060"/>
              </a:solidFill>
              <a:latin typeface="Arial Unicode MS" pitchFamily="34" charset="-128"/>
              <a:ea typeface="Arial Unicode MS" pitchFamily="34" charset="-128"/>
              <a:cs typeface="Arial Unicode MS" pitchFamily="34" charset="-128"/>
            </a:endParaRPr>
          </a:p>
        </p:txBody>
      </p:sp>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4293096"/>
            <a:ext cx="4392488" cy="220903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accent6">
                    <a:lumMod val="75000"/>
                  </a:schemeClr>
                </a:solidFill>
              </a:rPr>
              <a:t>قاعدة بيانات التسويق المباشر</a:t>
            </a:r>
            <a:endParaRPr lang="ar-SA" dirty="0">
              <a:solidFill>
                <a:schemeClr val="accent6">
                  <a:lumMod val="75000"/>
                </a:schemeClr>
              </a:solidFill>
            </a:endParaRPr>
          </a:p>
        </p:txBody>
      </p:sp>
      <p:sp>
        <p:nvSpPr>
          <p:cNvPr id="3" name="عنصر نائب للمحتوى 2"/>
          <p:cNvSpPr>
            <a:spLocks noGrp="1"/>
          </p:cNvSpPr>
          <p:nvPr>
            <p:ph idx="1"/>
          </p:nvPr>
        </p:nvSpPr>
        <p:spPr/>
        <p:txBody>
          <a:bodyPr>
            <a:normAutofit fontScale="47500" lnSpcReduction="20000"/>
          </a:bodyPr>
          <a:lstStyle/>
          <a:p>
            <a:pPr>
              <a:lnSpc>
                <a:spcPct val="170000"/>
              </a:lnSpc>
              <a:buNone/>
            </a:pPr>
            <a:r>
              <a:rPr lang="ar-SA" sz="4400" b="1" dirty="0" smtClean="0"/>
              <a:t>قاعدة </a:t>
            </a:r>
            <a:r>
              <a:rPr lang="ar-SA" sz="4400" b="1" dirty="0"/>
              <a:t>البيانات </a:t>
            </a:r>
            <a:r>
              <a:rPr lang="ar-SA" sz="4400" b="1" dirty="0" smtClean="0"/>
              <a:t>هي </a:t>
            </a:r>
            <a:r>
              <a:rPr lang="ar-SA" sz="4400" b="1" u="sng" dirty="0"/>
              <a:t>القلب النابض للتسويق المباشر</a:t>
            </a:r>
            <a:r>
              <a:rPr lang="ar-SA" sz="4400" b="1" dirty="0"/>
              <a:t>، كونها تمثل المعلومات الدقيقة التي يحتاجها المسوق للوصول إلى المستهلك وبشكل فاعل، والتي تتضمن كافة المعلومات المتاحة عنه والمتمثلة بالاسم، العنوان، المهنة، نمط الحياة، شكل وطريقة الشراء، تكرار الشراء .. </a:t>
            </a:r>
            <a:r>
              <a:rPr lang="ar-SA" sz="5100" b="1" dirty="0"/>
              <a:t>إلخ. من هنا يمكن تعريف قاعدة البيانات على أنها </a:t>
            </a:r>
            <a:r>
              <a:rPr lang="ar-SA" sz="5100" dirty="0"/>
              <a:t>.</a:t>
            </a:r>
            <a:endParaRPr lang="ar-SA" sz="5100" dirty="0" smtClean="0"/>
          </a:p>
          <a:p>
            <a:pPr marL="0" indent="0" algn="just">
              <a:lnSpc>
                <a:spcPct val="150000"/>
              </a:lnSpc>
              <a:buNone/>
            </a:pPr>
            <a:r>
              <a:rPr lang="ar-SA" altLang="en-US" sz="5100" b="1" u="sng" dirty="0" smtClean="0">
                <a:solidFill>
                  <a:srgbClr val="7030A0"/>
                </a:solidFill>
                <a:latin typeface="Calibri" pitchFamily="34" charset="0"/>
              </a:rPr>
              <a:t>”</a:t>
            </a:r>
            <a:r>
              <a:rPr lang="ar-SA" altLang="en-US" sz="5100" b="1" u="sng" dirty="0">
                <a:solidFill>
                  <a:srgbClr val="7030A0"/>
                </a:solidFill>
                <a:latin typeface="Calibri" pitchFamily="34" charset="0"/>
              </a:rPr>
              <a:t>الطريقة التفاعلية المستخدمة في التسويق و التي تقوم على أساس استخدام البيانات الشخصية و الوسائل و القنوات التسويقية (البريد، الهاتف، القوة البيعية) </a:t>
            </a:r>
            <a:r>
              <a:rPr lang="ar-SA" altLang="en-US" sz="5100" b="1" dirty="0">
                <a:solidFill>
                  <a:srgbClr val="1E4224"/>
                </a:solidFill>
                <a:latin typeface="Calibri" pitchFamily="34" charset="0"/>
              </a:rPr>
              <a:t>	</a:t>
            </a:r>
            <a:endParaRPr lang="ar-SA"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قاعدة بيانات التسويق المباشر.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0706" y="1556792"/>
            <a:ext cx="8002588"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1716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0"/>
            <a:ext cx="8229600" cy="1143000"/>
          </a:xfrm>
        </p:spPr>
        <p:txBody>
          <a:bodyPr/>
          <a:lstStyle/>
          <a:p>
            <a:r>
              <a:rPr lang="ar-SA" dirty="0" smtClean="0">
                <a:solidFill>
                  <a:schemeClr val="accent6">
                    <a:lumMod val="75000"/>
                  </a:schemeClr>
                </a:solidFill>
              </a:rPr>
              <a:t>شكل البيانات في قاعدة البيانات التسويقية</a:t>
            </a:r>
            <a:endParaRPr lang="ar-SA" dirty="0">
              <a:solidFill>
                <a:schemeClr val="accent6">
                  <a:lumMod val="75000"/>
                </a:schemeClr>
              </a:solidFill>
            </a:endParaRPr>
          </a:p>
        </p:txBody>
      </p:sp>
      <p:sp>
        <p:nvSpPr>
          <p:cNvPr id="3" name="عنصر نائب للمحتوى 2"/>
          <p:cNvSpPr>
            <a:spLocks noGrp="1"/>
          </p:cNvSpPr>
          <p:nvPr>
            <p:ph idx="1"/>
          </p:nvPr>
        </p:nvSpPr>
        <p:spPr>
          <a:xfrm>
            <a:off x="539552" y="980728"/>
            <a:ext cx="8229600" cy="4525963"/>
          </a:xfrm>
        </p:spPr>
        <p:txBody>
          <a:bodyPr>
            <a:normAutofit/>
          </a:bodyPr>
          <a:lstStyle/>
          <a:p>
            <a:pPr>
              <a:buNone/>
            </a:pPr>
            <a:r>
              <a:rPr lang="ar-SA" sz="2000" b="1" dirty="0" smtClean="0"/>
              <a:t>1- معلومات عن المستهلك.(الاسم – المهنة – التلفون- العنوان)</a:t>
            </a:r>
          </a:p>
          <a:p>
            <a:pPr>
              <a:buNone/>
            </a:pPr>
            <a:r>
              <a:rPr lang="ar-SA" sz="2000" b="1" dirty="0" smtClean="0"/>
              <a:t>2- معلومات عن الصفقة:</a:t>
            </a:r>
          </a:p>
          <a:p>
            <a:pPr>
              <a:buFontTx/>
              <a:buChar char="-"/>
            </a:pPr>
            <a:r>
              <a:rPr lang="ar-SA" sz="2000" b="1" dirty="0" smtClean="0">
                <a:solidFill>
                  <a:srgbClr val="7030A0"/>
                </a:solidFill>
              </a:rPr>
              <a:t>التكرار</a:t>
            </a:r>
          </a:p>
          <a:p>
            <a:pPr>
              <a:buFontTx/>
              <a:buChar char="-"/>
            </a:pPr>
            <a:r>
              <a:rPr lang="ar-SA" sz="2000" b="1" dirty="0" smtClean="0">
                <a:solidFill>
                  <a:srgbClr val="7030A0"/>
                </a:solidFill>
              </a:rPr>
              <a:t>الحداثة (متى كانت آخر عملية شراء وهل هنالك فترة انتظار طويلة)</a:t>
            </a:r>
          </a:p>
          <a:p>
            <a:pPr>
              <a:buFontTx/>
              <a:buChar char="-"/>
            </a:pPr>
            <a:r>
              <a:rPr lang="ar-SA" sz="2000" b="1" dirty="0" smtClean="0">
                <a:solidFill>
                  <a:srgbClr val="7030A0"/>
                </a:solidFill>
              </a:rPr>
              <a:t>الكمية</a:t>
            </a:r>
          </a:p>
          <a:p>
            <a:pPr>
              <a:buFontTx/>
              <a:buChar char="-"/>
            </a:pPr>
            <a:r>
              <a:rPr lang="ar-SA" sz="2000" b="1" dirty="0" smtClean="0">
                <a:solidFill>
                  <a:srgbClr val="7030A0"/>
                </a:solidFill>
              </a:rPr>
              <a:t>التصنيف (تصنيف مشتريات المستهلك ونوعها)</a:t>
            </a:r>
          </a:p>
          <a:p>
            <a:pPr>
              <a:buNone/>
            </a:pPr>
            <a:r>
              <a:rPr lang="ar-SA" sz="2000" b="1" dirty="0" smtClean="0"/>
              <a:t>3-المعلومات الترويجية(تحديد المستهلكين و الوسيلة المناسبة والنتائج المتوقع تحقيقها)</a:t>
            </a:r>
          </a:p>
          <a:p>
            <a:pPr>
              <a:buNone/>
            </a:pPr>
            <a:r>
              <a:rPr lang="en-US" sz="2000" b="1" dirty="0" smtClean="0"/>
              <a:t>-4</a:t>
            </a:r>
            <a:r>
              <a:rPr lang="ar-SA" sz="2000" b="1" dirty="0" smtClean="0"/>
              <a:t>معلومات عن المنتج </a:t>
            </a:r>
          </a:p>
          <a:p>
            <a:pPr>
              <a:buNone/>
            </a:pPr>
            <a:r>
              <a:rPr lang="en-US" sz="2000" b="1" dirty="0" smtClean="0"/>
              <a:t>-5</a:t>
            </a:r>
            <a:r>
              <a:rPr lang="ar-SA" sz="2000" b="1" dirty="0" smtClean="0"/>
              <a:t>المعلومات الديموغرافية.(خصائص ثقافية- اجتماعية-انماط الحياة..)</a:t>
            </a:r>
            <a:endParaRPr lang="ar-SA" sz="2000" b="1" dirty="0"/>
          </a:p>
        </p:txBody>
      </p:sp>
      <p:pic>
        <p:nvPicPr>
          <p:cNvPr id="5" name="صورة 4" descr="06.jpg"/>
          <p:cNvPicPr>
            <a:picLocks noChangeAspect="1"/>
          </p:cNvPicPr>
          <p:nvPr/>
        </p:nvPicPr>
        <p:blipFill>
          <a:blip r:embed="rId2" cstate="print"/>
          <a:stretch>
            <a:fillRect/>
          </a:stretch>
        </p:blipFill>
        <p:spPr>
          <a:xfrm>
            <a:off x="255244" y="4581128"/>
            <a:ext cx="8640960" cy="18002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accent6">
                    <a:lumMod val="75000"/>
                  </a:schemeClr>
                </a:solidFill>
              </a:rPr>
              <a:t>أدوات التسويق المباشر</a:t>
            </a:r>
            <a:endParaRPr lang="ar-SA" dirty="0">
              <a:solidFill>
                <a:schemeClr val="accent6">
                  <a:lumMod val="75000"/>
                </a:schemeClr>
              </a:solidFill>
            </a:endParaRPr>
          </a:p>
        </p:txBody>
      </p:sp>
      <p:sp>
        <p:nvSpPr>
          <p:cNvPr id="3" name="عنصر نائب للمحتوى 2"/>
          <p:cNvSpPr>
            <a:spLocks noGrp="1"/>
          </p:cNvSpPr>
          <p:nvPr>
            <p:ph idx="1"/>
          </p:nvPr>
        </p:nvSpPr>
        <p:spPr/>
        <p:txBody>
          <a:bodyPr>
            <a:normAutofit fontScale="70000" lnSpcReduction="20000"/>
          </a:bodyPr>
          <a:lstStyle/>
          <a:p>
            <a:pPr>
              <a:lnSpc>
                <a:spcPct val="170000"/>
              </a:lnSpc>
              <a:buNone/>
            </a:pPr>
            <a:r>
              <a:rPr lang="ar-SA" u="sng" dirty="0" smtClean="0"/>
              <a:t>1- البريد المباشر(</a:t>
            </a:r>
            <a:r>
              <a:rPr lang="en-US" u="sng" dirty="0" smtClean="0"/>
              <a:t>W5</a:t>
            </a:r>
            <a:r>
              <a:rPr lang="ar-SA" u="sng" dirty="0" smtClean="0"/>
              <a:t>)(سواء إلى المنزل او مكان العمل)</a:t>
            </a:r>
            <a:endParaRPr lang="ar-SA" dirty="0" smtClean="0"/>
          </a:p>
          <a:p>
            <a:pPr>
              <a:lnSpc>
                <a:spcPct val="170000"/>
              </a:lnSpc>
              <a:buNone/>
            </a:pPr>
            <a:r>
              <a:rPr lang="ar-SA" u="sng" dirty="0" smtClean="0"/>
              <a:t>2- التسويق عن بعد</a:t>
            </a:r>
          </a:p>
          <a:p>
            <a:pPr>
              <a:buNone/>
            </a:pPr>
            <a:r>
              <a:rPr lang="ar-SA" dirty="0" smtClean="0">
                <a:solidFill>
                  <a:schemeClr val="accent2">
                    <a:lumMod val="75000"/>
                  </a:schemeClr>
                </a:solidFill>
              </a:rPr>
              <a:t>وهو أي نشاط يمكن قياسه باستخدام التلفون او أي وسيلة تكنولوجية للمساعدة على ايجاد المستهلك او المحافظة عليه او تطوير العلاقة معه.</a:t>
            </a:r>
          </a:p>
          <a:p>
            <a:pPr>
              <a:buNone/>
            </a:pPr>
            <a:endParaRPr lang="ar-SA" dirty="0" smtClean="0">
              <a:solidFill>
                <a:schemeClr val="accent2">
                  <a:lumMod val="75000"/>
                </a:schemeClr>
              </a:solidFill>
            </a:endParaRPr>
          </a:p>
          <a:p>
            <a:pPr>
              <a:buNone/>
            </a:pPr>
            <a:r>
              <a:rPr lang="ar-SA" dirty="0" smtClean="0"/>
              <a:t>ويتميز استخدام التسويق عن بعد في التسويق المباشر بما يلي</a:t>
            </a:r>
          </a:p>
          <a:p>
            <a:pPr>
              <a:buNone/>
            </a:pPr>
            <a:r>
              <a:rPr lang="ar-SA" dirty="0">
                <a:solidFill>
                  <a:schemeClr val="accent5">
                    <a:lumMod val="75000"/>
                  </a:schemeClr>
                </a:solidFill>
              </a:rPr>
              <a:t>أ- أقل كلفة </a:t>
            </a:r>
            <a:r>
              <a:rPr lang="ar-SA" sz="3100" dirty="0">
                <a:solidFill>
                  <a:schemeClr val="accent5">
                    <a:lumMod val="75000"/>
                  </a:schemeClr>
                </a:solidFill>
              </a:rPr>
              <a:t>بالنسبة للمشتري و البائع </a:t>
            </a:r>
          </a:p>
          <a:p>
            <a:pPr>
              <a:buNone/>
            </a:pPr>
            <a:r>
              <a:rPr lang="ar-SA" sz="3100" b="1" dirty="0">
                <a:solidFill>
                  <a:schemeClr val="accent5">
                    <a:lumMod val="75000"/>
                  </a:schemeClr>
                </a:solidFill>
              </a:rPr>
              <a:t>ب-أقل وقت </a:t>
            </a:r>
            <a:r>
              <a:rPr lang="ar-SA" sz="3100" dirty="0">
                <a:solidFill>
                  <a:schemeClr val="accent5">
                    <a:lumMod val="75000"/>
                  </a:schemeClr>
                </a:solidFill>
              </a:rPr>
              <a:t>:</a:t>
            </a:r>
            <a:r>
              <a:rPr lang="ar-SA" altLang="en-US" sz="3100" dirty="0">
                <a:solidFill>
                  <a:schemeClr val="accent5">
                    <a:lumMod val="75000"/>
                  </a:schemeClr>
                </a:solidFill>
              </a:rPr>
              <a:t>لأغراض التسوق مقارنة بالزيارة المباشرة للمتجر.</a:t>
            </a:r>
            <a:endParaRPr lang="ar-SA" sz="3100" dirty="0">
              <a:solidFill>
                <a:schemeClr val="accent5">
                  <a:lumMod val="75000"/>
                </a:schemeClr>
              </a:solidFill>
            </a:endParaRPr>
          </a:p>
          <a:p>
            <a:pPr>
              <a:buNone/>
            </a:pPr>
            <a:r>
              <a:rPr lang="ar-SA" sz="3100" dirty="0">
                <a:solidFill>
                  <a:schemeClr val="accent5">
                    <a:lumMod val="75000"/>
                  </a:schemeClr>
                </a:solidFill>
              </a:rPr>
              <a:t>ج-زيادة عدد الأفراد الذين يمتلكون الهاتف</a:t>
            </a:r>
          </a:p>
          <a:p>
            <a:pPr>
              <a:buNone/>
            </a:pPr>
            <a:r>
              <a:rPr lang="ar-SA" sz="3100" b="1" dirty="0">
                <a:solidFill>
                  <a:schemeClr val="accent5">
                    <a:lumMod val="75000"/>
                  </a:schemeClr>
                </a:solidFill>
              </a:rPr>
              <a:t>د-التنوع في التكنولوجيا </a:t>
            </a:r>
            <a:r>
              <a:rPr lang="ar-SA" sz="3100" dirty="0">
                <a:solidFill>
                  <a:schemeClr val="accent5">
                    <a:lumMod val="75000"/>
                  </a:schemeClr>
                </a:solidFill>
              </a:rPr>
              <a:t>: </a:t>
            </a:r>
            <a:r>
              <a:rPr lang="ar-SA" altLang="en-US" sz="3100" dirty="0">
                <a:solidFill>
                  <a:schemeClr val="accent5">
                    <a:lumMod val="75000"/>
                  </a:schemeClr>
                </a:solidFill>
              </a:rPr>
              <a:t>أتاح فرصة كبيرة للمستهلكين للحصول على 		احتياجاتهم في أي وقت و في أي مكان.</a:t>
            </a:r>
            <a:endParaRPr lang="ar-SA" sz="3100" dirty="0">
              <a:solidFill>
                <a:schemeClr val="accent5">
                  <a:lumMod val="75000"/>
                </a:schemeClr>
              </a:solidFill>
            </a:endParaRPr>
          </a:p>
          <a:p>
            <a:pPr>
              <a:buNone/>
            </a:pPr>
            <a:endParaRPr lang="ar-SA" dirty="0" smtClean="0"/>
          </a:p>
          <a:p>
            <a:pPr>
              <a:buNone/>
            </a:pPr>
            <a:endParaRPr lang="ar-SA" dirty="0" smtClean="0"/>
          </a:p>
          <a:p>
            <a:pPr>
              <a:buNone/>
            </a:pPr>
            <a:endParaRPr lang="ar-S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04664"/>
            <a:ext cx="8229600" cy="1143000"/>
          </a:xfrm>
        </p:spPr>
        <p:txBody>
          <a:bodyPr/>
          <a:lstStyle/>
          <a:p>
            <a:r>
              <a:rPr lang="ar-SA" dirty="0" smtClean="0">
                <a:solidFill>
                  <a:schemeClr val="accent6">
                    <a:lumMod val="75000"/>
                  </a:schemeClr>
                </a:solidFill>
              </a:rPr>
              <a:t>أدوات التسويق المباشر</a:t>
            </a:r>
            <a:endParaRPr lang="ar-SA" dirty="0">
              <a:solidFill>
                <a:schemeClr val="accent6">
                  <a:lumMod val="75000"/>
                </a:schemeClr>
              </a:solidFill>
            </a:endParaRPr>
          </a:p>
        </p:txBody>
      </p:sp>
      <p:sp>
        <p:nvSpPr>
          <p:cNvPr id="3" name="عنصر نائب للمحتوى 2"/>
          <p:cNvSpPr>
            <a:spLocks noGrp="1"/>
          </p:cNvSpPr>
          <p:nvPr>
            <p:ph idx="1"/>
          </p:nvPr>
        </p:nvSpPr>
        <p:spPr/>
        <p:txBody>
          <a:bodyPr>
            <a:normAutofit fontScale="62500" lnSpcReduction="20000"/>
          </a:bodyPr>
          <a:lstStyle/>
          <a:p>
            <a:pPr>
              <a:buNone/>
            </a:pPr>
            <a:r>
              <a:rPr lang="ar-SA" u="sng" dirty="0" smtClean="0"/>
              <a:t>3- التسوق الالكتروني: </a:t>
            </a:r>
            <a:r>
              <a:rPr lang="ar-SA" sz="3100" b="1" dirty="0">
                <a:solidFill>
                  <a:srgbClr val="1E4224"/>
                </a:solidFill>
                <a:latin typeface="Calibri" pitchFamily="34" charset="0"/>
              </a:rPr>
              <a:t>او المنزلي </a:t>
            </a:r>
            <a:r>
              <a:rPr lang="ar-SA" sz="3100" b="1" dirty="0" smtClean="0">
                <a:solidFill>
                  <a:srgbClr val="1E4224"/>
                </a:solidFill>
                <a:latin typeface="Calibri" pitchFamily="34" charset="0"/>
              </a:rPr>
              <a:t>ويأخذ </a:t>
            </a:r>
            <a:r>
              <a:rPr lang="ar-SA" sz="3100" b="1" dirty="0">
                <a:solidFill>
                  <a:srgbClr val="1E4224"/>
                </a:solidFill>
                <a:latin typeface="Calibri" pitchFamily="34" charset="0"/>
              </a:rPr>
              <a:t>اشكال </a:t>
            </a:r>
            <a:r>
              <a:rPr lang="ar-SA" sz="3100" b="1" dirty="0" smtClean="0">
                <a:solidFill>
                  <a:srgbClr val="1E4224"/>
                </a:solidFill>
                <a:latin typeface="Calibri" pitchFamily="34" charset="0"/>
              </a:rPr>
              <a:t>مختلفة منها الإنترنت </a:t>
            </a:r>
            <a:r>
              <a:rPr lang="ar-SA" sz="3100" b="1" dirty="0">
                <a:solidFill>
                  <a:srgbClr val="1E4224"/>
                </a:solidFill>
                <a:latin typeface="Calibri" pitchFamily="34" charset="0"/>
              </a:rPr>
              <a:t>الكيبل التلفزيوني او المحطات الفضائية  </a:t>
            </a:r>
            <a:r>
              <a:rPr lang="ar-SA" b="1" dirty="0" smtClean="0">
                <a:solidFill>
                  <a:srgbClr val="1E4224"/>
                </a:solidFill>
                <a:latin typeface="Calibri" pitchFamily="34" charset="0"/>
              </a:rPr>
              <a:t>ي</a:t>
            </a:r>
            <a:r>
              <a:rPr lang="ar-SA" altLang="en-US" b="1" dirty="0" smtClean="0">
                <a:solidFill>
                  <a:srgbClr val="1E4224"/>
                </a:solidFill>
                <a:latin typeface="Calibri" pitchFamily="34" charset="0"/>
              </a:rPr>
              <a:t>تمتع </a:t>
            </a:r>
            <a:r>
              <a:rPr lang="ar-SA" altLang="en-US" b="1" dirty="0">
                <a:solidFill>
                  <a:srgbClr val="1E4224"/>
                </a:solidFill>
                <a:latin typeface="Calibri" pitchFamily="34" charset="0"/>
              </a:rPr>
              <a:t>بميزة مختلفة و هي الاستجابة المباشرة للإعلان</a:t>
            </a:r>
            <a:endParaRPr lang="ar-SA" dirty="0" smtClean="0"/>
          </a:p>
          <a:p>
            <a:pPr>
              <a:buNone/>
            </a:pPr>
            <a:endParaRPr lang="en-US" dirty="0" smtClean="0"/>
          </a:p>
          <a:p>
            <a:pPr>
              <a:buNone/>
            </a:pPr>
            <a:r>
              <a:rPr lang="ar-SA" dirty="0" smtClean="0"/>
              <a:t>ومن مزاياه بالنسبة للمستهلك :</a:t>
            </a:r>
          </a:p>
          <a:p>
            <a:pPr marL="514350" indent="-514350">
              <a:buFont typeface="Arial" pitchFamily="34" charset="0"/>
              <a:buAutoNum type="arabic1Minus"/>
            </a:pPr>
            <a:r>
              <a:rPr lang="ar-SA" dirty="0" smtClean="0"/>
              <a:t>الملائمة :</a:t>
            </a:r>
            <a:r>
              <a:rPr lang="ar-SA" altLang="en-US" b="1" dirty="0">
                <a:solidFill>
                  <a:srgbClr val="1E4224"/>
                </a:solidFill>
                <a:latin typeface="Calibri" pitchFamily="34" charset="0"/>
              </a:rPr>
              <a:t>التواجد الدائم على مدار اليوم</a:t>
            </a:r>
            <a:r>
              <a:rPr lang="ar-SA" altLang="en-US" b="1" dirty="0" smtClean="0">
                <a:solidFill>
                  <a:srgbClr val="1E4224"/>
                </a:solidFill>
                <a:latin typeface="Calibri" pitchFamily="34" charset="0"/>
              </a:rPr>
              <a:t>.</a:t>
            </a:r>
            <a:endParaRPr lang="ar-SA" dirty="0" smtClean="0"/>
          </a:p>
          <a:p>
            <a:pPr marL="514350" indent="-514350">
              <a:buFont typeface="Arial" pitchFamily="34" charset="0"/>
              <a:buAutoNum type="arabic1Minus"/>
            </a:pPr>
            <a:r>
              <a:rPr lang="ar-SA" dirty="0" smtClean="0"/>
              <a:t>المعلومات:</a:t>
            </a:r>
            <a:r>
              <a:rPr lang="ar-SA" altLang="en-US" b="1" dirty="0">
                <a:solidFill>
                  <a:srgbClr val="1E4224"/>
                </a:solidFill>
                <a:latin typeface="Calibri" pitchFamily="34" charset="0"/>
              </a:rPr>
              <a:t>يستطيع المستهلك الوصول إلى أدق التفاصيل و </a:t>
            </a:r>
            <a:r>
              <a:rPr lang="ar-SA" altLang="en-US" b="1" dirty="0" smtClean="0">
                <a:solidFill>
                  <a:srgbClr val="1E4224"/>
                </a:solidFill>
                <a:latin typeface="Calibri" pitchFamily="34" charset="0"/>
              </a:rPr>
              <a:t>المعلومات دون الحاجة إلى مغادرة المنزل.</a:t>
            </a:r>
            <a:endParaRPr lang="ar-SA" dirty="0" smtClean="0"/>
          </a:p>
          <a:p>
            <a:pPr marL="514350" indent="-514350">
              <a:buNone/>
            </a:pPr>
            <a:r>
              <a:rPr lang="ar-SA" dirty="0" smtClean="0"/>
              <a:t>ج- التفاوض:</a:t>
            </a:r>
            <a:r>
              <a:rPr lang="ar-SA" altLang="en-US" b="1" dirty="0">
                <a:solidFill>
                  <a:srgbClr val="1E4224"/>
                </a:solidFill>
                <a:latin typeface="Calibri" pitchFamily="34" charset="0"/>
              </a:rPr>
              <a:t>يستطيع المستهلك أن يتخذ قراره بعيداً عن </a:t>
            </a:r>
            <a:r>
              <a:rPr lang="ar-SA" altLang="en-US" b="1" dirty="0" smtClean="0">
                <a:solidFill>
                  <a:srgbClr val="1E4224"/>
                </a:solidFill>
                <a:latin typeface="Calibri" pitchFamily="34" charset="0"/>
              </a:rPr>
              <a:t>تأثير </a:t>
            </a:r>
            <a:r>
              <a:rPr lang="ar-SA" altLang="en-US" b="1" dirty="0">
                <a:solidFill>
                  <a:srgbClr val="1E4224"/>
                </a:solidFill>
                <a:latin typeface="Calibri" pitchFamily="34" charset="0"/>
              </a:rPr>
              <a:t>رجل البيع</a:t>
            </a:r>
            <a:r>
              <a:rPr lang="ar-SA" altLang="en-US" b="1" dirty="0" smtClean="0">
                <a:solidFill>
                  <a:srgbClr val="1E4224"/>
                </a:solidFill>
                <a:latin typeface="Calibri" pitchFamily="34" charset="0"/>
              </a:rPr>
              <a:t>.</a:t>
            </a:r>
            <a:endParaRPr lang="ar-SA" dirty="0" smtClean="0"/>
          </a:p>
          <a:p>
            <a:pPr marL="514350" indent="-514350">
              <a:buNone/>
            </a:pPr>
            <a:endParaRPr lang="ar-SA" dirty="0" smtClean="0"/>
          </a:p>
          <a:p>
            <a:pPr>
              <a:buNone/>
            </a:pPr>
            <a:r>
              <a:rPr lang="ar-SA" dirty="0" smtClean="0"/>
              <a:t>أما المزايا بالنسبة </a:t>
            </a:r>
            <a:r>
              <a:rPr lang="ar-SA" dirty="0" err="1" smtClean="0"/>
              <a:t>للبائع :</a:t>
            </a:r>
            <a:endParaRPr lang="ar-SA" dirty="0" smtClean="0"/>
          </a:p>
          <a:p>
            <a:pPr marL="514350" indent="-514350">
              <a:buFont typeface="Arial" pitchFamily="34" charset="0"/>
              <a:buAutoNum type="arabic1Minus"/>
            </a:pPr>
            <a:r>
              <a:rPr lang="ar-SA" dirty="0" smtClean="0"/>
              <a:t>أقل كلفة :</a:t>
            </a:r>
            <a:r>
              <a:rPr lang="ar-SA" altLang="en-US" b="1" dirty="0">
                <a:solidFill>
                  <a:srgbClr val="1E4224"/>
                </a:solidFill>
                <a:latin typeface="Calibri" pitchFamily="34" charset="0"/>
              </a:rPr>
              <a:t>تقليل تكاليف الكتالوجات و المعارض</a:t>
            </a:r>
            <a:r>
              <a:rPr lang="ar-SA" altLang="en-US" b="1" dirty="0" smtClean="0">
                <a:solidFill>
                  <a:srgbClr val="1E4224"/>
                </a:solidFill>
                <a:latin typeface="Calibri" pitchFamily="34" charset="0"/>
              </a:rPr>
              <a:t>.</a:t>
            </a:r>
            <a:endParaRPr lang="ar-SA" dirty="0" smtClean="0"/>
          </a:p>
          <a:p>
            <a:pPr marL="514350" indent="-514350">
              <a:buFont typeface="Arial" pitchFamily="34" charset="0"/>
              <a:buAutoNum type="arabic1Minus"/>
            </a:pPr>
            <a:r>
              <a:rPr lang="ar-SA" dirty="0" smtClean="0"/>
              <a:t>بناء علاقة :</a:t>
            </a:r>
            <a:r>
              <a:rPr lang="ar-SA" altLang="en-US" b="1" dirty="0">
                <a:solidFill>
                  <a:srgbClr val="1E4224"/>
                </a:solidFill>
                <a:latin typeface="Calibri" pitchFamily="34" charset="0"/>
              </a:rPr>
              <a:t>عن طريق التعرف على الإعلانات و استجابته لها</a:t>
            </a:r>
            <a:r>
              <a:rPr lang="ar-SA" altLang="en-US" b="1" dirty="0" smtClean="0">
                <a:solidFill>
                  <a:srgbClr val="1E4224"/>
                </a:solidFill>
                <a:latin typeface="Calibri" pitchFamily="34" charset="0"/>
              </a:rPr>
              <a:t>.</a:t>
            </a:r>
            <a:endParaRPr lang="ar-SA" dirty="0" smtClean="0"/>
          </a:p>
          <a:p>
            <a:pPr marL="514350" indent="-514350">
              <a:buNone/>
            </a:pPr>
            <a:r>
              <a:rPr lang="ar-SA" dirty="0" smtClean="0"/>
              <a:t>ج- القياس:</a:t>
            </a:r>
            <a:r>
              <a:rPr lang="ar-SA" altLang="en-US" b="1" dirty="0">
                <a:solidFill>
                  <a:srgbClr val="1E4224"/>
                </a:solidFill>
                <a:latin typeface="Calibri" pitchFamily="34" charset="0"/>
              </a:rPr>
              <a:t>يمكن قياس عدد الأشخاص الذين اهتموا بالإعلان قياساً دقيقاً</a:t>
            </a:r>
            <a:r>
              <a:rPr lang="ar-SA" altLang="en-US" b="1" dirty="0" smtClean="0">
                <a:solidFill>
                  <a:srgbClr val="1E4224"/>
                </a:solidFill>
                <a:latin typeface="Calibri" pitchFamily="34" charset="0"/>
              </a:rPr>
              <a:t>.</a:t>
            </a:r>
            <a:endParaRPr lang="ar-SA" dirty="0" smtClean="0"/>
          </a:p>
          <a:p>
            <a:pPr marL="514350" indent="-514350">
              <a:buNone/>
            </a:pPr>
            <a:r>
              <a:rPr lang="ar-SA" dirty="0" smtClean="0"/>
              <a:t>د- السرعة:</a:t>
            </a:r>
            <a:r>
              <a:rPr lang="ar-SA" altLang="en-US" b="1" dirty="0">
                <a:solidFill>
                  <a:srgbClr val="1E4224"/>
                </a:solidFill>
                <a:latin typeface="Calibri" pitchFamily="34" charset="0"/>
              </a:rPr>
              <a:t>يمكن تغيير جوهر الرسالة بسرعة و بما يتوافق مع التغيرات</a:t>
            </a:r>
            <a:r>
              <a:rPr lang="ar-SA" altLang="en-US" b="1" dirty="0" smtClean="0">
                <a:solidFill>
                  <a:srgbClr val="1E4224"/>
                </a:solidFill>
                <a:latin typeface="Calibri" pitchFamily="34" charset="0"/>
              </a:rPr>
              <a:t>.</a:t>
            </a:r>
            <a:endParaRPr lang="ar-SA" altLang="en-US" b="1" dirty="0">
              <a:solidFill>
                <a:srgbClr val="1E4224"/>
              </a:solidFill>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accent6">
                    <a:lumMod val="75000"/>
                  </a:schemeClr>
                </a:solidFill>
              </a:rPr>
              <a:t>التسويق المباشر والجمهور المستهدف</a:t>
            </a:r>
            <a:endParaRPr lang="ar-SA" dirty="0">
              <a:solidFill>
                <a:schemeClr val="accent6">
                  <a:lumMod val="75000"/>
                </a:schemeClr>
              </a:solidFill>
            </a:endParaRPr>
          </a:p>
        </p:txBody>
      </p:sp>
      <p:sp>
        <p:nvSpPr>
          <p:cNvPr id="3" name="عنصر نائب للمحتوى 2"/>
          <p:cNvSpPr>
            <a:spLocks noGrp="1"/>
          </p:cNvSpPr>
          <p:nvPr>
            <p:ph idx="1"/>
          </p:nvPr>
        </p:nvSpPr>
        <p:spPr>
          <a:xfrm>
            <a:off x="457200" y="1124744"/>
            <a:ext cx="8229600" cy="5001419"/>
          </a:xfrm>
        </p:spPr>
        <p:txBody>
          <a:bodyPr>
            <a:normAutofit fontScale="55000" lnSpcReduction="20000"/>
          </a:bodyPr>
          <a:lstStyle/>
          <a:p>
            <a:pPr marL="0" indent="0">
              <a:buNone/>
            </a:pPr>
            <a:endParaRPr lang="en-US" sz="4000" dirty="0" smtClean="0"/>
          </a:p>
          <a:p>
            <a:pPr marL="0" indent="0">
              <a:buNone/>
            </a:pPr>
            <a:endParaRPr lang="en-US" sz="4000" dirty="0"/>
          </a:p>
          <a:p>
            <a:pPr algn="just">
              <a:lnSpc>
                <a:spcPct val="150000"/>
              </a:lnSpc>
            </a:pPr>
            <a:r>
              <a:rPr lang="ar-SA" altLang="en-US" sz="4000" b="1" dirty="0">
                <a:solidFill>
                  <a:srgbClr val="1E4224"/>
                </a:solidFill>
                <a:latin typeface="Calibri" pitchFamily="34" charset="0"/>
              </a:rPr>
              <a:t>قاعدة: ” لا تبيع للغريب</a:t>
            </a:r>
            <a:r>
              <a:rPr lang="ar-SA" altLang="en-US" sz="4000" b="1" dirty="0" smtClean="0">
                <a:solidFill>
                  <a:srgbClr val="1E4224"/>
                </a:solidFill>
                <a:latin typeface="Calibri" pitchFamily="34" charset="0"/>
              </a:rPr>
              <a:t>“</a:t>
            </a:r>
            <a:endParaRPr lang="ar-SA" sz="4000" dirty="0" smtClean="0"/>
          </a:p>
          <a:p>
            <a:pPr>
              <a:buNone/>
            </a:pPr>
            <a:r>
              <a:rPr lang="ar-SA" sz="4000" u="sng" dirty="0" smtClean="0">
                <a:solidFill>
                  <a:schemeClr val="accent3">
                    <a:lumMod val="75000"/>
                  </a:schemeClr>
                </a:solidFill>
              </a:rPr>
              <a:t>من هم الأفراد الذين نتعامل معهم ونوجه لهم الرسالة الاتصالية والتسويقية</a:t>
            </a:r>
            <a:r>
              <a:rPr lang="ar-SA" sz="4000" u="sng" dirty="0" smtClean="0">
                <a:solidFill>
                  <a:schemeClr val="accent3">
                    <a:lumMod val="75000"/>
                  </a:schemeClr>
                </a:solidFill>
                <a:sym typeface="Wingdings" panose="05000000000000000000" pitchFamily="2" charset="2"/>
              </a:rPr>
              <a:t>(</a:t>
            </a:r>
            <a:r>
              <a:rPr lang="ar-SA" altLang="en-US" sz="4000" b="1" dirty="0" smtClean="0">
                <a:solidFill>
                  <a:srgbClr val="1E4224"/>
                </a:solidFill>
                <a:latin typeface="Calibri" pitchFamily="34" charset="0"/>
              </a:rPr>
              <a:t>أساليب </a:t>
            </a:r>
            <a:r>
              <a:rPr lang="ar-SA" altLang="en-US" sz="4000" b="1" dirty="0">
                <a:solidFill>
                  <a:srgbClr val="1E4224"/>
                </a:solidFill>
                <a:latin typeface="Calibri" pitchFamily="34" charset="0"/>
              </a:rPr>
              <a:t>التجزئة المعتمدة في التسويق </a:t>
            </a:r>
            <a:r>
              <a:rPr lang="ar-SA" altLang="en-US" sz="4000" b="1" dirty="0" smtClean="0">
                <a:solidFill>
                  <a:srgbClr val="1E4224"/>
                </a:solidFill>
                <a:latin typeface="Calibri" pitchFamily="34" charset="0"/>
              </a:rPr>
              <a:t>المباشر</a:t>
            </a:r>
            <a:r>
              <a:rPr lang="ar-SA" altLang="en-US" sz="4000" b="1" dirty="0">
                <a:solidFill>
                  <a:srgbClr val="1E4224"/>
                </a:solidFill>
                <a:latin typeface="Calibri" pitchFamily="34" charset="0"/>
              </a:rPr>
              <a:t>)</a:t>
            </a:r>
            <a:endParaRPr lang="ar-SA" sz="4000" u="sng" dirty="0" smtClean="0">
              <a:solidFill>
                <a:schemeClr val="accent3">
                  <a:lumMod val="75000"/>
                </a:schemeClr>
              </a:solidFill>
            </a:endParaRPr>
          </a:p>
          <a:p>
            <a:pPr>
              <a:buNone/>
            </a:pPr>
            <a:endParaRPr lang="ar-SA" sz="4000" u="sng" dirty="0" smtClean="0">
              <a:solidFill>
                <a:schemeClr val="accent3">
                  <a:lumMod val="75000"/>
                </a:schemeClr>
              </a:solidFill>
            </a:endParaRPr>
          </a:p>
          <a:p>
            <a:pPr>
              <a:buNone/>
            </a:pPr>
            <a:r>
              <a:rPr lang="ar-SA" sz="4000" dirty="0" smtClean="0"/>
              <a:t>1- الافراد الذين يشترون السلع التي تتعامل بها الشركة ولكن من الجهات او الشركات المنافسة.</a:t>
            </a:r>
          </a:p>
          <a:p>
            <a:pPr>
              <a:buNone/>
            </a:pPr>
            <a:r>
              <a:rPr lang="ar-SA" sz="4000" dirty="0" smtClean="0"/>
              <a:t>2-الافراد الذين لم يحققوا عملية شراء سابقة ولكن من المحتمل أن يقوموا بالشراء لاحقا</a:t>
            </a:r>
          </a:p>
          <a:p>
            <a:pPr>
              <a:buNone/>
            </a:pPr>
            <a:r>
              <a:rPr lang="ar-SA" sz="4000" dirty="0" smtClean="0"/>
              <a:t>3-الافراد الذين لهم اتصال مع الشركة ولديهم اهتمام في واحد او أكثر من منتجاتها لكن لم يحققوا عملية الشراء</a:t>
            </a:r>
          </a:p>
          <a:p>
            <a:pPr>
              <a:buNone/>
            </a:pPr>
            <a:r>
              <a:rPr lang="ar-SA" sz="4000" dirty="0" smtClean="0"/>
              <a:t>4-الزبائن الذين كانوا يتعاملون مع الشركة إلا انهم توقفوا</a:t>
            </a:r>
          </a:p>
          <a:p>
            <a:pPr>
              <a:buNone/>
            </a:pPr>
            <a:r>
              <a:rPr lang="ar-SA" sz="4000" dirty="0" smtClean="0"/>
              <a:t>5- الزبائن المستمرين في الشراء والتعامل مع الشركة.</a:t>
            </a:r>
          </a:p>
          <a:p>
            <a:pPr>
              <a:buNone/>
            </a:pPr>
            <a:endParaRPr lang="ar-SA"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chemeClr val="accent6">
                    <a:lumMod val="75000"/>
                  </a:schemeClr>
                </a:solidFill>
              </a:rPr>
              <a:t>مؤشرات قياس النتائج المتحققة من الحملات الترويجية في التسويق المباشر </a:t>
            </a:r>
            <a:endParaRPr lang="ar-SA" dirty="0">
              <a:solidFill>
                <a:schemeClr val="accent6">
                  <a:lumMod val="75000"/>
                </a:schemeClr>
              </a:solidFill>
            </a:endParaRPr>
          </a:p>
        </p:txBody>
      </p:sp>
      <p:sp>
        <p:nvSpPr>
          <p:cNvPr id="3" name="عنصر نائب للمحتوى 2"/>
          <p:cNvSpPr>
            <a:spLocks noGrp="1"/>
          </p:cNvSpPr>
          <p:nvPr>
            <p:ph idx="1"/>
          </p:nvPr>
        </p:nvSpPr>
        <p:spPr/>
        <p:txBody>
          <a:bodyPr>
            <a:normAutofit/>
          </a:bodyPr>
          <a:lstStyle/>
          <a:p>
            <a:pPr>
              <a:buFontTx/>
              <a:buChar char="-"/>
            </a:pPr>
            <a:r>
              <a:rPr lang="ar-SA" dirty="0" smtClean="0"/>
              <a:t>معدل الاستجابة في الاتصالات المتحققة من قبل الأفراد المستهدفين.</a:t>
            </a:r>
          </a:p>
          <a:p>
            <a:pPr>
              <a:buFontTx/>
              <a:buChar char="-"/>
            </a:pPr>
            <a:r>
              <a:rPr lang="ar-SA"/>
              <a:t>عدد طلبات الاتصال للشراء</a:t>
            </a:r>
          </a:p>
          <a:p>
            <a:pPr>
              <a:buFontTx/>
              <a:buChar char="-"/>
            </a:pPr>
            <a:r>
              <a:rPr lang="ar-SA" smtClean="0"/>
              <a:t>مجموع </a:t>
            </a:r>
            <a:r>
              <a:rPr lang="ar-SA" dirty="0" smtClean="0"/>
              <a:t>قيمة المبيعات المتحققة وكمياتها.</a:t>
            </a:r>
          </a:p>
          <a:p>
            <a:pPr>
              <a:buFontTx/>
              <a:buChar char="-"/>
            </a:pPr>
            <a:r>
              <a:rPr lang="ar-SA" dirty="0" smtClean="0"/>
              <a:t>معدل عدد المشتريات المعادة من الزبائن</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1600200"/>
            <a:ext cx="8229600" cy="4525963"/>
          </a:xfrm>
        </p:spPr>
        <p:txBody>
          <a:bodyPr/>
          <a:lstStyle/>
          <a:p>
            <a:pPr algn="ctr">
              <a:buNone/>
            </a:pPr>
            <a:endParaRPr lang="ar-SA" sz="5000" dirty="0" smtClean="0"/>
          </a:p>
          <a:p>
            <a:pPr algn="ctr">
              <a:buNone/>
            </a:pPr>
            <a:r>
              <a:rPr lang="ar-SA" sz="5000" dirty="0" smtClean="0"/>
              <a:t>انتهى</a:t>
            </a:r>
          </a:p>
          <a:p>
            <a:pPr>
              <a:buNone/>
            </a:pP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ar-SA" dirty="0" smtClean="0"/>
              <a:t>مقدمة</a:t>
            </a:r>
            <a:endParaRPr lang="en-US" dirty="0"/>
          </a:p>
        </p:txBody>
      </p:sp>
      <p:sp>
        <p:nvSpPr>
          <p:cNvPr id="4" name="Content Placeholder 3"/>
          <p:cNvSpPr>
            <a:spLocks noGrp="1"/>
          </p:cNvSpPr>
          <p:nvPr>
            <p:ph idx="1"/>
          </p:nvPr>
        </p:nvSpPr>
        <p:spPr/>
        <p:txBody>
          <a:bodyPr>
            <a:normAutofit fontScale="77500" lnSpcReduction="20000"/>
          </a:bodyPr>
          <a:lstStyle/>
          <a:p>
            <a:pPr algn="just">
              <a:lnSpc>
                <a:spcPct val="150000"/>
              </a:lnSpc>
              <a:buFont typeface="Wingdings" pitchFamily="2" charset="2"/>
              <a:buChar char="q"/>
            </a:pPr>
            <a:r>
              <a:rPr lang="ar-SA" altLang="en-US" b="1" dirty="0">
                <a:solidFill>
                  <a:srgbClr val="1E4224"/>
                </a:solidFill>
                <a:latin typeface="Calibri" pitchFamily="34" charset="0"/>
              </a:rPr>
              <a:t>أدت التغيرات الكبيرة في أنماط الحياة إلى وجود أساليب تكنولوجية متعددة في الاتصالات و التفاعل مع مفردات الحياة.</a:t>
            </a:r>
          </a:p>
          <a:p>
            <a:pPr algn="just">
              <a:lnSpc>
                <a:spcPct val="150000"/>
              </a:lnSpc>
              <a:buFont typeface="Wingdings" pitchFamily="2" charset="2"/>
              <a:buChar char="q"/>
            </a:pPr>
            <a:r>
              <a:rPr lang="ar-SA" altLang="en-US" b="1" dirty="0" smtClean="0">
                <a:solidFill>
                  <a:srgbClr val="1E4224"/>
                </a:solidFill>
                <a:latin typeface="Calibri" pitchFamily="34" charset="0"/>
              </a:rPr>
              <a:t>أمكن </a:t>
            </a:r>
            <a:r>
              <a:rPr lang="ar-SA" altLang="en-US" b="1" dirty="0">
                <a:solidFill>
                  <a:srgbClr val="1E4224"/>
                </a:solidFill>
                <a:latin typeface="Calibri" pitchFamily="34" charset="0"/>
              </a:rPr>
              <a:t>اختصار الكثير من الجهد و الوقت للحصول على ما يرغب المستهلك من سلع و خدمات أو معلومات.</a:t>
            </a:r>
          </a:p>
          <a:p>
            <a:pPr algn="just">
              <a:lnSpc>
                <a:spcPct val="150000"/>
              </a:lnSpc>
              <a:buFont typeface="Wingdings" pitchFamily="2" charset="2"/>
              <a:buChar char="q"/>
            </a:pPr>
            <a:r>
              <a:rPr lang="ar-SA" altLang="en-US" b="1" dirty="0">
                <a:solidFill>
                  <a:srgbClr val="1E4224"/>
                </a:solidFill>
                <a:latin typeface="Calibri" pitchFamily="34" charset="0"/>
              </a:rPr>
              <a:t> التسويق المباشر هو أحد ثمار هذه الأنماط الجديدة و حيث أن التسويق الشامل لم يكن بالفاعلية المطلوبة.</a:t>
            </a:r>
          </a:p>
          <a:p>
            <a:pPr algn="just">
              <a:lnSpc>
                <a:spcPct val="150000"/>
              </a:lnSpc>
              <a:buFont typeface="Wingdings" pitchFamily="2" charset="2"/>
              <a:buChar char="q"/>
            </a:pPr>
            <a:r>
              <a:rPr lang="ar-SA" altLang="en-US" b="1" dirty="0">
                <a:solidFill>
                  <a:srgbClr val="1E4224"/>
                </a:solidFill>
                <a:latin typeface="Calibri" pitchFamily="34" charset="0"/>
              </a:rPr>
              <a:t> خلق لهم هذا الانتقال فرص للحوار المباشر مع الزبون </a:t>
            </a:r>
            <a:r>
              <a:rPr lang="ar-SA" altLang="en-US" b="1" dirty="0" smtClean="0">
                <a:solidFill>
                  <a:srgbClr val="1E4224"/>
                </a:solidFill>
                <a:latin typeface="Calibri" pitchFamily="34" charset="0"/>
              </a:rPr>
              <a:t>وتبادل </a:t>
            </a:r>
            <a:r>
              <a:rPr lang="ar-SA" altLang="en-US" b="1" dirty="0">
                <a:solidFill>
                  <a:srgbClr val="1E4224"/>
                </a:solidFill>
                <a:latin typeface="Calibri" pitchFamily="34" charset="0"/>
              </a:rPr>
              <a:t>معرفي و معلومات معمقة.</a:t>
            </a:r>
          </a:p>
          <a:p>
            <a:pPr marL="0" indent="0">
              <a:buNone/>
            </a:pPr>
            <a:endParaRPr lang="en-US" dirty="0"/>
          </a:p>
        </p:txBody>
      </p:sp>
    </p:spTree>
    <p:extLst>
      <p:ext uri="{BB962C8B-B14F-4D97-AF65-F5344CB8AC3E}">
        <p14:creationId xmlns:p14="http://schemas.microsoft.com/office/powerpoint/2010/main" val="3439298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300" dirty="0" smtClean="0">
                <a:solidFill>
                  <a:schemeClr val="accent6">
                    <a:lumMod val="75000"/>
                  </a:schemeClr>
                </a:solidFill>
              </a:rPr>
              <a:t>تعريف التسويق المباشر</a:t>
            </a:r>
            <a:endParaRPr lang="ar-SA" sz="3300" dirty="0">
              <a:solidFill>
                <a:schemeClr val="accent6">
                  <a:lumMod val="75000"/>
                </a:schemeClr>
              </a:solidFill>
            </a:endParaRPr>
          </a:p>
        </p:txBody>
      </p:sp>
      <p:sp>
        <p:nvSpPr>
          <p:cNvPr id="3" name="عنصر نائب للمحتوى 2"/>
          <p:cNvSpPr>
            <a:spLocks noGrp="1"/>
          </p:cNvSpPr>
          <p:nvPr>
            <p:ph idx="1"/>
          </p:nvPr>
        </p:nvSpPr>
        <p:spPr>
          <a:xfrm>
            <a:off x="457200" y="1196752"/>
            <a:ext cx="8229600" cy="4929411"/>
          </a:xfrm>
        </p:spPr>
        <p:txBody>
          <a:bodyPr>
            <a:noAutofit/>
          </a:bodyPr>
          <a:lstStyle/>
          <a:p>
            <a:r>
              <a:rPr lang="ar-SA" sz="2500" dirty="0" smtClean="0"/>
              <a:t>كافة الأنشطة التي تؤدى من قبل البائع والتي تنصب نحو نقل تأثير كافة المنتجات التي يتعامل معها المشتري ويعتمد في تحقيق هذا التأثير على استخدام واسطة أو أكثر في ذلك ومنها التلفون ,البريد,....ولجذب زبون محتمل.</a:t>
            </a:r>
          </a:p>
          <a:p>
            <a:endParaRPr lang="ar-SA" sz="2500" dirty="0" smtClean="0"/>
          </a:p>
          <a:p>
            <a:r>
              <a:rPr lang="ar-SA" sz="2500" dirty="0">
                <a:solidFill>
                  <a:schemeClr val="accent1">
                    <a:lumMod val="75000"/>
                  </a:schemeClr>
                </a:solidFill>
              </a:rPr>
              <a:t>توزيع المنتجات و المعلومات والمنافع الترويجية إلى المستهلك المستهدف </a:t>
            </a:r>
            <a:r>
              <a:rPr lang="ar-SA" sz="2500" dirty="0" smtClean="0">
                <a:solidFill>
                  <a:schemeClr val="accent1">
                    <a:lumMod val="75000"/>
                  </a:schemeClr>
                </a:solidFill>
              </a:rPr>
              <a:t>في </a:t>
            </a:r>
            <a:r>
              <a:rPr lang="ar-SA" sz="2500" dirty="0">
                <a:solidFill>
                  <a:schemeClr val="accent1">
                    <a:lumMod val="75000"/>
                  </a:schemeClr>
                </a:solidFill>
              </a:rPr>
              <a:t>ظل الاتصالات التفاعلية وبطرق تسمح إلى قياس مستوى الإجابة المتحققة </a:t>
            </a:r>
            <a:r>
              <a:rPr lang="ar-SA" sz="2500" dirty="0" smtClean="0">
                <a:solidFill>
                  <a:schemeClr val="accent1">
                    <a:lumMod val="75000"/>
                  </a:schemeClr>
                </a:solidFill>
              </a:rPr>
              <a:t>.</a:t>
            </a:r>
          </a:p>
          <a:p>
            <a:endParaRPr lang="ar-SA" sz="2500" dirty="0">
              <a:solidFill>
                <a:schemeClr val="accent1">
                  <a:lumMod val="75000"/>
                </a:schemeClr>
              </a:solidFill>
            </a:endParaRPr>
          </a:p>
          <a:p>
            <a:r>
              <a:rPr lang="ar-SA" sz="2500" dirty="0" smtClean="0"/>
              <a:t>استخدام البريد والهاتف والفاكس والبريد الإلكتروني أو الانترنت للاتصال المباشر مع زبائن معينين و زبائن محتملين وحثهم على الاستجابة </a:t>
            </a:r>
            <a:r>
              <a:rPr lang="ar-SA" sz="2500" dirty="0" err="1" smtClean="0"/>
              <a:t>المباشرة.</a:t>
            </a:r>
            <a:r>
              <a:rPr lang="ar-SA" sz="2500" dirty="0" smtClean="0"/>
              <a:t> </a:t>
            </a:r>
            <a:endParaRPr lang="ar-SA" sz="25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260648"/>
            <a:ext cx="8229600" cy="1143000"/>
          </a:xfrm>
        </p:spPr>
        <p:txBody>
          <a:bodyPr/>
          <a:lstStyle/>
          <a:p>
            <a:r>
              <a:rPr lang="ar-SA" dirty="0">
                <a:solidFill>
                  <a:schemeClr val="accent6">
                    <a:lumMod val="75000"/>
                  </a:schemeClr>
                </a:solidFill>
              </a:rPr>
              <a:t>النمو في انشطة التسويق المباشر</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58537432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7259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accent6">
                    <a:lumMod val="75000"/>
                  </a:schemeClr>
                </a:solidFill>
              </a:rPr>
              <a:t>النمو في انشطة التسويق المباشر</a:t>
            </a:r>
            <a:endParaRPr lang="ar-SA" dirty="0">
              <a:solidFill>
                <a:schemeClr val="accent6">
                  <a:lumMod val="75000"/>
                </a:schemeClr>
              </a:solidFill>
            </a:endParaRPr>
          </a:p>
        </p:txBody>
      </p:sp>
      <p:sp>
        <p:nvSpPr>
          <p:cNvPr id="3" name="عنصر نائب للمحتوى 2"/>
          <p:cNvSpPr>
            <a:spLocks noGrp="1"/>
          </p:cNvSpPr>
          <p:nvPr>
            <p:ph idx="1"/>
          </p:nvPr>
        </p:nvSpPr>
        <p:spPr>
          <a:xfrm>
            <a:off x="467544" y="1484784"/>
            <a:ext cx="8229600" cy="5069160"/>
          </a:xfrm>
        </p:spPr>
        <p:txBody>
          <a:bodyPr>
            <a:noAutofit/>
          </a:bodyPr>
          <a:lstStyle/>
          <a:p>
            <a:pPr>
              <a:buNone/>
            </a:pPr>
            <a:r>
              <a:rPr lang="ar-SA" sz="2400" dirty="0" smtClean="0"/>
              <a:t>نمى التسويق المباشر شأنه شأن الإعلان و البيع الشخصي و ترويج المبيعات وهناك عدد من </a:t>
            </a:r>
            <a:r>
              <a:rPr lang="ar-SA" sz="2400" u="sng" dirty="0" smtClean="0"/>
              <a:t>العوامل التي ساعدت في هذا النمو </a:t>
            </a:r>
            <a:r>
              <a:rPr lang="ar-SA" sz="2400" dirty="0" smtClean="0"/>
              <a:t>وهي:</a:t>
            </a:r>
          </a:p>
          <a:p>
            <a:pPr>
              <a:buNone/>
            </a:pPr>
            <a:endParaRPr lang="ar-SA" sz="2400" dirty="0" smtClean="0">
              <a:solidFill>
                <a:schemeClr val="accent1">
                  <a:lumMod val="75000"/>
                </a:schemeClr>
              </a:solidFill>
            </a:endParaRPr>
          </a:p>
          <a:p>
            <a:pPr>
              <a:buNone/>
            </a:pPr>
            <a:r>
              <a:rPr lang="ar-SA" sz="2400" u="sng" dirty="0" smtClean="0">
                <a:solidFill>
                  <a:schemeClr val="accent1">
                    <a:lumMod val="75000"/>
                  </a:schemeClr>
                </a:solidFill>
              </a:rPr>
              <a:t>1- التجزئة لسوق ووسيلة الاتصال</a:t>
            </a:r>
          </a:p>
          <a:p>
            <a:pPr>
              <a:buNone/>
            </a:pPr>
            <a:r>
              <a:rPr lang="ar-SA" altLang="en-US" sz="2400" dirty="0">
                <a:solidFill>
                  <a:srgbClr val="1E4224"/>
                </a:solidFill>
                <a:latin typeface="Calibri" pitchFamily="34" charset="0"/>
              </a:rPr>
              <a:t>التوجه نحو التجزئة الدقيقة للسوق و استخدام ما يقابل ذلك من وسائل اتصال و ترويج للوصول إلى الحاجات الدقيقة للمستهلك</a:t>
            </a:r>
            <a:r>
              <a:rPr lang="ar-SA" altLang="en-US" sz="2400" dirty="0" smtClean="0">
                <a:solidFill>
                  <a:srgbClr val="1E4224"/>
                </a:solidFill>
                <a:latin typeface="Calibri" pitchFamily="34" charset="0"/>
              </a:rPr>
              <a:t>.</a:t>
            </a:r>
            <a:endParaRPr lang="ar-SA" sz="2400" dirty="0" smtClean="0">
              <a:solidFill>
                <a:schemeClr val="accent1">
                  <a:lumMod val="75000"/>
                </a:schemeClr>
              </a:solidFill>
            </a:endParaRPr>
          </a:p>
          <a:p>
            <a:pPr>
              <a:buNone/>
            </a:pPr>
            <a:r>
              <a:rPr lang="ar-SA" sz="2400" u="sng" dirty="0" smtClean="0">
                <a:solidFill>
                  <a:schemeClr val="accent1">
                    <a:lumMod val="75000"/>
                  </a:schemeClr>
                </a:solidFill>
              </a:rPr>
              <a:t>2- التطورات الحاصلة في التكنولوجيا</a:t>
            </a:r>
          </a:p>
          <a:p>
            <a:pPr>
              <a:buNone/>
            </a:pPr>
            <a:r>
              <a:rPr lang="ar-SA" altLang="en-US" sz="2400" dirty="0">
                <a:solidFill>
                  <a:srgbClr val="1E4224"/>
                </a:solidFill>
                <a:latin typeface="Calibri" pitchFamily="34" charset="0"/>
              </a:rPr>
              <a:t>أدي التطور التكنولوجي إلى سهولة الحصول على المنتجات و </a:t>
            </a:r>
            <a:r>
              <a:rPr lang="ar-SA" altLang="en-US" sz="2400" dirty="0" smtClean="0">
                <a:solidFill>
                  <a:srgbClr val="1E4224"/>
                </a:solidFill>
                <a:latin typeface="Calibri" pitchFamily="34" charset="0"/>
              </a:rPr>
              <a:t>الخدمات دون عناء.</a:t>
            </a:r>
            <a:endParaRPr lang="ar-SA" sz="2400" dirty="0" smtClean="0">
              <a:solidFill>
                <a:schemeClr val="accent1">
                  <a:lumMod val="75000"/>
                </a:schemeClr>
              </a:solidFill>
            </a:endParaRPr>
          </a:p>
          <a:p>
            <a:pPr>
              <a:buNone/>
            </a:pPr>
            <a:r>
              <a:rPr lang="ar-SA" sz="2400" u="sng" dirty="0" smtClean="0">
                <a:solidFill>
                  <a:schemeClr val="accent1">
                    <a:lumMod val="75000"/>
                  </a:schemeClr>
                </a:solidFill>
              </a:rPr>
              <a:t>3-قوائم المعلومات</a:t>
            </a:r>
          </a:p>
          <a:p>
            <a:pPr>
              <a:buNone/>
            </a:pPr>
            <a:r>
              <a:rPr lang="ar-SA" altLang="en-US" sz="2400" dirty="0">
                <a:solidFill>
                  <a:srgbClr val="1E4224"/>
                </a:solidFill>
                <a:latin typeface="Calibri" pitchFamily="34" charset="0"/>
              </a:rPr>
              <a:t>أتاح الاستخدام المتزايد للتكنولوجيا فرص كبيرة للمنظمات لبناء قوائم معلومات عن الأطراف المختلفة التي تتعامل معها المنظمة. و التي تساعدها للوصول المحدد </a:t>
            </a:r>
            <a:r>
              <a:rPr lang="ar-SA" altLang="en-US" sz="2400" dirty="0" smtClean="0">
                <a:solidFill>
                  <a:srgbClr val="1E4224"/>
                </a:solidFill>
                <a:latin typeface="Calibri" pitchFamily="34" charset="0"/>
              </a:rPr>
              <a:t>إلى المستهدفين </a:t>
            </a:r>
            <a:r>
              <a:rPr lang="ar-SA" altLang="en-US" sz="2400" dirty="0">
                <a:solidFill>
                  <a:srgbClr val="1E4224"/>
                </a:solidFill>
                <a:latin typeface="Calibri" pitchFamily="34" charset="0"/>
              </a:rPr>
              <a:t>و التعامل الدقيق معهم</a:t>
            </a:r>
            <a:r>
              <a:rPr lang="ar-SA" altLang="en-US" sz="2400" dirty="0" smtClean="0">
                <a:solidFill>
                  <a:srgbClr val="1E4224"/>
                </a:solidFill>
                <a:latin typeface="Calibri" pitchFamily="34" charset="0"/>
              </a:rPr>
              <a:t>.</a:t>
            </a:r>
            <a:endParaRPr lang="ar-SA" altLang="en-US" sz="2400" dirty="0">
              <a:solidFill>
                <a:srgbClr val="1E4224"/>
              </a:solidFill>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solidFill>
                  <a:schemeClr val="accent6">
                    <a:lumMod val="75000"/>
                  </a:schemeClr>
                </a:solidFill>
              </a:rPr>
              <a:t>النمو في انشطة التسويق المباشر</a:t>
            </a:r>
            <a:endParaRPr lang="en-US" dirty="0"/>
          </a:p>
        </p:txBody>
      </p:sp>
      <p:sp>
        <p:nvSpPr>
          <p:cNvPr id="3" name="Content Placeholder 2"/>
          <p:cNvSpPr>
            <a:spLocks noGrp="1"/>
          </p:cNvSpPr>
          <p:nvPr>
            <p:ph idx="1"/>
          </p:nvPr>
        </p:nvSpPr>
        <p:spPr/>
        <p:txBody>
          <a:bodyPr>
            <a:normAutofit/>
          </a:bodyPr>
          <a:lstStyle/>
          <a:p>
            <a:pPr>
              <a:buNone/>
            </a:pPr>
            <a:r>
              <a:rPr lang="ar-SA" sz="2600" u="sng" dirty="0" smtClean="0">
                <a:solidFill>
                  <a:schemeClr val="accent1">
                    <a:lumMod val="75000"/>
                  </a:schemeClr>
                </a:solidFill>
              </a:rPr>
              <a:t>4-تحليل </a:t>
            </a:r>
            <a:r>
              <a:rPr lang="ar-SA" sz="2600" u="sng" dirty="0">
                <a:solidFill>
                  <a:schemeClr val="accent1">
                    <a:lumMod val="75000"/>
                  </a:schemeClr>
                </a:solidFill>
              </a:rPr>
              <a:t>البيانات</a:t>
            </a:r>
          </a:p>
          <a:p>
            <a:pPr>
              <a:buNone/>
            </a:pPr>
            <a:r>
              <a:rPr lang="ar-SA" altLang="en-US" sz="2600" dirty="0" smtClean="0">
                <a:solidFill>
                  <a:srgbClr val="1E4224"/>
                </a:solidFill>
                <a:latin typeface="Calibri" pitchFamily="34" charset="0"/>
              </a:rPr>
              <a:t>اتاحت التسهيلات التكنولوجية المتطورة الفرصة أمام المسوقين في تحليل </a:t>
            </a:r>
            <a:r>
              <a:rPr lang="ar-SA" altLang="en-US" sz="2600" dirty="0">
                <a:solidFill>
                  <a:srgbClr val="1E4224"/>
                </a:solidFill>
                <a:latin typeface="Calibri" pitchFamily="34" charset="0"/>
              </a:rPr>
              <a:t>البيانات </a:t>
            </a:r>
            <a:r>
              <a:rPr lang="ar-SA" altLang="en-US" sz="2600" dirty="0" smtClean="0">
                <a:solidFill>
                  <a:srgbClr val="1E4224"/>
                </a:solidFill>
                <a:latin typeface="Calibri" pitchFamily="34" charset="0"/>
              </a:rPr>
              <a:t>الديموغرافية التي تحصل عليها وتصنيفها بما يتوافق مع طبيعة المنتجات التي تقدمها </a:t>
            </a:r>
            <a:endParaRPr lang="ar-SA" altLang="en-US" sz="2600" dirty="0">
              <a:solidFill>
                <a:schemeClr val="accent1">
                  <a:lumMod val="75000"/>
                </a:schemeClr>
              </a:solidFill>
            </a:endParaRPr>
          </a:p>
          <a:p>
            <a:pPr>
              <a:buNone/>
            </a:pPr>
            <a:r>
              <a:rPr lang="ar-SA" sz="2600" u="sng" dirty="0" smtClean="0">
                <a:solidFill>
                  <a:schemeClr val="accent1">
                    <a:lumMod val="75000"/>
                  </a:schemeClr>
                </a:solidFill>
              </a:rPr>
              <a:t>5-الخدمات المصرفية</a:t>
            </a:r>
          </a:p>
          <a:p>
            <a:pPr>
              <a:buNone/>
            </a:pPr>
            <a:r>
              <a:rPr lang="ar-SA" altLang="en-US" sz="2600" dirty="0">
                <a:solidFill>
                  <a:srgbClr val="1E4224"/>
                </a:solidFill>
                <a:latin typeface="Calibri" pitchFamily="34" charset="0"/>
              </a:rPr>
              <a:t>التطور الحاصل في تقديم الخدمة المصرفية </a:t>
            </a:r>
            <a:r>
              <a:rPr lang="ar-SA" altLang="en-US" sz="2600" dirty="0" smtClean="0">
                <a:solidFill>
                  <a:srgbClr val="1E4224"/>
                </a:solidFill>
                <a:latin typeface="Calibri" pitchFamily="34" charset="0"/>
              </a:rPr>
              <a:t>وطرق الدفع الإلكتروني حيث أصبح شعار المصارف اليوم (مجتمع بدون نقود) ساعد </a:t>
            </a:r>
            <a:r>
              <a:rPr lang="ar-SA" altLang="en-US" sz="2600" dirty="0">
                <a:solidFill>
                  <a:srgbClr val="1E4224"/>
                </a:solidFill>
                <a:latin typeface="Calibri" pitchFamily="34" charset="0"/>
              </a:rPr>
              <a:t>في تطور أنشطة التسويق المباشر.</a:t>
            </a:r>
          </a:p>
          <a:p>
            <a:pPr>
              <a:buNone/>
            </a:pPr>
            <a:endParaRPr lang="ar-SA" dirty="0">
              <a:solidFill>
                <a:schemeClr val="accent1">
                  <a:lumMod val="75000"/>
                </a:schemeClr>
              </a:solidFill>
            </a:endParaRPr>
          </a:p>
          <a:p>
            <a:pPr marL="0" indent="0">
              <a:buNone/>
            </a:pPr>
            <a:endParaRPr lang="en-US" dirty="0"/>
          </a:p>
        </p:txBody>
      </p:sp>
    </p:spTree>
    <p:extLst>
      <p:ext uri="{BB962C8B-B14F-4D97-AF65-F5344CB8AC3E}">
        <p14:creationId xmlns:p14="http://schemas.microsoft.com/office/powerpoint/2010/main" val="2161192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solidFill>
                  <a:schemeClr val="accent6">
                    <a:lumMod val="75000"/>
                  </a:schemeClr>
                </a:solidFill>
              </a:rPr>
              <a:t>أهداف التسويق المباشر</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03184680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948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accent6">
                    <a:lumMod val="75000"/>
                  </a:schemeClr>
                </a:solidFill>
              </a:rPr>
              <a:t>أهداف التسويق المباشر</a:t>
            </a:r>
            <a:endParaRPr lang="ar-SA" dirty="0">
              <a:solidFill>
                <a:schemeClr val="accent6">
                  <a:lumMod val="75000"/>
                </a:schemeClr>
              </a:solidFill>
            </a:endParaRPr>
          </a:p>
        </p:txBody>
      </p:sp>
      <p:sp>
        <p:nvSpPr>
          <p:cNvPr id="3" name="عنصر نائب للمحتوى 2"/>
          <p:cNvSpPr>
            <a:spLocks noGrp="1"/>
          </p:cNvSpPr>
          <p:nvPr>
            <p:ph idx="1"/>
          </p:nvPr>
        </p:nvSpPr>
        <p:spPr>
          <a:xfrm>
            <a:off x="539552" y="1238026"/>
            <a:ext cx="8229600" cy="5287318"/>
          </a:xfrm>
        </p:spPr>
        <p:txBody>
          <a:bodyPr>
            <a:noAutofit/>
          </a:bodyPr>
          <a:lstStyle/>
          <a:p>
            <a:pPr>
              <a:lnSpc>
                <a:spcPct val="150000"/>
              </a:lnSpc>
              <a:buNone/>
            </a:pPr>
            <a:r>
              <a:rPr lang="ar-SA" sz="2400" b="1" u="sng" dirty="0" smtClean="0">
                <a:solidFill>
                  <a:srgbClr val="7030A0"/>
                </a:solidFill>
              </a:rPr>
              <a:t>1- توليد الشراء المتكرر</a:t>
            </a:r>
          </a:p>
          <a:p>
            <a:pPr>
              <a:lnSpc>
                <a:spcPct val="150000"/>
              </a:lnSpc>
              <a:buNone/>
            </a:pPr>
            <a:r>
              <a:rPr lang="ar-SA" sz="2200" dirty="0">
                <a:solidFill>
                  <a:srgbClr val="1E4224"/>
                </a:solidFill>
                <a:latin typeface="Calibri" pitchFamily="34" charset="0"/>
              </a:rPr>
              <a:t>يستند ذلك التكرار على أساس تثبيت اسماء المشترين وعناوينهم وحاجاتهم في قاعدة بيانات المنظمة للاتصال والتواصل معهم، حيث يمكن للمنظمات تصنيف عملائها، طبقا لمعايير محددة اعتمادا على مبدأ باريتو </a:t>
            </a:r>
            <a:r>
              <a:rPr lang="ar-SA" sz="2200" dirty="0" err="1">
                <a:solidFill>
                  <a:srgbClr val="1E4224"/>
                </a:solidFill>
                <a:latin typeface="Calibri" pitchFamily="34" charset="0"/>
              </a:rPr>
              <a:t>Pareto</a:t>
            </a:r>
            <a:r>
              <a:rPr lang="ar-SA" sz="2200" dirty="0">
                <a:solidFill>
                  <a:srgbClr val="1E4224"/>
                </a:solidFill>
                <a:latin typeface="Calibri" pitchFamily="34" charset="0"/>
              </a:rPr>
              <a:t> </a:t>
            </a:r>
            <a:r>
              <a:rPr lang="ar-SA" sz="2200" dirty="0" err="1">
                <a:solidFill>
                  <a:srgbClr val="1E4224"/>
                </a:solidFill>
                <a:latin typeface="Calibri" pitchFamily="34" charset="0"/>
              </a:rPr>
              <a:t>Principle</a:t>
            </a:r>
            <a:r>
              <a:rPr lang="ar-SA" sz="2200" dirty="0">
                <a:solidFill>
                  <a:srgbClr val="1E4224"/>
                </a:solidFill>
                <a:latin typeface="Calibri" pitchFamily="34" charset="0"/>
              </a:rPr>
              <a:t> والذي يشير إلى أن 80% من العوائد المتحققة للمنظمات تأتي من 20% من العملاء الذين تتعامل معهم</a:t>
            </a:r>
            <a:r>
              <a:rPr lang="ar-SA" sz="2200" dirty="0" smtClean="0">
                <a:solidFill>
                  <a:srgbClr val="1E4224"/>
                </a:solidFill>
                <a:latin typeface="Calibri" pitchFamily="34" charset="0"/>
              </a:rPr>
              <a:t>.</a:t>
            </a:r>
          </a:p>
          <a:p>
            <a:pPr>
              <a:lnSpc>
                <a:spcPct val="150000"/>
              </a:lnSpc>
              <a:buNone/>
            </a:pPr>
            <a:r>
              <a:rPr lang="ar-SA" sz="2400" b="1" u="sng" dirty="0">
                <a:solidFill>
                  <a:srgbClr val="7030A0"/>
                </a:solidFill>
              </a:rPr>
              <a:t>2-إدخال منتجات جديدة</a:t>
            </a:r>
          </a:p>
          <a:p>
            <a:pPr>
              <a:lnSpc>
                <a:spcPct val="150000"/>
              </a:lnSpc>
              <a:buNone/>
            </a:pPr>
            <a:r>
              <a:rPr lang="ar-SA" sz="2200" dirty="0">
                <a:solidFill>
                  <a:srgbClr val="1E4224"/>
                </a:solidFill>
                <a:latin typeface="Calibri" pitchFamily="34" charset="0"/>
              </a:rPr>
              <a:t>تتيح قاعدة البيانات فرصة أمام المنظمة للاتصال مع عملائها لاختبار وتقييم المنتجات الجديدة التي ترغب في طرحها بالسوق، ويتم ذلك عبر الاتصال بهم والتعرف على آرائهم بشكل واضح ودقيق لإجراء ما تراه مناسب من تعديلات أو تحسينات. </a:t>
            </a:r>
          </a:p>
          <a:p>
            <a:pPr>
              <a:buNone/>
            </a:pPr>
            <a:endParaRPr lang="ar-SA" sz="2400" dirty="0"/>
          </a:p>
          <a:p>
            <a:pPr>
              <a:buNone/>
            </a:pPr>
            <a:endParaRPr lang="ar-SA" sz="2400" dirty="0" smtClean="0"/>
          </a:p>
          <a:p>
            <a:pPr>
              <a:buNone/>
            </a:pPr>
            <a:endParaRPr lang="ar-SA"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nSpc>
                <a:spcPct val="150000"/>
              </a:lnSpc>
              <a:buNone/>
            </a:pPr>
            <a:r>
              <a:rPr lang="ar-SA" sz="2600" b="1" u="sng" dirty="0" smtClean="0">
                <a:solidFill>
                  <a:srgbClr val="7030A0"/>
                </a:solidFill>
              </a:rPr>
              <a:t>3- </a:t>
            </a:r>
            <a:r>
              <a:rPr lang="ar-SA" sz="2600" b="1" u="sng" dirty="0">
                <a:solidFill>
                  <a:srgbClr val="7030A0"/>
                </a:solidFill>
              </a:rPr>
              <a:t>تقديم قناة توزيعية جديدة</a:t>
            </a:r>
          </a:p>
          <a:p>
            <a:pPr>
              <a:lnSpc>
                <a:spcPct val="150000"/>
              </a:lnSpc>
              <a:buNone/>
            </a:pPr>
            <a:r>
              <a:rPr lang="ar-SA" altLang="en-US" sz="2600" dirty="0" smtClean="0">
                <a:solidFill>
                  <a:srgbClr val="1E4224"/>
                </a:solidFill>
                <a:latin typeface="Calibri" pitchFamily="34" charset="0"/>
              </a:rPr>
              <a:t>و حيث أنها قناة جديدة تعتبر إضافة لقنوات التوزيع المختلفة و تكون في أغلب الأحيان ذات تكلفة أقل.</a:t>
            </a:r>
            <a:endParaRPr lang="ar-SA" sz="2600" dirty="0" smtClean="0"/>
          </a:p>
          <a:p>
            <a:pPr>
              <a:buNone/>
            </a:pPr>
            <a:r>
              <a:rPr lang="ar-SA" sz="2600" b="1" u="sng" dirty="0" smtClean="0">
                <a:solidFill>
                  <a:srgbClr val="7030A0"/>
                </a:solidFill>
              </a:rPr>
              <a:t>4- زيادة ولاء المستهلك</a:t>
            </a:r>
          </a:p>
          <a:p>
            <a:pPr>
              <a:lnSpc>
                <a:spcPct val="150000"/>
              </a:lnSpc>
              <a:buNone/>
            </a:pPr>
            <a:r>
              <a:rPr lang="ar-SA" sz="2600" dirty="0">
                <a:solidFill>
                  <a:srgbClr val="1E4224"/>
                </a:solidFill>
                <a:latin typeface="Calibri" pitchFamily="34" charset="0"/>
              </a:rPr>
              <a:t>نتيجة للتعامل المباشر ما بين المنظمة المنتجة والعميل، وما تقدمه له من خدمات ومزايا إضافية تتعلق بالخصم أو حرية الشراء أو الدفع، فإن لذلك أثر إيجابي على خلق ولاء للعميل تجاه المنظمة التي يتعامل معها.</a:t>
            </a:r>
          </a:p>
          <a:p>
            <a:pPr marL="0" indent="0">
              <a:buNone/>
            </a:pPr>
            <a:endParaRPr lang="ar-SA" dirty="0"/>
          </a:p>
        </p:txBody>
      </p:sp>
    </p:spTree>
    <p:extLst>
      <p:ext uri="{BB962C8B-B14F-4D97-AF65-F5344CB8AC3E}">
        <p14:creationId xmlns:p14="http://schemas.microsoft.com/office/powerpoint/2010/main" val="168502401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1012</Words>
  <Application>Microsoft Office PowerPoint</Application>
  <PresentationFormat>عرض على الشاشة (3:4)‏</PresentationFormat>
  <Paragraphs>102</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سمة Office</vt:lpstr>
      <vt:lpstr>التسويق المباشر</vt:lpstr>
      <vt:lpstr>مقدمة</vt:lpstr>
      <vt:lpstr>تعريف التسويق المباشر</vt:lpstr>
      <vt:lpstr>النمو في انشطة التسويق المباشر</vt:lpstr>
      <vt:lpstr>النمو في انشطة التسويق المباشر</vt:lpstr>
      <vt:lpstr>النمو في انشطة التسويق المباشر</vt:lpstr>
      <vt:lpstr>أهداف التسويق المباشر</vt:lpstr>
      <vt:lpstr>أهداف التسويق المباشر</vt:lpstr>
      <vt:lpstr>عرض تقديمي في PowerPoint</vt:lpstr>
      <vt:lpstr>قاعدة بيانات التسويق المباشر</vt:lpstr>
      <vt:lpstr>عرض تقديمي في PowerPoint</vt:lpstr>
      <vt:lpstr>شكل البيانات في قاعدة البيانات التسويقية</vt:lpstr>
      <vt:lpstr>أدوات التسويق المباشر</vt:lpstr>
      <vt:lpstr>أدوات التسويق المباشر</vt:lpstr>
      <vt:lpstr>التسويق المباشر والجمهور المستهدف</vt:lpstr>
      <vt:lpstr>مؤشرات قياس النتائج المتحققة من الحملات الترويجية في التسويق المباشر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التسويق المباشر</dc:title>
  <dc:creator>NADA</dc:creator>
  <cp:lastModifiedBy>Nada Nasser Alahmari</cp:lastModifiedBy>
  <cp:revision>78</cp:revision>
  <dcterms:created xsi:type="dcterms:W3CDTF">2014-04-13T22:02:39Z</dcterms:created>
  <dcterms:modified xsi:type="dcterms:W3CDTF">2015-11-09T07:09:14Z</dcterms:modified>
</cp:coreProperties>
</file>