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0" r:id="rId3"/>
    <p:sldId id="274" r:id="rId4"/>
    <p:sldId id="257" r:id="rId5"/>
    <p:sldId id="258" r:id="rId6"/>
    <p:sldId id="259" r:id="rId7"/>
    <p:sldId id="260" r:id="rId8"/>
    <p:sldId id="261" r:id="rId9"/>
    <p:sldId id="262" r:id="rId10"/>
    <p:sldId id="263" r:id="rId11"/>
    <p:sldId id="264" r:id="rId12"/>
    <p:sldId id="265" r:id="rId13"/>
    <p:sldId id="275" r:id="rId14"/>
    <p:sldId id="266" r:id="rId15"/>
    <p:sldId id="267" r:id="rId16"/>
    <p:sldId id="268" r:id="rId17"/>
    <p:sldId id="271" r:id="rId18"/>
    <p:sldId id="272"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20/01/37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20/01/37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20/01/37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20/01/37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oZ91_uFX9u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تنزيل (1).jpg"/>
          <p:cNvPicPr>
            <a:picLocks noChangeAspect="1"/>
          </p:cNvPicPr>
          <p:nvPr/>
        </p:nvPicPr>
        <p:blipFill>
          <a:blip r:embed="rId2" cstate="print"/>
          <a:stretch>
            <a:fillRect/>
          </a:stretch>
        </p:blipFill>
        <p:spPr>
          <a:xfrm>
            <a:off x="0" y="0"/>
            <a:ext cx="9144000" cy="6858000"/>
          </a:xfrm>
          <a:prstGeom prst="rect">
            <a:avLst/>
          </a:prstGeom>
        </p:spPr>
      </p:pic>
      <p:sp>
        <p:nvSpPr>
          <p:cNvPr id="3" name="عنوان فرعي 2"/>
          <p:cNvSpPr>
            <a:spLocks noGrp="1"/>
          </p:cNvSpPr>
          <p:nvPr>
            <p:ph type="subTitle" idx="4294967295"/>
          </p:nvPr>
        </p:nvSpPr>
        <p:spPr>
          <a:xfrm>
            <a:off x="0" y="3886200"/>
            <a:ext cx="8964488" cy="1752600"/>
          </a:xfrm>
        </p:spPr>
        <p:txBody>
          <a:bodyPr>
            <a:normAutofit fontScale="40000" lnSpcReduction="20000"/>
          </a:bodyPr>
          <a:lstStyle/>
          <a:p>
            <a:pPr algn="ctr"/>
            <a:endParaRPr lang="ar-SA" dirty="0" smtClean="0"/>
          </a:p>
          <a:p>
            <a:pPr algn="ctr"/>
            <a:endParaRPr lang="ar-SA" dirty="0" smtClean="0"/>
          </a:p>
          <a:p>
            <a:pPr algn="ctr"/>
            <a:endParaRPr lang="ar-SA" sz="5500" dirty="0" smtClean="0">
              <a:solidFill>
                <a:srgbClr val="FF0000"/>
              </a:solidFill>
            </a:endParaRPr>
          </a:p>
          <a:p>
            <a:pPr algn="ctr">
              <a:buNone/>
            </a:pPr>
            <a:r>
              <a:rPr lang="ar-SA" sz="13900" dirty="0" smtClean="0">
                <a:solidFill>
                  <a:schemeClr val="accent6">
                    <a:lumMod val="75000"/>
                  </a:schemeClr>
                </a:solidFill>
              </a:rPr>
              <a:t>العلاقات العامة</a:t>
            </a:r>
            <a:endParaRPr lang="ar-SA" sz="13900" dirty="0">
              <a:solidFill>
                <a:schemeClr val="accent6">
                  <a:lumMod val="75000"/>
                </a:schemeClr>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normAutofit/>
          </a:bodyPr>
          <a:lstStyle/>
          <a:p>
            <a:r>
              <a:rPr lang="ar-SA" sz="4000" b="1" dirty="0" smtClean="0">
                <a:solidFill>
                  <a:schemeClr val="accent6">
                    <a:lumMod val="75000"/>
                  </a:schemeClr>
                </a:solidFill>
              </a:rPr>
              <a:t>مهام العلاقات العامة والأنشطة التي تمارسها</a:t>
            </a:r>
            <a:endParaRPr lang="ar-SA" sz="4000" b="1" dirty="0">
              <a:solidFill>
                <a:schemeClr val="accent6">
                  <a:lumMod val="75000"/>
                </a:schemeClr>
              </a:solidFill>
            </a:endParaRPr>
          </a:p>
        </p:txBody>
      </p:sp>
      <p:sp>
        <p:nvSpPr>
          <p:cNvPr id="3" name="عنصر نائب للمحتوى 2"/>
          <p:cNvSpPr>
            <a:spLocks noGrp="1"/>
          </p:cNvSpPr>
          <p:nvPr>
            <p:ph idx="1"/>
          </p:nvPr>
        </p:nvSpPr>
        <p:spPr>
          <a:xfrm>
            <a:off x="611560" y="1628800"/>
            <a:ext cx="8229600" cy="4525963"/>
          </a:xfrm>
          <a:blipFill>
            <a:blip r:embed="rId2" cstate="print"/>
            <a:tile tx="0" ty="0" sx="100000" sy="100000" flip="none" algn="tl"/>
          </a:blipFill>
        </p:spPr>
        <p:txBody>
          <a:bodyPr>
            <a:normAutofit lnSpcReduction="10000"/>
          </a:bodyPr>
          <a:lstStyle/>
          <a:p>
            <a:pPr marL="514350" indent="-514350">
              <a:lnSpc>
                <a:spcPct val="150000"/>
              </a:lnSpc>
              <a:buFont typeface="+mj-lt"/>
              <a:buAutoNum type="arabicPeriod"/>
            </a:pPr>
            <a:r>
              <a:rPr lang="ar-SA" sz="2400" b="1" u="sng" dirty="0" smtClean="0"/>
              <a:t>تحليل التوجهات المستقبلية </a:t>
            </a:r>
            <a:r>
              <a:rPr lang="ar-SA" sz="2400" b="1" dirty="0" smtClean="0"/>
              <a:t>ودرجة تأثيرها المحتمل على المنظمة.</a:t>
            </a:r>
          </a:p>
          <a:p>
            <a:pPr marL="514350" indent="-514350">
              <a:lnSpc>
                <a:spcPct val="150000"/>
              </a:lnSpc>
              <a:buFont typeface="+mj-lt"/>
              <a:buAutoNum type="arabicPeriod"/>
            </a:pPr>
            <a:r>
              <a:rPr lang="ar-SA" sz="2400" b="1" u="sng" dirty="0" smtClean="0"/>
              <a:t>البحث في استطلاعات الرأي العام </a:t>
            </a:r>
            <a:r>
              <a:rPr lang="ar-SA" sz="2400" b="1" dirty="0" smtClean="0"/>
              <a:t>وقياس الاتجاهات والتأثير المباشر أو غير المباشر على المنظمة.</a:t>
            </a:r>
          </a:p>
          <a:p>
            <a:pPr marL="514350" indent="-514350">
              <a:lnSpc>
                <a:spcPct val="150000"/>
              </a:lnSpc>
              <a:buFont typeface="+mj-lt"/>
              <a:buAutoNum type="arabicPeriod"/>
            </a:pPr>
            <a:r>
              <a:rPr lang="ar-SA" sz="2400" b="1" u="sng" dirty="0" smtClean="0"/>
              <a:t>الحيلولة دون حدوث أي تعارض أو عدم فهم </a:t>
            </a:r>
            <a:r>
              <a:rPr lang="ar-SA" sz="2400" b="1" dirty="0" smtClean="0"/>
              <a:t>في العلاقة بين المنظمة وجمهورها.</a:t>
            </a:r>
          </a:p>
          <a:p>
            <a:pPr marL="514350" indent="-514350">
              <a:lnSpc>
                <a:spcPct val="150000"/>
              </a:lnSpc>
              <a:buFont typeface="+mj-lt"/>
              <a:buAutoNum type="arabicPeriod"/>
            </a:pPr>
            <a:r>
              <a:rPr lang="ar-SA" sz="2400" b="1" u="sng" dirty="0" smtClean="0"/>
              <a:t>فهم واستيعاب السلوك البشري في الوسط الذي تعمل به المنظمة</a:t>
            </a:r>
            <a:r>
              <a:rPr lang="ar-SA" sz="2400" b="1" dirty="0" smtClean="0"/>
              <a:t> (لإمداد الإدارة العليا ببعض المؤشرات السلوكية المهمة عند اتخاذها للقرارات الاستراتيجية التسويقية. )</a:t>
            </a:r>
            <a:endParaRPr lang="ar-SA" sz="2400" b="1"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r>
              <a:rPr lang="ar-SA" b="1" dirty="0" smtClean="0">
                <a:solidFill>
                  <a:schemeClr val="accent6">
                    <a:lumMod val="75000"/>
                  </a:schemeClr>
                </a:solidFill>
              </a:rPr>
              <a:t>مهام العلاقات العامة والأنشطة التي تمارسها</a:t>
            </a:r>
            <a:endParaRPr lang="ar-SA" b="1" dirty="0">
              <a:solidFill>
                <a:schemeClr val="accent6">
                  <a:lumMod val="75000"/>
                </a:schemeClr>
              </a:solidFill>
            </a:endParaRPr>
          </a:p>
        </p:txBody>
      </p:sp>
      <p:sp>
        <p:nvSpPr>
          <p:cNvPr id="3" name="عنصر نائب للمحتوى 2"/>
          <p:cNvSpPr>
            <a:spLocks noGrp="1"/>
          </p:cNvSpPr>
          <p:nvPr>
            <p:ph idx="1"/>
          </p:nvPr>
        </p:nvSpPr>
        <p:spPr>
          <a:blipFill>
            <a:blip r:embed="rId2" cstate="print"/>
            <a:tile tx="0" ty="0" sx="100000" sy="100000" flip="none" algn="tl"/>
          </a:blipFill>
        </p:spPr>
        <p:txBody>
          <a:bodyPr>
            <a:normAutofit/>
          </a:bodyPr>
          <a:lstStyle/>
          <a:p>
            <a:pPr marL="0" indent="0">
              <a:lnSpc>
                <a:spcPct val="150000"/>
              </a:lnSpc>
              <a:buNone/>
            </a:pPr>
            <a:r>
              <a:rPr lang="ar-SA" sz="2400" b="1" dirty="0" smtClean="0"/>
              <a:t>5- </a:t>
            </a:r>
            <a:r>
              <a:rPr lang="ar-SA" sz="2400" b="1" u="sng" dirty="0" smtClean="0"/>
              <a:t>الترويج</a:t>
            </a:r>
            <a:r>
              <a:rPr lang="ar-SA" sz="2400" b="1" dirty="0" smtClean="0"/>
              <a:t> للسلع والخدمات التي تقدمها المنظمة ودعم أنشطة الترويج الأخرى وبخاصة الإعلان والبيع الشخصي.</a:t>
            </a:r>
          </a:p>
          <a:p>
            <a:pPr marL="0" indent="0">
              <a:lnSpc>
                <a:spcPct val="150000"/>
              </a:lnSpc>
              <a:buNone/>
            </a:pPr>
            <a:r>
              <a:rPr lang="ar-SA" sz="2400" b="1" dirty="0" smtClean="0"/>
              <a:t>6-</a:t>
            </a:r>
            <a:r>
              <a:rPr lang="ar-SA" sz="2400" b="1" u="sng" dirty="0" smtClean="0"/>
              <a:t> التوافق في أنشطة المنظمة مع المنافع </a:t>
            </a:r>
            <a:r>
              <a:rPr lang="ar-SA" sz="2400" b="1" dirty="0" smtClean="0"/>
              <a:t>العامة للجمهور والمجتمع والمنافع الخاصة التي تسعى إلى تحقيقها المنظمة.</a:t>
            </a:r>
          </a:p>
          <a:p>
            <a:pPr marL="0" indent="0">
              <a:lnSpc>
                <a:spcPct val="150000"/>
              </a:lnSpc>
              <a:buNone/>
            </a:pPr>
            <a:r>
              <a:rPr lang="ar-SA" sz="2400" b="1" dirty="0" smtClean="0"/>
              <a:t>7- </a:t>
            </a:r>
            <a:r>
              <a:rPr lang="ar-SA" sz="2400" b="1" u="sng" dirty="0" smtClean="0"/>
              <a:t>السعي لزيادة ولاء العاملين </a:t>
            </a:r>
            <a:r>
              <a:rPr lang="ar-SA" sz="2400" b="1" dirty="0" smtClean="0"/>
              <a:t>في المنظمة وتخفيف ضغط العمل.</a:t>
            </a:r>
            <a:endParaRPr lang="ar-SA" sz="2400" b="1"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chemeClr val="accent6">
                    <a:lumMod val="75000"/>
                  </a:schemeClr>
                </a:solidFill>
              </a:rPr>
              <a:t>الاطراف المختلفة التي تتصل بهم العلاقات العامة</a:t>
            </a:r>
            <a:endParaRPr lang="ar-SA" b="1" dirty="0">
              <a:solidFill>
                <a:schemeClr val="accent6">
                  <a:lumMod val="75000"/>
                </a:schemeClr>
              </a:solidFill>
            </a:endParaRPr>
          </a:p>
        </p:txBody>
      </p:sp>
      <p:graphicFrame>
        <p:nvGraphicFramePr>
          <p:cNvPr id="4" name="عنصر نائب للمحتوى 3"/>
          <p:cNvGraphicFramePr>
            <a:graphicFrameLocks noGrp="1"/>
          </p:cNvGraphicFramePr>
          <p:nvPr>
            <p:ph idx="1"/>
          </p:nvPr>
        </p:nvGraphicFramePr>
        <p:xfrm>
          <a:off x="457200" y="1340767"/>
          <a:ext cx="8229600" cy="5394960"/>
        </p:xfrm>
        <a:graphic>
          <a:graphicData uri="http://schemas.openxmlformats.org/drawingml/2006/table">
            <a:tbl>
              <a:tblPr rtl="1" firstRow="1" bandRow="1">
                <a:tableStyleId>{5C22544A-7EE6-4342-B048-85BDC9FD1C3A}</a:tableStyleId>
              </a:tblPr>
              <a:tblGrid>
                <a:gridCol w="1645920"/>
                <a:gridCol w="1645920"/>
                <a:gridCol w="1645920"/>
                <a:gridCol w="1645920"/>
                <a:gridCol w="1645920"/>
              </a:tblGrid>
              <a:tr h="210265">
                <a:tc rowSpan="3">
                  <a:txBody>
                    <a:bodyPr/>
                    <a:lstStyle/>
                    <a:p>
                      <a:pPr algn="ctr" rtl="1"/>
                      <a:r>
                        <a:rPr lang="ar-SA" sz="2200" dirty="0" smtClean="0"/>
                        <a:t>التسويق</a:t>
                      </a:r>
                      <a:endParaRPr lang="ar-SA" sz="2200" dirty="0"/>
                    </a:p>
                  </a:txBody>
                  <a:tcPr/>
                </a:tc>
                <a:tc gridSpan="4">
                  <a:txBody>
                    <a:bodyPr/>
                    <a:lstStyle/>
                    <a:p>
                      <a:pPr algn="ctr" rtl="1"/>
                      <a:r>
                        <a:rPr lang="ar-SA" sz="2200" dirty="0" smtClean="0"/>
                        <a:t>الشركة</a:t>
                      </a:r>
                      <a:endParaRPr lang="ar-SA" sz="2200"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r>
              <a:tr h="415295">
                <a:tc vMerge="1">
                  <a:txBody>
                    <a:bodyPr/>
                    <a:lstStyle/>
                    <a:p>
                      <a:pPr rtl="1"/>
                      <a:endParaRPr lang="ar-SA" dirty="0"/>
                    </a:p>
                  </a:txBody>
                  <a:tcPr/>
                </a:tc>
                <a:tc gridSpan="3">
                  <a:txBody>
                    <a:bodyPr/>
                    <a:lstStyle/>
                    <a:p>
                      <a:pPr algn="ctr" rtl="1"/>
                      <a:r>
                        <a:rPr lang="ar-SA" sz="2200" dirty="0" smtClean="0"/>
                        <a:t>نشاط خارجي</a:t>
                      </a:r>
                      <a:endParaRPr lang="ar-SA" sz="2200" dirty="0"/>
                    </a:p>
                  </a:txBody>
                  <a:tcPr/>
                </a:tc>
                <a:tc hMerge="1">
                  <a:txBody>
                    <a:bodyPr/>
                    <a:lstStyle/>
                    <a:p>
                      <a:pPr rtl="1"/>
                      <a:endParaRPr lang="ar-SA" dirty="0"/>
                    </a:p>
                  </a:txBody>
                  <a:tcPr/>
                </a:tc>
                <a:tc hMerge="1">
                  <a:txBody>
                    <a:bodyPr/>
                    <a:lstStyle/>
                    <a:p>
                      <a:pPr rtl="1"/>
                      <a:endParaRPr lang="ar-SA" dirty="0"/>
                    </a:p>
                  </a:txBody>
                  <a:tcPr/>
                </a:tc>
                <a:tc rowSpan="2">
                  <a:txBody>
                    <a:bodyPr/>
                    <a:lstStyle/>
                    <a:p>
                      <a:pPr algn="ctr" rtl="1"/>
                      <a:r>
                        <a:rPr lang="ar-SA" sz="2200" dirty="0" smtClean="0"/>
                        <a:t>نشاط</a:t>
                      </a:r>
                      <a:r>
                        <a:rPr lang="ar-SA" sz="2200" baseline="0" dirty="0" smtClean="0"/>
                        <a:t> داخلي</a:t>
                      </a:r>
                      <a:endParaRPr lang="ar-SA" sz="2200" dirty="0"/>
                    </a:p>
                  </a:txBody>
                  <a:tcPr/>
                </a:tc>
              </a:tr>
              <a:tr h="741598">
                <a:tc vMerge="1">
                  <a:txBody>
                    <a:bodyPr/>
                    <a:lstStyle/>
                    <a:p>
                      <a:pPr rtl="1"/>
                      <a:endParaRPr lang="ar-SA" dirty="0"/>
                    </a:p>
                  </a:txBody>
                  <a:tcPr/>
                </a:tc>
                <a:tc>
                  <a:txBody>
                    <a:bodyPr/>
                    <a:lstStyle/>
                    <a:p>
                      <a:pPr algn="ctr" rtl="1"/>
                      <a:r>
                        <a:rPr lang="ar-SA" sz="2200" dirty="0" smtClean="0"/>
                        <a:t>الوسائل المستخدمة</a:t>
                      </a:r>
                      <a:endParaRPr lang="ar-SA" sz="2200" dirty="0"/>
                    </a:p>
                  </a:txBody>
                  <a:tcPr/>
                </a:tc>
                <a:tc>
                  <a:txBody>
                    <a:bodyPr/>
                    <a:lstStyle/>
                    <a:p>
                      <a:pPr algn="ctr" rtl="1"/>
                      <a:r>
                        <a:rPr lang="ar-SA" sz="2200" dirty="0" smtClean="0"/>
                        <a:t>الجهات المالية</a:t>
                      </a:r>
                      <a:endParaRPr lang="ar-SA" sz="2200" dirty="0"/>
                    </a:p>
                  </a:txBody>
                  <a:tcPr/>
                </a:tc>
                <a:tc>
                  <a:txBody>
                    <a:bodyPr/>
                    <a:lstStyle/>
                    <a:p>
                      <a:pPr algn="ctr" rtl="1"/>
                      <a:r>
                        <a:rPr lang="ar-SA" sz="2200" dirty="0" smtClean="0"/>
                        <a:t>الجهات العامة</a:t>
                      </a:r>
                      <a:endParaRPr lang="ar-SA" sz="2200" dirty="0"/>
                    </a:p>
                  </a:txBody>
                  <a:tcPr/>
                </a:tc>
                <a:tc vMerge="1">
                  <a:txBody>
                    <a:bodyPr/>
                    <a:lstStyle/>
                    <a:p>
                      <a:pPr rtl="1"/>
                      <a:endParaRPr lang="ar-SA" dirty="0"/>
                    </a:p>
                  </a:txBody>
                  <a:tcPr/>
                </a:tc>
              </a:tr>
              <a:tr h="3678325">
                <a:tc>
                  <a:txBody>
                    <a:bodyPr/>
                    <a:lstStyle/>
                    <a:p>
                      <a:pPr algn="ctr" rtl="1"/>
                      <a:r>
                        <a:rPr lang="ar-SA" sz="2200" dirty="0" smtClean="0"/>
                        <a:t>المجهزون</a:t>
                      </a:r>
                      <a:endParaRPr lang="ar-SA" sz="2200" dirty="0"/>
                    </a:p>
                    <a:p>
                      <a:pPr algn="ctr" rtl="1"/>
                      <a:r>
                        <a:rPr lang="ar-SA" sz="2200" dirty="0" smtClean="0"/>
                        <a:t>الموزعون</a:t>
                      </a:r>
                      <a:endParaRPr lang="ar-SA" sz="2200" dirty="0"/>
                    </a:p>
                    <a:p>
                      <a:pPr algn="ctr" rtl="1"/>
                      <a:endParaRPr lang="ar-SA" sz="2200" dirty="0" smtClean="0"/>
                    </a:p>
                    <a:p>
                      <a:pPr algn="ctr" rtl="1"/>
                      <a:r>
                        <a:rPr lang="ar-SA" sz="2200" dirty="0" smtClean="0"/>
                        <a:t>المنافسون</a:t>
                      </a:r>
                      <a:endParaRPr lang="ar-SA" sz="2200" dirty="0"/>
                    </a:p>
                    <a:p>
                      <a:pPr algn="ctr" rtl="1"/>
                      <a:endParaRPr lang="ar-SA" sz="2200" dirty="0" smtClean="0"/>
                    </a:p>
                    <a:p>
                      <a:pPr algn="ctr" rtl="1"/>
                      <a:r>
                        <a:rPr lang="ar-SA" sz="2200" dirty="0" smtClean="0"/>
                        <a:t>تجار</a:t>
                      </a:r>
                      <a:r>
                        <a:rPr lang="ar-SA" sz="2200" baseline="0" dirty="0" smtClean="0"/>
                        <a:t> الجملة</a:t>
                      </a:r>
                      <a:endParaRPr lang="ar-SA" sz="2200" dirty="0"/>
                    </a:p>
                    <a:p>
                      <a:pPr algn="ctr" rtl="1"/>
                      <a:r>
                        <a:rPr lang="ar-SA" sz="2200" dirty="0" smtClean="0"/>
                        <a:t>تجار المفرد</a:t>
                      </a:r>
                    </a:p>
                    <a:p>
                      <a:pPr algn="ctr" rtl="1"/>
                      <a:r>
                        <a:rPr lang="ar-SA" sz="2200" dirty="0" smtClean="0"/>
                        <a:t>الوسطاء</a:t>
                      </a:r>
                      <a:endParaRPr lang="ar-SA" sz="2200" dirty="0"/>
                    </a:p>
                  </a:txBody>
                  <a:tcPr/>
                </a:tc>
                <a:tc>
                  <a:txBody>
                    <a:bodyPr/>
                    <a:lstStyle/>
                    <a:p>
                      <a:pPr algn="ctr" rtl="1"/>
                      <a:r>
                        <a:rPr lang="ar-SA" sz="2200" dirty="0" smtClean="0"/>
                        <a:t>التلفزيون</a:t>
                      </a:r>
                      <a:endParaRPr lang="ar-SA" sz="2200" dirty="0"/>
                    </a:p>
                    <a:p>
                      <a:pPr algn="ctr" rtl="1"/>
                      <a:r>
                        <a:rPr lang="ar-SA" sz="2200" dirty="0" smtClean="0"/>
                        <a:t>المذياع</a:t>
                      </a:r>
                      <a:endParaRPr lang="ar-SA" sz="2200" dirty="0"/>
                    </a:p>
                    <a:p>
                      <a:pPr algn="ctr" rtl="1"/>
                      <a:endParaRPr lang="ar-SA" sz="2200" dirty="0" smtClean="0"/>
                    </a:p>
                    <a:p>
                      <a:pPr algn="ctr" rtl="1"/>
                      <a:r>
                        <a:rPr lang="ar-SA" sz="2200" dirty="0" smtClean="0"/>
                        <a:t>دور النشر</a:t>
                      </a:r>
                      <a:endParaRPr lang="ar-SA" sz="2200" dirty="0"/>
                    </a:p>
                    <a:p>
                      <a:pPr algn="ctr" rtl="1"/>
                      <a:endParaRPr lang="ar-SA" sz="2200" dirty="0" smtClean="0"/>
                    </a:p>
                    <a:p>
                      <a:pPr algn="ctr" rtl="1"/>
                      <a:r>
                        <a:rPr lang="ar-SA" sz="2200" dirty="0" smtClean="0"/>
                        <a:t>المطابع</a:t>
                      </a:r>
                      <a:endParaRPr lang="ar-SA" sz="2200" dirty="0"/>
                    </a:p>
                    <a:p>
                      <a:pPr algn="ctr" rtl="1"/>
                      <a:r>
                        <a:rPr lang="ar-SA" sz="2200" dirty="0" smtClean="0"/>
                        <a:t>الصحف</a:t>
                      </a:r>
                      <a:endParaRPr lang="ar-SA" sz="2200" dirty="0"/>
                    </a:p>
                    <a:p>
                      <a:pPr algn="ctr" rtl="1"/>
                      <a:r>
                        <a:rPr lang="ar-SA" sz="2200" dirty="0" smtClean="0"/>
                        <a:t>المجلات</a:t>
                      </a:r>
                      <a:endParaRPr lang="ar-SA" sz="2200" dirty="0"/>
                    </a:p>
                  </a:txBody>
                  <a:tcPr/>
                </a:tc>
                <a:tc>
                  <a:txBody>
                    <a:bodyPr/>
                    <a:lstStyle/>
                    <a:p>
                      <a:pPr algn="ctr" rtl="1"/>
                      <a:r>
                        <a:rPr lang="ar-SA" sz="2200" dirty="0" smtClean="0"/>
                        <a:t>المستثمرون</a:t>
                      </a:r>
                      <a:endParaRPr lang="ar-SA" sz="2200" dirty="0"/>
                    </a:p>
                    <a:p>
                      <a:pPr algn="ctr" rtl="1"/>
                      <a:r>
                        <a:rPr lang="ar-SA" sz="2200" dirty="0" smtClean="0"/>
                        <a:t>المصارف</a:t>
                      </a:r>
                      <a:endParaRPr lang="ar-SA" sz="2200" dirty="0"/>
                    </a:p>
                    <a:p>
                      <a:pPr algn="ctr" rtl="1"/>
                      <a:endParaRPr lang="ar-SA" sz="2200" dirty="0" smtClean="0"/>
                    </a:p>
                    <a:p>
                      <a:pPr algn="ctr" rtl="1"/>
                      <a:r>
                        <a:rPr lang="ar-SA" sz="2200" dirty="0" smtClean="0"/>
                        <a:t>المقرضون</a:t>
                      </a:r>
                      <a:endParaRPr lang="ar-SA" sz="2200" dirty="0"/>
                    </a:p>
                    <a:p>
                      <a:pPr algn="ctr" rtl="1"/>
                      <a:endParaRPr lang="ar-SA" sz="2200" dirty="0" smtClean="0"/>
                    </a:p>
                    <a:p>
                      <a:pPr algn="ctr" rtl="1"/>
                      <a:r>
                        <a:rPr lang="ar-SA" sz="2200" dirty="0" smtClean="0"/>
                        <a:t>الاستشاريون</a:t>
                      </a:r>
                      <a:endParaRPr lang="ar-SA" sz="2200" dirty="0"/>
                    </a:p>
                    <a:p>
                      <a:pPr algn="ctr" rtl="1"/>
                      <a:r>
                        <a:rPr lang="ar-SA" sz="2200" dirty="0" smtClean="0"/>
                        <a:t>شركات التأمين</a:t>
                      </a:r>
                      <a:endParaRPr lang="ar-SA" sz="2200" dirty="0"/>
                    </a:p>
                  </a:txBody>
                  <a:tcPr/>
                </a:tc>
                <a:tc>
                  <a:txBody>
                    <a:bodyPr/>
                    <a:lstStyle/>
                    <a:p>
                      <a:pPr algn="ctr" rtl="1"/>
                      <a:r>
                        <a:rPr lang="ar-SA" sz="2200" dirty="0" smtClean="0"/>
                        <a:t>الحكومة</a:t>
                      </a:r>
                      <a:endParaRPr lang="ar-SA" sz="2200" dirty="0"/>
                    </a:p>
                    <a:p>
                      <a:pPr algn="ctr" rtl="1"/>
                      <a:r>
                        <a:rPr lang="ar-SA" sz="2200" dirty="0" smtClean="0"/>
                        <a:t>الإدارات العامة</a:t>
                      </a:r>
                      <a:endParaRPr lang="ar-SA" sz="2200" dirty="0"/>
                    </a:p>
                    <a:p>
                      <a:pPr algn="ctr" rtl="1"/>
                      <a:endParaRPr lang="ar-SA" sz="2200" dirty="0" smtClean="0"/>
                    </a:p>
                    <a:p>
                      <a:pPr algn="ctr" rtl="1"/>
                      <a:r>
                        <a:rPr lang="ar-SA" sz="2200" dirty="0" smtClean="0"/>
                        <a:t>منظمات المجتمع المدني</a:t>
                      </a:r>
                      <a:endParaRPr lang="ar-SA" sz="2200" dirty="0"/>
                    </a:p>
                    <a:p>
                      <a:pPr algn="ctr" rtl="1"/>
                      <a:endParaRPr lang="ar-SA" sz="2200" dirty="0" smtClean="0"/>
                    </a:p>
                    <a:p>
                      <a:pPr algn="ctr" rtl="1"/>
                      <a:r>
                        <a:rPr lang="ar-SA" sz="2200" dirty="0" smtClean="0"/>
                        <a:t>المجاميع الضاغطة</a:t>
                      </a:r>
                      <a:endParaRPr lang="ar-SA" sz="2200" dirty="0"/>
                    </a:p>
                    <a:p>
                      <a:pPr algn="ctr" rtl="1"/>
                      <a:r>
                        <a:rPr lang="ar-SA" sz="2200" dirty="0" smtClean="0"/>
                        <a:t>قادة الرأي</a:t>
                      </a:r>
                      <a:endParaRPr lang="ar-SA" sz="2200" dirty="0"/>
                    </a:p>
                    <a:p>
                      <a:pPr algn="ctr" rtl="1"/>
                      <a:r>
                        <a:rPr lang="ar-SA" sz="2200" dirty="0" smtClean="0"/>
                        <a:t>المنظمات الاقليمية</a:t>
                      </a:r>
                      <a:endParaRPr lang="ar-SA" sz="2200" dirty="0"/>
                    </a:p>
                  </a:txBody>
                  <a:tcPr/>
                </a:tc>
                <a:tc>
                  <a:txBody>
                    <a:bodyPr/>
                    <a:lstStyle/>
                    <a:p>
                      <a:pPr algn="ctr" rtl="1"/>
                      <a:r>
                        <a:rPr lang="ar-SA" sz="2200" dirty="0" smtClean="0"/>
                        <a:t>العاملون</a:t>
                      </a:r>
                      <a:endParaRPr lang="ar-SA" sz="2200" dirty="0"/>
                    </a:p>
                    <a:p>
                      <a:pPr algn="ctr" rtl="1"/>
                      <a:r>
                        <a:rPr lang="ar-SA" sz="2200" dirty="0" err="1" smtClean="0"/>
                        <a:t>عوائل</a:t>
                      </a:r>
                      <a:r>
                        <a:rPr lang="ar-SA" sz="2200" dirty="0" smtClean="0"/>
                        <a:t> العاملون</a:t>
                      </a:r>
                      <a:endParaRPr lang="ar-SA" sz="2200" dirty="0"/>
                    </a:p>
                    <a:p>
                      <a:pPr algn="ctr" rtl="1"/>
                      <a:endParaRPr lang="ar-SA" sz="2200" dirty="0" smtClean="0"/>
                    </a:p>
                    <a:p>
                      <a:pPr algn="ctr" rtl="1"/>
                      <a:r>
                        <a:rPr lang="ar-SA" sz="2200" dirty="0" smtClean="0"/>
                        <a:t>المساهمون</a:t>
                      </a:r>
                      <a:endParaRPr lang="ar-SA" sz="2200" dirty="0"/>
                    </a:p>
                    <a:p>
                      <a:pPr algn="ctr" rtl="1"/>
                      <a:endParaRPr lang="ar-SA" sz="2200" dirty="0" smtClean="0"/>
                    </a:p>
                    <a:p>
                      <a:pPr algn="ctr" rtl="1"/>
                      <a:r>
                        <a:rPr lang="ar-SA" sz="2200" dirty="0" smtClean="0"/>
                        <a:t>الاستشاريون</a:t>
                      </a:r>
                      <a:endParaRPr lang="ar-SA" sz="2200" dirty="0"/>
                    </a:p>
                  </a:txBody>
                  <a:tcPr/>
                </a:tc>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chemeClr val="accent6">
                    <a:lumMod val="75000"/>
                  </a:schemeClr>
                </a:solidFill>
              </a:rPr>
              <a:t>تكامل العلاقات العامة والمزيج الترويجي</a:t>
            </a:r>
            <a:endParaRPr lang="en-US"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1556792"/>
            <a:ext cx="5472608" cy="3888432"/>
          </a:xfrm>
        </p:spPr>
      </p:pic>
    </p:spTree>
    <p:extLst>
      <p:ext uri="{BB962C8B-B14F-4D97-AF65-F5344CB8AC3E}">
        <p14:creationId xmlns:p14="http://schemas.microsoft.com/office/powerpoint/2010/main" val="323416992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r>
              <a:rPr lang="ar-SA" b="1" dirty="0" smtClean="0">
                <a:solidFill>
                  <a:schemeClr val="accent6">
                    <a:lumMod val="75000"/>
                  </a:schemeClr>
                </a:solidFill>
              </a:rPr>
              <a:t>تكامل العلاقات العامة والمزيج الترويجي</a:t>
            </a:r>
            <a:endParaRPr lang="ar-SA" b="1" dirty="0">
              <a:solidFill>
                <a:schemeClr val="accent6">
                  <a:lumMod val="75000"/>
                </a:schemeClr>
              </a:solidFill>
            </a:endParaRPr>
          </a:p>
        </p:txBody>
      </p:sp>
      <p:sp>
        <p:nvSpPr>
          <p:cNvPr id="3" name="عنصر نائب للمحتوى 2"/>
          <p:cNvSpPr>
            <a:spLocks noGrp="1"/>
          </p:cNvSpPr>
          <p:nvPr>
            <p:ph idx="1"/>
          </p:nvPr>
        </p:nvSpPr>
        <p:spPr>
          <a:blipFill>
            <a:blip r:embed="rId2" cstate="print"/>
            <a:tile tx="0" ty="0" sx="100000" sy="100000" flip="none" algn="tl"/>
          </a:blipFill>
        </p:spPr>
        <p:txBody>
          <a:bodyPr>
            <a:normAutofit fontScale="77500" lnSpcReduction="20000"/>
          </a:bodyPr>
          <a:lstStyle/>
          <a:p>
            <a:pPr>
              <a:buNone/>
            </a:pPr>
            <a:r>
              <a:rPr lang="ar-SA" b="1" dirty="0" smtClean="0">
                <a:solidFill>
                  <a:srgbClr val="0070C0"/>
                </a:solidFill>
              </a:rPr>
              <a:t>تكامل العلاقات العامة والمزيج الترويجي يكمن في جانبين هما </a:t>
            </a:r>
          </a:p>
          <a:p>
            <a:pPr>
              <a:buNone/>
            </a:pPr>
            <a:r>
              <a:rPr lang="ar-SA" b="1" dirty="0" smtClean="0"/>
              <a:t>1- مسئولية المنظمة في الحفاظ على سمعتها ومكانتها , وهذه تمثل النموذج التقليدي لعمل العلاقات العامة وفي تحقيق الفهم المشترك بينها وبين الجمهور وذلك يتحقق من خلال التخطيط المحكم و الاتصالات المنظمة.</a:t>
            </a:r>
          </a:p>
          <a:p>
            <a:pPr>
              <a:buNone/>
            </a:pPr>
            <a:endParaRPr lang="ar-SA" b="1" dirty="0" smtClean="0"/>
          </a:p>
          <a:p>
            <a:pPr>
              <a:buNone/>
            </a:pPr>
            <a:r>
              <a:rPr lang="ar-SA" b="1" dirty="0" smtClean="0"/>
              <a:t>2- العمل المستمر و الناجح في دعم منتجات المنظمة المقدمة للسوق سواء كانت سلع او خدمات او افكار.</a:t>
            </a:r>
          </a:p>
          <a:p>
            <a:pPr>
              <a:buNone/>
            </a:pPr>
            <a:endParaRPr lang="ar-SA" b="1" dirty="0" smtClean="0">
              <a:solidFill>
                <a:srgbClr val="0070C0"/>
              </a:solidFill>
            </a:endParaRPr>
          </a:p>
          <a:p>
            <a:pPr>
              <a:buNone/>
            </a:pPr>
            <a:r>
              <a:rPr lang="ar-SA" b="1" dirty="0" smtClean="0">
                <a:solidFill>
                  <a:srgbClr val="0070C0"/>
                </a:solidFill>
              </a:rPr>
              <a:t>مثال على تكامل العلاقة بينهما:هو أن منظمة الأعمال قبل ان تطرح منتجها في السوق وتقوم بحملة إعلانية له فإنها تنجز عملية اتصال وبناء حملة علاقات عامة مع الاطراف الوسيطة والموزعين والباعة لغرض الاخبار والتعريف بالمنتج وبما يمكن أن يقدم من اسناد ودعم للمنتج حين يقدم للسوق وهنا يتمثل التكامل بين العلاقات العامة والحملة الإعلانية والترويجية .</a:t>
            </a:r>
            <a:endParaRPr lang="ar-SA" b="1" dirty="0">
              <a:solidFill>
                <a:srgbClr val="0070C0"/>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755576" y="764704"/>
            <a:ext cx="7920880" cy="5361459"/>
          </a:xfrm>
          <a:blipFill>
            <a:blip r:embed="rId2" cstate="print"/>
            <a:tile tx="0" ty="0" sx="100000" sy="100000" flip="none" algn="tl"/>
          </a:blipFill>
        </p:spPr>
        <p:txBody>
          <a:bodyPr>
            <a:normAutofit/>
          </a:bodyPr>
          <a:lstStyle/>
          <a:p>
            <a:pPr algn="ctr">
              <a:buNone/>
            </a:pPr>
            <a:endParaRPr lang="ar-SA" sz="2800" b="1" dirty="0" smtClean="0"/>
          </a:p>
          <a:p>
            <a:pPr algn="ctr">
              <a:buNone/>
            </a:pPr>
            <a:endParaRPr lang="ar-SA" sz="2800" b="1" dirty="0"/>
          </a:p>
          <a:p>
            <a:pPr algn="ctr">
              <a:buNone/>
            </a:pPr>
            <a:r>
              <a:rPr lang="ar-SA" sz="2800" b="1" dirty="0" smtClean="0"/>
              <a:t>ايضا وعلى الرغم من كون العلاقات العامة لا تهدف في جوهرها إلى الجانب الترويجي في انشطتها لكونها تركز على الجانب الإخباري والمعرفي وتبادل الرأي إلا ان ذلك يصب في خدمة الجانب الترويجي الذي تقوم به المنظمة أو إدارة التسويق لكونها توفر أرض خصبة لقبول الرسالة الإعلانية وتحقيق التأثير الفاعل لعملية ترويج المبيعات.</a:t>
            </a:r>
            <a:endParaRPr lang="ar-SA" sz="2800" b="1"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r>
              <a:rPr lang="ar-SA" b="1" dirty="0" smtClean="0">
                <a:solidFill>
                  <a:schemeClr val="accent6">
                    <a:lumMod val="50000"/>
                  </a:schemeClr>
                </a:solidFill>
              </a:rPr>
              <a:t>الوسائل المستخدمة في العلاقات العامة</a:t>
            </a:r>
            <a:endParaRPr lang="ar-SA" b="1" dirty="0">
              <a:solidFill>
                <a:schemeClr val="accent6">
                  <a:lumMod val="50000"/>
                </a:schemeClr>
              </a:solidFill>
            </a:endParaRPr>
          </a:p>
        </p:txBody>
      </p:sp>
      <p:sp>
        <p:nvSpPr>
          <p:cNvPr id="3" name="عنصر نائب للمحتوى 2"/>
          <p:cNvSpPr>
            <a:spLocks noGrp="1"/>
          </p:cNvSpPr>
          <p:nvPr>
            <p:ph idx="1"/>
          </p:nvPr>
        </p:nvSpPr>
        <p:spPr>
          <a:blipFill>
            <a:blip r:embed="rId2" cstate="print"/>
            <a:tile tx="0" ty="0" sx="100000" sy="100000" flip="none" algn="tl"/>
          </a:blipFill>
        </p:spPr>
        <p:txBody>
          <a:bodyPr>
            <a:normAutofit/>
          </a:bodyPr>
          <a:lstStyle/>
          <a:p>
            <a:pPr>
              <a:buNone/>
            </a:pPr>
            <a:r>
              <a:rPr lang="ar-SA" sz="2400" b="1" u="sng" dirty="0" smtClean="0">
                <a:solidFill>
                  <a:schemeClr val="accent6">
                    <a:lumMod val="50000"/>
                  </a:schemeClr>
                </a:solidFill>
              </a:rPr>
              <a:t>1- الاتصالات الشخصية .</a:t>
            </a:r>
          </a:p>
          <a:p>
            <a:pPr>
              <a:buNone/>
            </a:pPr>
            <a:r>
              <a:rPr lang="ar-SA" sz="2400" b="1" dirty="0" smtClean="0"/>
              <a:t>من أهم و أبرز الوسائل في العلاقات العامة ,لأن لها أثر كبير , </a:t>
            </a:r>
            <a:r>
              <a:rPr lang="ar-SA" sz="2400" b="1" dirty="0" err="1" smtClean="0"/>
              <a:t>بالاضافة</a:t>
            </a:r>
            <a:r>
              <a:rPr lang="ar-SA" sz="2400" b="1" dirty="0" smtClean="0"/>
              <a:t> إلى انها وسيلة ذات اتجاهين, يمكن من خلالها قياس رد الفعل لما تم عرضه من أفكار او خدمات .</a:t>
            </a:r>
          </a:p>
          <a:p>
            <a:pPr>
              <a:buNone/>
            </a:pPr>
            <a:r>
              <a:rPr lang="ar-SA" sz="2400" b="1" u="sng" dirty="0" smtClean="0">
                <a:solidFill>
                  <a:schemeClr val="accent6">
                    <a:lumMod val="50000"/>
                  </a:schemeClr>
                </a:solidFill>
              </a:rPr>
              <a:t>2- الوسائل المطبوعة. </a:t>
            </a:r>
          </a:p>
          <a:p>
            <a:pPr>
              <a:buNone/>
            </a:pPr>
            <a:r>
              <a:rPr lang="ar-SA" sz="2400" b="1" dirty="0" smtClean="0"/>
              <a:t>تنقسم إلى : </a:t>
            </a:r>
          </a:p>
          <a:p>
            <a:pPr>
              <a:buNone/>
            </a:pPr>
            <a:r>
              <a:rPr lang="ar-SA" sz="2400" b="1" dirty="0" smtClean="0"/>
              <a:t>أ- البريد المباشر : رسالة ذات مضمون معين يتم إرسالها إلى الموزعون الوسطاء ,العاملون و المستهلكون...الخ  .</a:t>
            </a:r>
          </a:p>
          <a:p>
            <a:pPr>
              <a:buNone/>
            </a:pPr>
            <a:r>
              <a:rPr lang="ar-SA" sz="2400" b="1" dirty="0" smtClean="0"/>
              <a:t>ب- المطبوعات :تأتي في مرحلة لاحقة للبريد المباشر لإعطاء المزيد من المعلومات مثال على ذلك قصة نجاح  المنظمة .</a:t>
            </a:r>
          </a:p>
          <a:p>
            <a:pPr>
              <a:buNone/>
            </a:pPr>
            <a:endParaRPr lang="ar-SA" sz="2400" b="1" dirty="0" smtClean="0"/>
          </a:p>
          <a:p>
            <a:pPr>
              <a:buNone/>
            </a:pPr>
            <a:endParaRPr lang="ar-SA" sz="2400" b="1"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blipFill>
            <a:blip r:embed="rId2"/>
            <a:tile tx="0" ty="0" sx="100000" sy="100000" flip="none" algn="tl"/>
          </a:blipFill>
        </p:spPr>
        <p:txBody>
          <a:bodyPr>
            <a:normAutofit/>
          </a:bodyPr>
          <a:lstStyle/>
          <a:p>
            <a:pPr marL="0" indent="0">
              <a:buNone/>
            </a:pPr>
            <a:r>
              <a:rPr lang="ar-SA" sz="2400" b="1" u="sng" dirty="0">
                <a:solidFill>
                  <a:schemeClr val="accent6">
                    <a:lumMod val="50000"/>
                  </a:schemeClr>
                </a:solidFill>
              </a:rPr>
              <a:t>3- الاتصالات المرئية </a:t>
            </a:r>
            <a:r>
              <a:rPr lang="ar-SA" sz="2400" b="1" u="sng" dirty="0" smtClean="0">
                <a:solidFill>
                  <a:schemeClr val="accent6">
                    <a:lumMod val="50000"/>
                  </a:schemeClr>
                </a:solidFill>
              </a:rPr>
              <a:t>:</a:t>
            </a:r>
            <a:endParaRPr lang="ar-SA" sz="2400" b="1" u="sng" dirty="0">
              <a:solidFill>
                <a:schemeClr val="accent6">
                  <a:lumMod val="50000"/>
                </a:schemeClr>
              </a:solidFill>
            </a:endParaRPr>
          </a:p>
          <a:p>
            <a:pPr marL="0" indent="0">
              <a:buNone/>
            </a:pPr>
            <a:r>
              <a:rPr lang="ar-SA" sz="2400" b="1" dirty="0" smtClean="0"/>
              <a:t>مجموعة الاتصالات التي تتم عبر حاسة البصر ومنها .</a:t>
            </a:r>
          </a:p>
          <a:p>
            <a:pPr marL="0" indent="0">
              <a:buNone/>
            </a:pPr>
            <a:endParaRPr lang="ar-SA" sz="2400" b="1" dirty="0" smtClean="0"/>
          </a:p>
          <a:p>
            <a:pPr marL="0" indent="0">
              <a:buNone/>
            </a:pPr>
            <a:r>
              <a:rPr lang="ar-SA" sz="2400" b="1" u="sng" dirty="0" smtClean="0"/>
              <a:t>  أ- الصور الفوتوغرافية </a:t>
            </a:r>
            <a:r>
              <a:rPr lang="ar-SA" sz="2400" b="1" dirty="0" smtClean="0"/>
              <a:t>:أكثر دلالة لبعض الموضوعات التي يصعب التعبير عنها بالكلام او الكتابة وعندما </a:t>
            </a:r>
            <a:r>
              <a:rPr lang="ar-SA" sz="2400" b="1" dirty="0"/>
              <a:t>يكون الجمهور غير قادر على الفهم لاختلاف اللغة </a:t>
            </a:r>
            <a:r>
              <a:rPr lang="ar-SA" sz="2400" b="1" dirty="0" smtClean="0"/>
              <a:t>مثلا كما أنها تبقى في الذاكرة لوقت أطول . </a:t>
            </a:r>
          </a:p>
          <a:p>
            <a:pPr marL="0" indent="0">
              <a:buNone/>
            </a:pPr>
            <a:endParaRPr lang="ar-SA" sz="2400" b="1" dirty="0" smtClean="0"/>
          </a:p>
          <a:p>
            <a:pPr marL="0" indent="0">
              <a:buNone/>
            </a:pPr>
            <a:r>
              <a:rPr lang="ar-SA" sz="2400" b="1" u="sng" dirty="0"/>
              <a:t>  </a:t>
            </a:r>
            <a:r>
              <a:rPr lang="ar-SA" sz="2400" b="1" u="sng" dirty="0" smtClean="0"/>
              <a:t>ب-الأفلام</a:t>
            </a:r>
            <a:r>
              <a:rPr lang="ar-SA" sz="2400" b="1" u="sng" dirty="0" smtClean="0">
                <a:solidFill>
                  <a:schemeClr val="accent6">
                    <a:lumMod val="50000"/>
                  </a:schemeClr>
                </a:solidFill>
              </a:rPr>
              <a:t>: </a:t>
            </a:r>
            <a:r>
              <a:rPr lang="ar-SA" sz="2400" b="1" dirty="0" smtClean="0"/>
              <a:t>تستخدم من قبل المنظمات الكبيرة ,بسبب ارتفاع تكلفتها, وتستخدم في عرض المنجزات </a:t>
            </a:r>
            <a:r>
              <a:rPr lang="ar-SA" sz="2400" b="1" dirty="0" err="1" smtClean="0"/>
              <a:t>اوالانشطة</a:t>
            </a:r>
            <a:r>
              <a:rPr lang="ar-SA" sz="2400" b="1" dirty="0" smtClean="0"/>
              <a:t> التي يصعب على جمهوره الخارجي معرفتها. </a:t>
            </a:r>
          </a:p>
        </p:txBody>
      </p:sp>
    </p:spTree>
    <p:extLst>
      <p:ext uri="{BB962C8B-B14F-4D97-AF65-F5344CB8AC3E}">
        <p14:creationId xmlns:p14="http://schemas.microsoft.com/office/powerpoint/2010/main" val="258877628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blipFill>
            <a:blip r:embed="rId2"/>
            <a:tile tx="0" ty="0" sx="100000" sy="100000" flip="none" algn="tl"/>
          </a:blipFill>
        </p:spPr>
        <p:txBody>
          <a:bodyPr>
            <a:normAutofit/>
          </a:bodyPr>
          <a:lstStyle/>
          <a:p>
            <a:pPr marL="0" indent="0">
              <a:buNone/>
            </a:pPr>
            <a:r>
              <a:rPr lang="ar-SA" sz="2400" b="1" u="sng" dirty="0" smtClean="0">
                <a:solidFill>
                  <a:schemeClr val="accent6">
                    <a:lumMod val="50000"/>
                  </a:schemeClr>
                </a:solidFill>
              </a:rPr>
              <a:t>ج – التلفزيون : </a:t>
            </a:r>
            <a:r>
              <a:rPr lang="ar-SA" sz="2400" b="1" dirty="0" smtClean="0"/>
              <a:t>من خلال الاشتراك في برامج معينة او </a:t>
            </a:r>
            <a:r>
              <a:rPr lang="ar-SA" sz="2400" b="1" dirty="0" err="1" smtClean="0"/>
              <a:t>حورات</a:t>
            </a:r>
            <a:r>
              <a:rPr lang="ar-SA" sz="2400" b="1" dirty="0" smtClean="0"/>
              <a:t> تخص هدف محدد وتعبر من خلاله الشركة عن دورها .</a:t>
            </a:r>
          </a:p>
          <a:p>
            <a:pPr marL="0" indent="0">
              <a:buNone/>
            </a:pPr>
            <a:endParaRPr lang="ar-SA" sz="2400" b="1" dirty="0" smtClean="0"/>
          </a:p>
          <a:p>
            <a:pPr marL="0" indent="0">
              <a:buNone/>
            </a:pPr>
            <a:r>
              <a:rPr lang="ar-SA" sz="2400" b="1" u="sng" dirty="0" smtClean="0">
                <a:solidFill>
                  <a:schemeClr val="accent6">
                    <a:lumMod val="50000"/>
                  </a:schemeClr>
                </a:solidFill>
              </a:rPr>
              <a:t>د – المعارض : </a:t>
            </a:r>
            <a:r>
              <a:rPr lang="ar-SA" sz="2400" b="1" dirty="0" smtClean="0"/>
              <a:t>تقام المعارض للالتقاء </a:t>
            </a:r>
            <a:r>
              <a:rPr lang="ar-SA" sz="2400" b="1" dirty="0" smtClean="0"/>
              <a:t>بأطراف </a:t>
            </a:r>
            <a:r>
              <a:rPr lang="ar-SA" sz="2400" b="1" dirty="0" smtClean="0"/>
              <a:t>مختلفة </a:t>
            </a:r>
            <a:r>
              <a:rPr lang="ar-SA" sz="2400" b="1" dirty="0" smtClean="0"/>
              <a:t>مشتركة </a:t>
            </a:r>
            <a:r>
              <a:rPr lang="ar-SA" sz="2400" b="1" dirty="0" smtClean="0"/>
              <a:t>في </a:t>
            </a:r>
            <a:r>
              <a:rPr lang="ar-SA" sz="2400" b="1" dirty="0" smtClean="0"/>
              <a:t>المعرض , ولإقامة </a:t>
            </a:r>
            <a:r>
              <a:rPr lang="ar-SA" sz="2400" b="1" dirty="0" smtClean="0"/>
              <a:t>حوارات وجلسات عمل , وتبادل الافكار </a:t>
            </a:r>
            <a:r>
              <a:rPr lang="ar-SA" sz="2400" b="1" smtClean="0"/>
              <a:t>و </a:t>
            </a:r>
            <a:r>
              <a:rPr lang="ar-SA" sz="2400" b="1" smtClean="0"/>
              <a:t>الآراء </a:t>
            </a:r>
            <a:r>
              <a:rPr lang="ar-SA" sz="2400" b="1" dirty="0" smtClean="0"/>
              <a:t>وهذا هو ميزة هذه الوسيلة انها تحقق اللقاء مع اطراف عديدة قد لا نتمكن من الالتقاء بهم في ظروف اخرى مثل ( الموزعون , الوسطاء , الجمهور) مثل المعرض الدولية.</a:t>
            </a:r>
          </a:p>
        </p:txBody>
      </p:sp>
    </p:spTree>
    <p:extLst>
      <p:ext uri="{BB962C8B-B14F-4D97-AF65-F5344CB8AC3E}">
        <p14:creationId xmlns:p14="http://schemas.microsoft.com/office/powerpoint/2010/main" val="215359528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en-US" dirty="0"/>
          </a:p>
        </p:txBody>
      </p:sp>
      <p:sp>
        <p:nvSpPr>
          <p:cNvPr id="3" name="عنصر نائب للمحتوى 2"/>
          <p:cNvSpPr>
            <a:spLocks noGrp="1"/>
          </p:cNvSpPr>
          <p:nvPr>
            <p:ph idx="1"/>
          </p:nvPr>
        </p:nvSpPr>
        <p:spPr/>
        <p:txBody>
          <a:bodyPr/>
          <a:lstStyle/>
          <a:p>
            <a:r>
              <a:rPr lang="ar-SA" sz="2800" dirty="0" smtClean="0"/>
              <a:t>تعريف العلاقات العامة.</a:t>
            </a:r>
          </a:p>
          <a:p>
            <a:r>
              <a:rPr lang="ar-SA" sz="2800" dirty="0" smtClean="0"/>
              <a:t>أهداف العلاقات العامة.</a:t>
            </a:r>
          </a:p>
          <a:p>
            <a:r>
              <a:rPr lang="ar-SA" sz="2800" dirty="0" smtClean="0"/>
              <a:t>الفرق بين الإعلان و العلاقات العامة.</a:t>
            </a:r>
          </a:p>
          <a:p>
            <a:r>
              <a:rPr lang="ar-SA" sz="2800" dirty="0" smtClean="0"/>
              <a:t>الفرق بين الدعاية و العلاقات العامة.</a:t>
            </a:r>
          </a:p>
          <a:p>
            <a:r>
              <a:rPr lang="ar-SA" sz="2800" dirty="0" smtClean="0"/>
              <a:t>مهام العلاقات العامة و أنشطتها .</a:t>
            </a:r>
          </a:p>
          <a:p>
            <a:r>
              <a:rPr lang="ar-SA" sz="2800" dirty="0" smtClean="0"/>
              <a:t>الأطراف التي تتصل بها العلاقات العامة.</a:t>
            </a:r>
          </a:p>
          <a:p>
            <a:r>
              <a:rPr lang="ar-SA" sz="2800" dirty="0" smtClean="0"/>
              <a:t>الوسائل المستخدمة.</a:t>
            </a:r>
          </a:p>
          <a:p>
            <a:pPr marL="0" indent="0">
              <a:buNone/>
            </a:pPr>
            <a:endParaRPr lang="en-US" dirty="0"/>
          </a:p>
        </p:txBody>
      </p:sp>
    </p:spTree>
    <p:extLst>
      <p:ext uri="{BB962C8B-B14F-4D97-AF65-F5344CB8AC3E}">
        <p14:creationId xmlns:p14="http://schemas.microsoft.com/office/powerpoint/2010/main" val="62908890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755576" y="274638"/>
            <a:ext cx="7474024" cy="5962674"/>
          </a:xfrm>
        </p:spPr>
        <p:txBody>
          <a:bodyPr>
            <a:normAutofit/>
          </a:bodyPr>
          <a:lstStyle/>
          <a:p>
            <a:r>
              <a:rPr lang="ar-SA" dirty="0" smtClean="0"/>
              <a:t/>
            </a:r>
            <a:br>
              <a:rPr lang="ar-SA" dirty="0" smtClean="0"/>
            </a:br>
            <a:r>
              <a:rPr lang="ar-SA" dirty="0" smtClean="0"/>
              <a:t>ماذا تعني العلاقات العامة </a:t>
            </a:r>
            <a:br>
              <a:rPr lang="ar-SA" dirty="0" smtClean="0"/>
            </a:br>
            <a:r>
              <a:rPr lang="en-US" dirty="0" smtClean="0">
                <a:hlinkClick r:id="rId2"/>
              </a:rPr>
              <a:t>http://www.youtube.com/watch?v=oZ91_uFX9uU</a:t>
            </a:r>
            <a:r>
              <a:rPr lang="ar-SA" dirty="0" smtClean="0"/>
              <a:t/>
            </a:r>
            <a:br>
              <a:rPr lang="ar-SA" dirty="0" smtClean="0"/>
            </a:br>
            <a:endParaRPr lang="ar-SA" dirty="0"/>
          </a:p>
        </p:txBody>
      </p:sp>
    </p:spTree>
    <p:extLst>
      <p:ext uri="{BB962C8B-B14F-4D97-AF65-F5344CB8AC3E}">
        <p14:creationId xmlns:p14="http://schemas.microsoft.com/office/powerpoint/2010/main" val="41790870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r>
              <a:rPr lang="ar-SA" dirty="0" smtClean="0">
                <a:solidFill>
                  <a:schemeClr val="accent6">
                    <a:lumMod val="75000"/>
                  </a:schemeClr>
                </a:solidFill>
              </a:rPr>
              <a:t>العلاقات العامة</a:t>
            </a:r>
            <a:endParaRPr lang="ar-SA" dirty="0">
              <a:solidFill>
                <a:schemeClr val="accent6">
                  <a:lumMod val="75000"/>
                </a:schemeClr>
              </a:solidFill>
            </a:endParaRPr>
          </a:p>
        </p:txBody>
      </p:sp>
      <p:sp>
        <p:nvSpPr>
          <p:cNvPr id="3" name="عنصر نائب للمحتوى 2"/>
          <p:cNvSpPr>
            <a:spLocks noGrp="1"/>
          </p:cNvSpPr>
          <p:nvPr>
            <p:ph idx="1"/>
          </p:nvPr>
        </p:nvSpPr>
        <p:spPr>
          <a:blipFill>
            <a:blip r:embed="rId2" cstate="print"/>
            <a:tile tx="0" ty="0" sx="100000" sy="100000" flip="none" algn="tl"/>
          </a:blipFill>
        </p:spPr>
        <p:txBody>
          <a:bodyPr/>
          <a:lstStyle/>
          <a:p>
            <a:pPr>
              <a:buNone/>
            </a:pPr>
            <a:r>
              <a:rPr lang="ar-SA" dirty="0" err="1" smtClean="0"/>
              <a:t>مقدمة:</a:t>
            </a:r>
            <a:endParaRPr lang="ar-SA" dirty="0" smtClean="0"/>
          </a:p>
          <a:p>
            <a:r>
              <a:rPr lang="ar-SA" sz="2800" dirty="0" smtClean="0"/>
              <a:t>ثلاث منظمات من كل</a:t>
            </a:r>
            <a:r>
              <a:rPr lang="en-US" sz="2800" dirty="0" smtClean="0"/>
              <a:t> </a:t>
            </a:r>
            <a:r>
              <a:rPr lang="ar-SA" sz="2800" dirty="0" smtClean="0"/>
              <a:t>اربع منظمات في الولايات المتحدة الامريكية تبنت نشاط العلاقات العامة في عملها.</a:t>
            </a:r>
          </a:p>
          <a:p>
            <a:r>
              <a:rPr lang="ar-SA" sz="2800" dirty="0" smtClean="0"/>
              <a:t>تلعب العلاقات العامة دور كبير وحيوي في اتصالات المنظمة الخارجية والداخلية وبعلاقاتها مع غيرها من المنظمات.</a:t>
            </a:r>
          </a:p>
          <a:p>
            <a:r>
              <a:rPr lang="ar-SA" sz="2800" dirty="0" smtClean="0"/>
              <a:t>ترتبط بجميع المنظمات سواء كانت هادفة لربح او غير هادفة للربح.</a:t>
            </a:r>
            <a:endParaRPr lang="ar-SA"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576064"/>
          </a:xfrm>
          <a:blipFill>
            <a:blip r:embed="rId2" cstate="print"/>
            <a:tile tx="0" ty="0" sx="100000" sy="100000" flip="none" algn="tl"/>
          </a:blipFill>
        </p:spPr>
        <p:txBody>
          <a:bodyPr>
            <a:normAutofit fontScale="90000"/>
          </a:bodyPr>
          <a:lstStyle/>
          <a:p>
            <a:r>
              <a:rPr lang="ar-SA" dirty="0" smtClean="0">
                <a:solidFill>
                  <a:schemeClr val="accent6">
                    <a:lumMod val="75000"/>
                  </a:schemeClr>
                </a:solidFill>
              </a:rPr>
              <a:t/>
            </a:r>
            <a:br>
              <a:rPr lang="ar-SA" dirty="0" smtClean="0">
                <a:solidFill>
                  <a:schemeClr val="accent6">
                    <a:lumMod val="75000"/>
                  </a:schemeClr>
                </a:solidFill>
              </a:rPr>
            </a:br>
            <a:r>
              <a:rPr lang="ar-SA" dirty="0" smtClean="0">
                <a:solidFill>
                  <a:schemeClr val="accent6">
                    <a:lumMod val="75000"/>
                  </a:schemeClr>
                </a:solidFill>
              </a:rPr>
              <a:t>تعريفات العلاقات العامة</a:t>
            </a:r>
            <a:br>
              <a:rPr lang="ar-SA" dirty="0" smtClean="0">
                <a:solidFill>
                  <a:schemeClr val="accent6">
                    <a:lumMod val="75000"/>
                  </a:schemeClr>
                </a:solidFill>
              </a:rPr>
            </a:br>
            <a:endParaRPr lang="ar-SA" dirty="0">
              <a:solidFill>
                <a:schemeClr val="accent6">
                  <a:lumMod val="75000"/>
                </a:schemeClr>
              </a:solidFill>
            </a:endParaRPr>
          </a:p>
        </p:txBody>
      </p:sp>
      <p:sp>
        <p:nvSpPr>
          <p:cNvPr id="3" name="عنصر نائب للمحتوى 2"/>
          <p:cNvSpPr>
            <a:spLocks noGrp="1"/>
          </p:cNvSpPr>
          <p:nvPr>
            <p:ph idx="1"/>
          </p:nvPr>
        </p:nvSpPr>
        <p:spPr>
          <a:xfrm>
            <a:off x="457200" y="1052736"/>
            <a:ext cx="8229600" cy="5073427"/>
          </a:xfrm>
          <a:blipFill>
            <a:blip r:embed="rId2" cstate="print"/>
            <a:tile tx="0" ty="0" sx="100000" sy="100000" flip="none" algn="tl"/>
          </a:blipFill>
        </p:spPr>
        <p:txBody>
          <a:bodyPr>
            <a:noAutofit/>
          </a:bodyPr>
          <a:lstStyle/>
          <a:p>
            <a:r>
              <a:rPr lang="ar-SA" sz="2400" b="1" dirty="0" smtClean="0"/>
              <a:t>الجهود التخطيطية والتشاور الفعال لإسناد وتوضيح الفهم المشترك</a:t>
            </a:r>
            <a:r>
              <a:rPr lang="ar-SA" sz="2400" b="1" dirty="0"/>
              <a:t> </a:t>
            </a:r>
            <a:r>
              <a:rPr lang="ar-SA" sz="2400" b="1" dirty="0" smtClean="0"/>
              <a:t>بين المنظمة وجمهورها.</a:t>
            </a:r>
          </a:p>
          <a:p>
            <a:r>
              <a:rPr lang="ar-SA" sz="2400" b="1" dirty="0" smtClean="0">
                <a:solidFill>
                  <a:srgbClr val="0070C0"/>
                </a:solidFill>
              </a:rPr>
              <a:t>كافة اشكال التخطيط للاتصالات سواء كان داخل او خارج المنظمة وفي علاقتها مع جمهورها العام حول موضوع او هدف معين يتطلب انجازه ومن خلال فهم مشترك بينهما.</a:t>
            </a:r>
          </a:p>
          <a:p>
            <a:r>
              <a:rPr lang="ar-SA" sz="2400" b="1" dirty="0" smtClean="0"/>
              <a:t>إدارة عمليات الاتصال بين احد المجاميع مع الاخرى وباتجاه تحفيز ودفع الطرف الاخر نحو تبني وجهة النظر التي يطرحها.</a:t>
            </a:r>
          </a:p>
          <a:p>
            <a:r>
              <a:rPr lang="ar-SA" sz="2400" b="1" dirty="0" smtClean="0">
                <a:solidFill>
                  <a:srgbClr val="0070C0"/>
                </a:solidFill>
              </a:rPr>
              <a:t>التخطيط والإسناد المقدم للمحافظة على سمعة المنظمة والفهم المشترك بينها وبين جمهورها العام.</a:t>
            </a:r>
          </a:p>
          <a:p>
            <a:r>
              <a:rPr lang="ar-SA" sz="2400" b="1" dirty="0" smtClean="0"/>
              <a:t>شكل من أشكال الاتصالات الادارية والتي تبحث عن تحقيق صورة ايجابية عن المنظمة ومنتجاتها.</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95536" y="476672"/>
            <a:ext cx="8280920" cy="5976664"/>
          </a:xfrm>
          <a:blipFill>
            <a:blip r:embed="rId2" cstate="print"/>
            <a:tile tx="0" ty="0" sx="100000" sy="100000" flip="none" algn="tl"/>
          </a:blipFill>
        </p:spPr>
        <p:txBody>
          <a:bodyPr>
            <a:normAutofit/>
          </a:bodyPr>
          <a:lstStyle/>
          <a:p>
            <a:r>
              <a:rPr lang="ar-SA" sz="2400" b="1" dirty="0" smtClean="0"/>
              <a:t>العلاقات العامة نشاط قائم على أساس التشاور والتخطيط والإسناد وليس على أساس العمل العفوي والقائم على الصدفة والاحتمالية.</a:t>
            </a:r>
          </a:p>
          <a:p>
            <a:r>
              <a:rPr lang="ar-SA" sz="2400" b="1" dirty="0" smtClean="0">
                <a:solidFill>
                  <a:srgbClr val="0070C0"/>
                </a:solidFill>
              </a:rPr>
              <a:t>تهدف إلى تحقيق فهم مشترك وتبادل في الاتصالات بين المنظمة وجمهورها العام وبالتالي فهي نشاط ذو اتجاهين.</a:t>
            </a:r>
          </a:p>
          <a:p>
            <a:r>
              <a:rPr lang="ar-SA" sz="2400" b="1" dirty="0" smtClean="0"/>
              <a:t>الاتصالات التي تقوم بها العلاقات العامة تنبع من وجود هدف تسعى إلى تحقيقه.</a:t>
            </a:r>
          </a:p>
          <a:p>
            <a:r>
              <a:rPr lang="ar-SA" sz="2400" b="1" dirty="0" smtClean="0">
                <a:solidFill>
                  <a:srgbClr val="0070C0"/>
                </a:solidFill>
              </a:rPr>
              <a:t>انها موجهة لكافة قطاعات المجتمع دون تفضيل او تمييز.</a:t>
            </a:r>
          </a:p>
          <a:p>
            <a:r>
              <a:rPr lang="ar-SA" sz="2400" b="1" dirty="0" smtClean="0"/>
              <a:t>هي جزء إداري مهم ضمن الهيكل التنظيمي لأي منظمة.</a:t>
            </a:r>
          </a:p>
          <a:p>
            <a:r>
              <a:rPr lang="ar-SA" sz="2400" b="1" dirty="0" smtClean="0">
                <a:solidFill>
                  <a:srgbClr val="0070C0"/>
                </a:solidFill>
              </a:rPr>
              <a:t>تستند إلى توجه فلسفي قائم على تعزيز دور المنظمة في مسئوليتها الاجتماعية تجاه حاجات ومتطلبات </a:t>
            </a:r>
            <a:r>
              <a:rPr lang="ar-SA" sz="2400" b="1" dirty="0" err="1" smtClean="0">
                <a:solidFill>
                  <a:srgbClr val="0070C0"/>
                </a:solidFill>
              </a:rPr>
              <a:t>المجتمع.</a:t>
            </a:r>
            <a:r>
              <a:rPr lang="ar-SA" sz="2400" b="1" dirty="0" smtClean="0">
                <a:solidFill>
                  <a:srgbClr val="0070C0"/>
                </a:solidFill>
              </a:rPr>
              <a:t> </a:t>
            </a:r>
          </a:p>
          <a:p>
            <a:r>
              <a:rPr lang="ar-SA" sz="2400" b="1" dirty="0" smtClean="0"/>
              <a:t>هي فن وعلم اجتماعي في تحليل التوجهات </a:t>
            </a:r>
            <a:r>
              <a:rPr lang="ar-SA" sz="2400" b="1" dirty="0" err="1" smtClean="0"/>
              <a:t>والتنبوء</a:t>
            </a:r>
            <a:r>
              <a:rPr lang="ar-SA" sz="2400" b="1" dirty="0" smtClean="0"/>
              <a:t> بالنتائج وتقديم المشورة للمنظمة </a:t>
            </a:r>
            <a:r>
              <a:rPr lang="ar-SA" sz="2400" b="1" dirty="0" err="1" smtClean="0"/>
              <a:t>وادارتها</a:t>
            </a:r>
            <a:r>
              <a:rPr lang="ar-SA" sz="2400" b="1" dirty="0" smtClean="0"/>
              <a:t> العليا والتنفيذ والتخطيط للبرامج التي من شأنها ان تخدم المنظمة و جمهورها المنتفع منها</a:t>
            </a:r>
            <a:endParaRPr lang="ar-SA" sz="2400" b="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60648"/>
            <a:ext cx="8640960" cy="922114"/>
          </a:xfrm>
          <a:blipFill>
            <a:blip r:embed="rId2" cstate="print"/>
            <a:tile tx="0" ty="0" sx="100000" sy="100000" flip="none" algn="tl"/>
          </a:blipFill>
        </p:spPr>
        <p:txBody>
          <a:bodyPr/>
          <a:lstStyle/>
          <a:p>
            <a:r>
              <a:rPr lang="ar-SA" dirty="0" smtClean="0">
                <a:solidFill>
                  <a:schemeClr val="accent6">
                    <a:lumMod val="75000"/>
                  </a:schemeClr>
                </a:solidFill>
              </a:rPr>
              <a:t>أهداف العلاقات العامة</a:t>
            </a:r>
            <a:endParaRPr lang="ar-SA" dirty="0">
              <a:solidFill>
                <a:schemeClr val="accent6">
                  <a:lumMod val="75000"/>
                </a:schemeClr>
              </a:solidFill>
            </a:endParaRPr>
          </a:p>
        </p:txBody>
      </p:sp>
      <p:sp>
        <p:nvSpPr>
          <p:cNvPr id="3" name="عنصر نائب للمحتوى 2"/>
          <p:cNvSpPr>
            <a:spLocks noGrp="1"/>
          </p:cNvSpPr>
          <p:nvPr>
            <p:ph idx="1"/>
          </p:nvPr>
        </p:nvSpPr>
        <p:spPr>
          <a:xfrm>
            <a:off x="251520" y="1340768"/>
            <a:ext cx="8640960" cy="5400600"/>
          </a:xfrm>
          <a:blipFill>
            <a:blip r:embed="rId2" cstate="print"/>
            <a:tile tx="0" ty="0" sx="100000" sy="100000" flip="none" algn="tl"/>
          </a:blipFill>
        </p:spPr>
        <p:txBody>
          <a:bodyPr>
            <a:normAutofit/>
          </a:bodyPr>
          <a:lstStyle/>
          <a:p>
            <a:pPr marL="514350" indent="-514350">
              <a:buFont typeface="+mj-lt"/>
              <a:buAutoNum type="arabicPeriod"/>
            </a:pPr>
            <a:r>
              <a:rPr lang="ar-SA" sz="2400" b="1" dirty="0" smtClean="0"/>
              <a:t>تغيير اتجاهات الافراد إيجابا نحو عمل المنظمة وأنشطتها( وهذا ما ينعكس على زيادة المبيعات المحتملة للشركة).</a:t>
            </a:r>
          </a:p>
          <a:p>
            <a:pPr marL="514350" indent="-514350">
              <a:buFont typeface="+mj-lt"/>
              <a:buAutoNum type="arabicPeriod"/>
            </a:pPr>
            <a:r>
              <a:rPr lang="ar-SA" sz="2400" b="1" dirty="0" smtClean="0"/>
              <a:t>جعل الافراد والشركات اكثر إدراكا إلى منتجات الشركة والأنشطة التي تقوم بها وتعزيز مكانة علا</a:t>
            </a:r>
            <a:r>
              <a:rPr lang="ar-SA" sz="2400" b="1" dirty="0"/>
              <a:t>م</a:t>
            </a:r>
            <a:r>
              <a:rPr lang="ar-SA" sz="2400" b="1" dirty="0" smtClean="0"/>
              <a:t>تها التجارية.</a:t>
            </a:r>
          </a:p>
          <a:p>
            <a:pPr marL="514350" indent="-514350">
              <a:buFont typeface="+mj-lt"/>
              <a:buAutoNum type="arabicPeriod"/>
            </a:pPr>
            <a:r>
              <a:rPr lang="ar-SA" sz="2400" b="1" dirty="0" smtClean="0"/>
              <a:t>رسم صورة ايجابية في المنظمة لدى المجتمع والأطراف الأخرى وانسجاما مع فلسفة ورسالة المنظمة.</a:t>
            </a:r>
          </a:p>
          <a:p>
            <a:pPr marL="514350" indent="-514350">
              <a:buFont typeface="+mj-lt"/>
              <a:buAutoNum type="arabicPeriod"/>
            </a:pPr>
            <a:r>
              <a:rPr lang="ar-SA" sz="2400" b="1" dirty="0" smtClean="0"/>
              <a:t>بناء علاقة متينة وقوية مع وسائل النشر والإعلان المختلفة (لكونها المصدر المهم في تفعيل الجانب الترويجي للعلاقات العامة).</a:t>
            </a:r>
          </a:p>
          <a:p>
            <a:pPr marL="514350" indent="-514350">
              <a:buFont typeface="+mj-lt"/>
              <a:buAutoNum type="arabicPeriod"/>
            </a:pPr>
            <a:r>
              <a:rPr lang="ar-SA" sz="2400" b="1" dirty="0" smtClean="0"/>
              <a:t>إشاعة روح الإبداع والتواصل مع المجتمع وخلق صورة لدى الجمهور بأن المنظمة هي بمثابة مواطن يعمل مع الجميع لخدمتهم. </a:t>
            </a:r>
          </a:p>
          <a:p>
            <a:pPr marL="514350" indent="-514350">
              <a:buFont typeface="+mj-lt"/>
              <a:buAutoNum type="arabicPeriod"/>
            </a:pPr>
            <a:r>
              <a:rPr lang="ar-SA" sz="2400" b="1" dirty="0" smtClean="0"/>
              <a:t>تعزيز علاقاتها مع الحكومة ومؤسساتها ,منظمات الأعمال , الجمعيات الاجتماعية, الجامعات, المستشفيات, المنظمات الاقليمية والدولية)</a:t>
            </a:r>
            <a:endParaRPr lang="ar-SA" sz="2400" b="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accent6">
                    <a:lumMod val="75000"/>
                  </a:schemeClr>
                </a:solidFill>
              </a:rPr>
              <a:t>الفرق بين الإعلان و العلاقات العامة</a:t>
            </a:r>
            <a:endParaRPr lang="ar-SA" b="1" dirty="0">
              <a:solidFill>
                <a:schemeClr val="accent6">
                  <a:lumMod val="75000"/>
                </a:schemeClr>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11946960"/>
              </p:ext>
            </p:extLst>
          </p:nvPr>
        </p:nvGraphicFramePr>
        <p:xfrm>
          <a:off x="457200" y="1600200"/>
          <a:ext cx="8229600" cy="381000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ctr" rtl="1"/>
                      <a:r>
                        <a:rPr lang="ar-SA" sz="2200" dirty="0" smtClean="0"/>
                        <a:t>الإعلان</a:t>
                      </a:r>
                      <a:endParaRPr lang="ar-SA" sz="2200" dirty="0"/>
                    </a:p>
                  </a:txBody>
                  <a:tcPr anchor="ctr"/>
                </a:tc>
                <a:tc>
                  <a:txBody>
                    <a:bodyPr/>
                    <a:lstStyle/>
                    <a:p>
                      <a:pPr algn="ctr" rtl="1"/>
                      <a:r>
                        <a:rPr lang="ar-SA" sz="2200" dirty="0" smtClean="0"/>
                        <a:t>العلاقات العامة</a:t>
                      </a:r>
                      <a:endParaRPr lang="ar-SA" sz="2200" dirty="0"/>
                    </a:p>
                  </a:txBody>
                  <a:tcPr anchor="ctr"/>
                </a:tc>
              </a:tr>
              <a:tr h="370840">
                <a:tc>
                  <a:txBody>
                    <a:bodyPr/>
                    <a:lstStyle/>
                    <a:p>
                      <a:pPr algn="ctr" rtl="1"/>
                      <a:r>
                        <a:rPr lang="ar-SA" sz="2200" u="sng" dirty="0" smtClean="0"/>
                        <a:t>يركز</a:t>
                      </a:r>
                      <a:r>
                        <a:rPr lang="ar-SA" sz="2200" baseline="0" dirty="0" smtClean="0"/>
                        <a:t> على الترويج للبيع </a:t>
                      </a:r>
                      <a:endParaRPr lang="ar-SA" sz="2200" dirty="0"/>
                    </a:p>
                  </a:txBody>
                  <a:tcPr anchor="ctr"/>
                </a:tc>
                <a:tc>
                  <a:txBody>
                    <a:bodyPr/>
                    <a:lstStyle/>
                    <a:p>
                      <a:pPr algn="ctr" rtl="1"/>
                      <a:r>
                        <a:rPr lang="ar-SA" sz="2200" u="sng" dirty="0" smtClean="0"/>
                        <a:t>تركز</a:t>
                      </a:r>
                      <a:r>
                        <a:rPr lang="ar-SA" sz="2200" dirty="0" smtClean="0"/>
                        <a:t> على الأخبار والتعليم</a:t>
                      </a:r>
                      <a:r>
                        <a:rPr lang="ar-SA" sz="2200" baseline="0" dirty="0" smtClean="0"/>
                        <a:t> والفهم المشترك بين الاطراف المتفاعلة </a:t>
                      </a:r>
                      <a:endParaRPr lang="ar-SA" sz="2200" dirty="0"/>
                    </a:p>
                  </a:txBody>
                  <a:tcPr anchor="ctr"/>
                </a:tc>
              </a:tr>
              <a:tr h="370840">
                <a:tc>
                  <a:txBody>
                    <a:bodyPr/>
                    <a:lstStyle/>
                    <a:p>
                      <a:pPr algn="ctr" rtl="1"/>
                      <a:r>
                        <a:rPr lang="ar-SA" sz="2200" dirty="0" smtClean="0"/>
                        <a:t>يتم </a:t>
                      </a:r>
                      <a:r>
                        <a:rPr lang="ar-SA" sz="2200" u="sng" dirty="0" smtClean="0"/>
                        <a:t>تنفيذه</a:t>
                      </a:r>
                      <a:r>
                        <a:rPr lang="ar-SA" sz="2200" baseline="0" dirty="0" smtClean="0"/>
                        <a:t> من قبل وكالات متخصصة</a:t>
                      </a:r>
                      <a:endParaRPr lang="ar-SA" sz="2200" dirty="0"/>
                    </a:p>
                  </a:txBody>
                  <a:tcPr anchor="ctr"/>
                </a:tc>
                <a:tc>
                  <a:txBody>
                    <a:bodyPr/>
                    <a:lstStyle/>
                    <a:p>
                      <a:pPr algn="ctr" rtl="1"/>
                      <a:r>
                        <a:rPr lang="ar-SA" sz="2200" dirty="0" smtClean="0"/>
                        <a:t>جهود إدارية </a:t>
                      </a:r>
                      <a:r>
                        <a:rPr lang="ar-SA" sz="2200" u="sng" dirty="0" smtClean="0"/>
                        <a:t>ينفذها</a:t>
                      </a:r>
                      <a:r>
                        <a:rPr lang="ar-SA" sz="2200" dirty="0" smtClean="0"/>
                        <a:t> العاملون في المنظمة بشكل اساسي ويترتب عليها كلف وزمن لانجازها.</a:t>
                      </a:r>
                      <a:endParaRPr lang="ar-SA" sz="2200" dirty="0"/>
                    </a:p>
                  </a:txBody>
                  <a:tcPr anchor="ctr"/>
                </a:tc>
              </a:tr>
              <a:tr h="370840">
                <a:tc>
                  <a:txBody>
                    <a:bodyPr/>
                    <a:lstStyle/>
                    <a:p>
                      <a:pPr algn="ctr" rtl="1"/>
                      <a:r>
                        <a:rPr lang="ar-SA" sz="2200" dirty="0" smtClean="0"/>
                        <a:t>يستغرق </a:t>
                      </a:r>
                      <a:r>
                        <a:rPr lang="ar-SA" sz="2200" u="sng" dirty="0" smtClean="0"/>
                        <a:t>وقت</a:t>
                      </a:r>
                      <a:r>
                        <a:rPr lang="ar-SA" sz="2200" dirty="0" smtClean="0"/>
                        <a:t> اقل</a:t>
                      </a:r>
                      <a:endParaRPr lang="ar-SA" sz="2200" dirty="0"/>
                    </a:p>
                  </a:txBody>
                  <a:tcPr anchor="ctr"/>
                </a:tc>
                <a:tc>
                  <a:txBody>
                    <a:bodyPr/>
                    <a:lstStyle/>
                    <a:p>
                      <a:pPr algn="ctr" rtl="1"/>
                      <a:r>
                        <a:rPr lang="ar-SA" sz="2200" dirty="0" smtClean="0"/>
                        <a:t>يستغرق الاداء </a:t>
                      </a:r>
                      <a:r>
                        <a:rPr lang="ar-SA" sz="2200" u="sng" dirty="0" smtClean="0"/>
                        <a:t>وقت</a:t>
                      </a:r>
                      <a:r>
                        <a:rPr lang="ar-SA" sz="2200" dirty="0" smtClean="0"/>
                        <a:t> اكثر واستعداد</a:t>
                      </a:r>
                      <a:r>
                        <a:rPr lang="ar-SA" sz="2200" baseline="0" dirty="0" smtClean="0"/>
                        <a:t> وتنفيذ أكبر</a:t>
                      </a:r>
                      <a:endParaRPr lang="ar-SA" sz="2200" dirty="0"/>
                    </a:p>
                  </a:txBody>
                  <a:tcPr anchor="ctr"/>
                </a:tc>
              </a:tr>
              <a:tr h="370840">
                <a:tc>
                  <a:txBody>
                    <a:bodyPr/>
                    <a:lstStyle/>
                    <a:p>
                      <a:pPr algn="ctr" rtl="1"/>
                      <a:r>
                        <a:rPr lang="ar-SA" sz="2200" u="sng" dirty="0" smtClean="0"/>
                        <a:t>الاتصالات</a:t>
                      </a:r>
                      <a:r>
                        <a:rPr lang="ar-SA" sz="2200" dirty="0" smtClean="0"/>
                        <a:t> في الإعلان تنحصر في حدود المستهلك</a:t>
                      </a:r>
                      <a:endParaRPr lang="ar-SA" sz="2200" dirty="0"/>
                    </a:p>
                  </a:txBody>
                  <a:tcPr anchor="ctr"/>
                </a:tc>
                <a:tc>
                  <a:txBody>
                    <a:bodyPr/>
                    <a:lstStyle/>
                    <a:p>
                      <a:pPr algn="ctr" rtl="1"/>
                      <a:r>
                        <a:rPr lang="ar-SA" sz="2200" u="sng" dirty="0" smtClean="0"/>
                        <a:t>الاتصالات</a:t>
                      </a:r>
                      <a:r>
                        <a:rPr lang="ar-SA" sz="2200" dirty="0" smtClean="0"/>
                        <a:t> في العلاقات العامة تمتد إلى أطراف وجهات مختلفة عامة وخاصة</a:t>
                      </a:r>
                      <a:endParaRPr lang="ar-SA" sz="2200" dirty="0"/>
                    </a:p>
                  </a:txBody>
                  <a:tcPr anchor="ctr"/>
                </a:tc>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chemeClr val="accent6">
                    <a:lumMod val="75000"/>
                  </a:schemeClr>
                </a:solidFill>
              </a:rPr>
              <a:t>الفرق بين الدعاية</a:t>
            </a:r>
            <a:r>
              <a:rPr lang="ar-SA" b="1" dirty="0" err="1" smtClean="0">
                <a:solidFill>
                  <a:schemeClr val="accent6">
                    <a:lumMod val="75000"/>
                  </a:schemeClr>
                </a:solidFill>
              </a:rPr>
              <a:t>(</a:t>
            </a:r>
            <a:r>
              <a:rPr lang="ar-SA" b="1" dirty="0" smtClean="0">
                <a:solidFill>
                  <a:schemeClr val="accent6">
                    <a:lumMod val="75000"/>
                  </a:schemeClr>
                </a:solidFill>
              </a:rPr>
              <a:t> </a:t>
            </a:r>
            <a:r>
              <a:rPr lang="en-US" b="1" dirty="0" smtClean="0">
                <a:solidFill>
                  <a:schemeClr val="accent6">
                    <a:lumMod val="75000"/>
                  </a:schemeClr>
                </a:solidFill>
              </a:rPr>
              <a:t>Propaganda</a:t>
            </a:r>
            <a:r>
              <a:rPr lang="ar-SA" b="1" dirty="0" smtClean="0">
                <a:solidFill>
                  <a:schemeClr val="accent6">
                    <a:lumMod val="75000"/>
                  </a:schemeClr>
                </a:solidFill>
              </a:rPr>
              <a:t> </a:t>
            </a:r>
            <a:r>
              <a:rPr lang="ar-SA" b="1" dirty="0" err="1" smtClean="0">
                <a:solidFill>
                  <a:schemeClr val="accent6">
                    <a:lumMod val="75000"/>
                  </a:schemeClr>
                </a:solidFill>
              </a:rPr>
              <a:t>)</a:t>
            </a:r>
            <a:r>
              <a:rPr lang="ar-SA" b="1" dirty="0" smtClean="0">
                <a:solidFill>
                  <a:schemeClr val="accent6">
                    <a:lumMod val="75000"/>
                  </a:schemeClr>
                </a:solidFill>
              </a:rPr>
              <a:t/>
            </a:r>
            <a:br>
              <a:rPr lang="ar-SA" b="1" dirty="0" smtClean="0">
                <a:solidFill>
                  <a:schemeClr val="accent6">
                    <a:lumMod val="75000"/>
                  </a:schemeClr>
                </a:solidFill>
              </a:rPr>
            </a:br>
            <a:r>
              <a:rPr lang="ar-SA" b="1" dirty="0" smtClean="0">
                <a:solidFill>
                  <a:schemeClr val="accent6">
                    <a:lumMod val="75000"/>
                  </a:schemeClr>
                </a:solidFill>
              </a:rPr>
              <a:t>والعلاقات العامة</a:t>
            </a:r>
            <a:endParaRPr lang="ar-SA" b="1" dirty="0">
              <a:solidFill>
                <a:schemeClr val="accent6">
                  <a:lumMod val="75000"/>
                </a:schemeClr>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626487785"/>
              </p:ext>
            </p:extLst>
          </p:nvPr>
        </p:nvGraphicFramePr>
        <p:xfrm>
          <a:off x="755576" y="1700808"/>
          <a:ext cx="8136904" cy="3634720"/>
        </p:xfrm>
        <a:graphic>
          <a:graphicData uri="http://schemas.openxmlformats.org/drawingml/2006/table">
            <a:tbl>
              <a:tblPr rtl="1" firstRow="1" bandRow="1">
                <a:tableStyleId>{5C22544A-7EE6-4342-B048-85BDC9FD1C3A}</a:tableStyleId>
              </a:tblPr>
              <a:tblGrid>
                <a:gridCol w="4068452"/>
                <a:gridCol w="4068452"/>
              </a:tblGrid>
              <a:tr h="706751">
                <a:tc>
                  <a:txBody>
                    <a:bodyPr/>
                    <a:lstStyle/>
                    <a:p>
                      <a:pPr marL="0" algn="ctr" defTabSz="914400" rtl="1" eaLnBrk="1" latinLnBrk="0" hangingPunct="1"/>
                      <a:r>
                        <a:rPr lang="ar-SA" sz="2200" kern="1200" dirty="0" smtClean="0">
                          <a:solidFill>
                            <a:schemeClr val="dk1"/>
                          </a:solidFill>
                          <a:latin typeface="+mn-lt"/>
                          <a:ea typeface="+mn-ea"/>
                          <a:cs typeface="+mn-cs"/>
                        </a:rPr>
                        <a:t>الدعاية</a:t>
                      </a:r>
                    </a:p>
                  </a:txBody>
                  <a:tcPr/>
                </a:tc>
                <a:tc>
                  <a:txBody>
                    <a:bodyPr/>
                    <a:lstStyle/>
                    <a:p>
                      <a:pPr marL="0" algn="ctr" defTabSz="914400" rtl="1" eaLnBrk="1" latinLnBrk="0" hangingPunct="1"/>
                      <a:r>
                        <a:rPr lang="ar-SA" sz="2200" kern="1200" dirty="0" smtClean="0">
                          <a:solidFill>
                            <a:schemeClr val="dk1"/>
                          </a:solidFill>
                          <a:latin typeface="+mn-lt"/>
                          <a:ea typeface="+mn-ea"/>
                          <a:cs typeface="+mn-cs"/>
                        </a:rPr>
                        <a:t>العلاقات العامة </a:t>
                      </a:r>
                    </a:p>
                  </a:txBody>
                  <a:tcPr/>
                </a:tc>
              </a:tr>
              <a:tr h="2927969">
                <a:tc>
                  <a:txBody>
                    <a:bodyPr/>
                    <a:lstStyle/>
                    <a:p>
                      <a:pPr marL="0" algn="ctr" defTabSz="914400" rtl="1" eaLnBrk="1" latinLnBrk="0" hangingPunct="1">
                        <a:lnSpc>
                          <a:spcPct val="150000"/>
                        </a:lnSpc>
                      </a:pPr>
                      <a:r>
                        <a:rPr lang="ar-SA" sz="2200" kern="1200" dirty="0" smtClean="0">
                          <a:solidFill>
                            <a:schemeClr val="dk1"/>
                          </a:solidFill>
                          <a:latin typeface="+mn-lt"/>
                          <a:ea typeface="+mn-ea"/>
                          <a:cs typeface="+mn-cs"/>
                        </a:rPr>
                        <a:t>تصميم لجلب الانتباه نحو نشر فكرة او مبدأ وليس من الضرورة أن تعتمد على معايير دقيقة في الأخلاق لأنها تنصب على تحقيق مكاسب ذاتية .</a:t>
                      </a:r>
                    </a:p>
                  </a:txBody>
                  <a:tcPr/>
                </a:tc>
                <a:tc>
                  <a:txBody>
                    <a:bodyPr/>
                    <a:lstStyle/>
                    <a:p>
                      <a:pPr marL="0" algn="ctr" defTabSz="914400" rtl="1" eaLnBrk="1" latinLnBrk="0" hangingPunct="1">
                        <a:lnSpc>
                          <a:spcPct val="150000"/>
                        </a:lnSpc>
                      </a:pPr>
                      <a:r>
                        <a:rPr lang="ar-SA" sz="2200" kern="1200" dirty="0" smtClean="0">
                          <a:solidFill>
                            <a:schemeClr val="dk1"/>
                          </a:solidFill>
                          <a:latin typeface="+mn-lt"/>
                          <a:ea typeface="+mn-ea"/>
                          <a:cs typeface="+mn-cs"/>
                        </a:rPr>
                        <a:t>تسعى إلى تكوين رأي وموقف إيجابي نحو حالة أو ظاهرة معينة تهم العديد من الأطراف أو الأفراد.</a:t>
                      </a:r>
                    </a:p>
                  </a:txBody>
                  <a:tcPr/>
                </a:tc>
              </a:tr>
            </a:tbl>
          </a:graphicData>
        </a:graphic>
      </p:graphicFrame>
    </p:spTree>
  </p:cSld>
  <p:clrMapOvr>
    <a:masterClrMapping/>
  </p:clrMapOvr>
  <p:transition/>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1127</Words>
  <Application>Microsoft Office PowerPoint</Application>
  <PresentationFormat>عرض على الشاشة (3:4)‏</PresentationFormat>
  <Paragraphs>135</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سمة Office</vt:lpstr>
      <vt:lpstr>عرض تقديمي في PowerPoint</vt:lpstr>
      <vt:lpstr>عناصر المحاضرة</vt:lpstr>
      <vt:lpstr> ماذا تعني العلاقات العامة  http://www.youtube.com/watch?v=oZ91_uFX9uU </vt:lpstr>
      <vt:lpstr>العلاقات العامة</vt:lpstr>
      <vt:lpstr> تعريفات العلاقات العامة </vt:lpstr>
      <vt:lpstr>عرض تقديمي في PowerPoint</vt:lpstr>
      <vt:lpstr>أهداف العلاقات العامة</vt:lpstr>
      <vt:lpstr>الفرق بين الإعلان و العلاقات العامة</vt:lpstr>
      <vt:lpstr>الفرق بين الدعاية( Propaganda ) والعلاقات العامة</vt:lpstr>
      <vt:lpstr>مهام العلاقات العامة والأنشطة التي تمارسها</vt:lpstr>
      <vt:lpstr>مهام العلاقات العامة والأنشطة التي تمارسها</vt:lpstr>
      <vt:lpstr>الاطراف المختلفة التي تتصل بهم العلاقات العامة</vt:lpstr>
      <vt:lpstr>تكامل العلاقات العامة والمزيج الترويجي</vt:lpstr>
      <vt:lpstr>تكامل العلاقات العامة والمزيج الترويجي</vt:lpstr>
      <vt:lpstr>عرض تقديمي في PowerPoint</vt:lpstr>
      <vt:lpstr>الوسائل المستخدمة في العلاقات العامة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العلاقات العامة</dc:title>
  <dc:creator>NADA</dc:creator>
  <cp:lastModifiedBy>Nada Nasser Alahmari</cp:lastModifiedBy>
  <cp:revision>85</cp:revision>
  <dcterms:created xsi:type="dcterms:W3CDTF">2014-03-30T19:35:25Z</dcterms:created>
  <dcterms:modified xsi:type="dcterms:W3CDTF">2015-11-02T06:40:49Z</dcterms:modified>
</cp:coreProperties>
</file>