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93" r:id="rId3"/>
    <p:sldId id="291" r:id="rId4"/>
    <p:sldId id="258" r:id="rId5"/>
    <p:sldId id="260" r:id="rId6"/>
    <p:sldId id="292" r:id="rId7"/>
    <p:sldId id="261" r:id="rId8"/>
    <p:sldId id="262" r:id="rId9"/>
    <p:sldId id="268" r:id="rId10"/>
    <p:sldId id="269" r:id="rId11"/>
    <p:sldId id="257" r:id="rId12"/>
    <p:sldId id="294" r:id="rId13"/>
    <p:sldId id="259" r:id="rId14"/>
    <p:sldId id="29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805"/>
    <p:restoredTop sz="94668"/>
  </p:normalViewPr>
  <p:slideViewPr>
    <p:cSldViewPr snapToGrid="0" snapToObjects="1">
      <p:cViewPr varScale="1">
        <p:scale>
          <a:sx n="115" d="100"/>
          <a:sy n="115" d="100"/>
        </p:scale>
        <p:origin x="232" y="4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F17FA6-7FC7-7F48-AA58-2C2373C4FE3C}" type="doc">
      <dgm:prSet loTypeId="urn:microsoft.com/office/officeart/2005/8/layout/orgChart1" loCatId="hierarchy" qsTypeId="urn:microsoft.com/office/officeart/2005/8/quickstyle/simple1" qsCatId="simple" csTypeId="urn:microsoft.com/office/officeart/2005/8/colors/accent1_2" csCatId="accent1"/>
      <dgm:spPr/>
    </dgm:pt>
    <dgm:pt modelId="{E2394BB0-3E1E-BC4A-A8D5-FF6A717E0629}">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en-US" b="0" i="0" u="none" strike="noStrike" cap="none" normalizeH="0" baseline="0">
              <a:ln>
                <a:noFill/>
              </a:ln>
              <a:solidFill>
                <a:schemeClr val="accent2"/>
              </a:solidFill>
              <a:effectLst/>
              <a:latin typeface="Arial" panose="020B0604020202020204" pitchFamily="34" charset="0"/>
              <a:cs typeface="Arial" panose="020B0604020202020204" pitchFamily="34" charset="0"/>
            </a:rPr>
            <a:t>منشـــــأ البترول :</a:t>
          </a:r>
          <a:endParaRPr kumimoji="0" lang="en-US" altLang="en-US" b="0" i="0" u="none" strike="noStrike" cap="none" normalizeH="0" baseline="0">
            <a:ln>
              <a:noFill/>
            </a:ln>
            <a:solidFill>
              <a:schemeClr val="accent2"/>
            </a:solidFill>
            <a:effectLst/>
            <a:latin typeface="Arial" panose="020B0604020202020204" pitchFamily="34" charset="0"/>
            <a:cs typeface="Arial" panose="020B0604020202020204" pitchFamily="34" charset="0"/>
          </a:endParaRPr>
        </a:p>
      </dgm:t>
    </dgm:pt>
    <dgm:pt modelId="{C6FFCA41-1BE4-2942-A7A3-BD7E73FDE7A1}" type="parTrans" cxnId="{BA8EFE8D-E45D-7F43-9EBF-3D496E75B007}">
      <dgm:prSet/>
      <dgm:spPr/>
      <dgm:t>
        <a:bodyPr/>
        <a:lstStyle/>
        <a:p>
          <a:endParaRPr lang="en-US"/>
        </a:p>
      </dgm:t>
    </dgm:pt>
    <dgm:pt modelId="{57C80E17-16D4-B34A-AB68-B2A3866EDFC2}" type="sibTrans" cxnId="{BA8EFE8D-E45D-7F43-9EBF-3D496E75B007}">
      <dgm:prSet/>
      <dgm:spPr/>
      <dgm:t>
        <a:bodyPr/>
        <a:lstStyle/>
        <a:p>
          <a:endParaRPr lang="en-US"/>
        </a:p>
      </dgm:t>
    </dgm:pt>
    <dgm:pt modelId="{EFCFCB0E-88A1-0143-B7FD-13B2F60F2373}">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en-US" b="0" i="0" u="none" strike="noStrike" cap="none" normalizeH="0" baseline="0">
              <a:ln>
                <a:noFill/>
              </a:ln>
              <a:solidFill>
                <a:schemeClr val="tx1"/>
              </a:solidFill>
              <a:effectLst/>
              <a:latin typeface="Arial" panose="020B0604020202020204" pitchFamily="34" charset="0"/>
              <a:cs typeface="Arial" panose="020B0604020202020204" pitchFamily="34" charset="0"/>
              <a:hlinkClick xmlns:r="http://schemas.openxmlformats.org/officeDocument/2006/relationships" r:id="rId1" action="ppaction://hlinksldjump"/>
            </a:rPr>
            <a:t>منشــأ غير حيوي </a:t>
          </a:r>
          <a:endParaRPr kumimoji="0" lang="en-US" altLang="en-US" b="0" i="0" u="none" strike="noStrike" cap="none" normalizeH="0" baseline="0">
            <a:ln>
              <a:noFill/>
            </a:ln>
            <a:solidFill>
              <a:schemeClr val="tx1"/>
            </a:solidFill>
            <a:effectLst/>
            <a:latin typeface="Arial" panose="020B0604020202020204" pitchFamily="34" charset="0"/>
            <a:cs typeface="Arial" panose="020B0604020202020204" pitchFamily="34" charset="0"/>
          </a:endParaRPr>
        </a:p>
      </dgm:t>
    </dgm:pt>
    <dgm:pt modelId="{207A49BD-A625-0B49-B588-2D1D1F8561AC}" type="parTrans" cxnId="{E14C69B6-2B72-EE46-9A0F-155E1E9E50C4}">
      <dgm:prSet/>
      <dgm:spPr/>
      <dgm:t>
        <a:bodyPr/>
        <a:lstStyle/>
        <a:p>
          <a:endParaRPr lang="en-US"/>
        </a:p>
      </dgm:t>
    </dgm:pt>
    <dgm:pt modelId="{261DF6C5-0971-CE42-B56B-BD0771D637CC}" type="sibTrans" cxnId="{E14C69B6-2B72-EE46-9A0F-155E1E9E50C4}">
      <dgm:prSet/>
      <dgm:spPr/>
      <dgm:t>
        <a:bodyPr/>
        <a:lstStyle/>
        <a:p>
          <a:endParaRPr lang="en-US"/>
        </a:p>
      </dgm:t>
    </dgm:pt>
    <dgm:pt modelId="{86012B77-DE38-7C49-870E-C8E70EC530D0}">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en-US" b="0" i="0" u="none" strike="noStrike" cap="none" normalizeH="0" baseline="0">
              <a:ln>
                <a:noFill/>
              </a:ln>
              <a:solidFill>
                <a:schemeClr val="tx1"/>
              </a:solidFill>
              <a:effectLst/>
              <a:latin typeface="Arial" panose="020B0604020202020204" pitchFamily="34" charset="0"/>
              <a:cs typeface="Arial" panose="020B0604020202020204" pitchFamily="34" charset="0"/>
              <a:hlinkClick xmlns:r="http://schemas.openxmlformats.org/officeDocument/2006/relationships" r:id="rId2" action="ppaction://hlinksldjump"/>
            </a:rPr>
            <a:t>منشــأ حيوي </a:t>
          </a:r>
          <a:endParaRPr kumimoji="0" lang="en-US" altLang="en-US" b="0" i="0" u="none" strike="noStrike" cap="none" normalizeH="0" baseline="0">
            <a:ln>
              <a:noFill/>
            </a:ln>
            <a:solidFill>
              <a:schemeClr val="tx1"/>
            </a:solidFill>
            <a:effectLst/>
            <a:latin typeface="Arial" panose="020B0604020202020204" pitchFamily="34" charset="0"/>
            <a:cs typeface="Arial" panose="020B0604020202020204" pitchFamily="34" charset="0"/>
          </a:endParaRPr>
        </a:p>
      </dgm:t>
    </dgm:pt>
    <dgm:pt modelId="{C454973B-0817-664F-8429-8AB73DD04EF7}" type="parTrans" cxnId="{5D8893B4-41AC-B344-930A-2B24300D9098}">
      <dgm:prSet/>
      <dgm:spPr/>
      <dgm:t>
        <a:bodyPr/>
        <a:lstStyle/>
        <a:p>
          <a:endParaRPr lang="en-US"/>
        </a:p>
      </dgm:t>
    </dgm:pt>
    <dgm:pt modelId="{A47B6581-471D-9B40-B75C-5E9DE7069196}" type="sibTrans" cxnId="{5D8893B4-41AC-B344-930A-2B24300D9098}">
      <dgm:prSet/>
      <dgm:spPr/>
      <dgm:t>
        <a:bodyPr/>
        <a:lstStyle/>
        <a:p>
          <a:endParaRPr lang="en-US"/>
        </a:p>
      </dgm:t>
    </dgm:pt>
    <dgm:pt modelId="{913B79D2-7B95-404B-8C44-EF83A5D45B48}" type="pres">
      <dgm:prSet presAssocID="{5FF17FA6-7FC7-7F48-AA58-2C2373C4FE3C}" presName="hierChild1" presStyleCnt="0">
        <dgm:presLayoutVars>
          <dgm:orgChart val="1"/>
          <dgm:chPref val="1"/>
          <dgm:dir/>
          <dgm:animOne val="branch"/>
          <dgm:animLvl val="lvl"/>
          <dgm:resizeHandles/>
        </dgm:presLayoutVars>
      </dgm:prSet>
      <dgm:spPr/>
    </dgm:pt>
    <dgm:pt modelId="{82404763-79E6-6A44-9FB1-AB971CC47C59}" type="pres">
      <dgm:prSet presAssocID="{E2394BB0-3E1E-BC4A-A8D5-FF6A717E0629}" presName="hierRoot1" presStyleCnt="0">
        <dgm:presLayoutVars>
          <dgm:hierBranch/>
        </dgm:presLayoutVars>
      </dgm:prSet>
      <dgm:spPr/>
    </dgm:pt>
    <dgm:pt modelId="{246B489D-EF4F-4C45-8098-FC7977CA1458}" type="pres">
      <dgm:prSet presAssocID="{E2394BB0-3E1E-BC4A-A8D5-FF6A717E0629}" presName="rootComposite1" presStyleCnt="0"/>
      <dgm:spPr/>
    </dgm:pt>
    <dgm:pt modelId="{571F1690-DFD0-C445-A28C-758B14EF7A4E}" type="pres">
      <dgm:prSet presAssocID="{E2394BB0-3E1E-BC4A-A8D5-FF6A717E0629}" presName="rootText1" presStyleLbl="node0" presStyleIdx="0" presStyleCnt="1">
        <dgm:presLayoutVars>
          <dgm:chPref val="3"/>
        </dgm:presLayoutVars>
      </dgm:prSet>
      <dgm:spPr/>
    </dgm:pt>
    <dgm:pt modelId="{3C894539-70ED-084A-BF85-F2E161CD593E}" type="pres">
      <dgm:prSet presAssocID="{E2394BB0-3E1E-BC4A-A8D5-FF6A717E0629}" presName="rootConnector1" presStyleLbl="node1" presStyleIdx="0" presStyleCnt="0"/>
      <dgm:spPr/>
    </dgm:pt>
    <dgm:pt modelId="{B3DCD9C2-54D4-4C40-B79F-1378A73749B9}" type="pres">
      <dgm:prSet presAssocID="{E2394BB0-3E1E-BC4A-A8D5-FF6A717E0629}" presName="hierChild2" presStyleCnt="0"/>
      <dgm:spPr/>
    </dgm:pt>
    <dgm:pt modelId="{61AB2375-AEEF-864C-8563-B628BB4A1AB1}" type="pres">
      <dgm:prSet presAssocID="{207A49BD-A625-0B49-B588-2D1D1F8561AC}" presName="Name35" presStyleLbl="parChTrans1D2" presStyleIdx="0" presStyleCnt="2"/>
      <dgm:spPr/>
    </dgm:pt>
    <dgm:pt modelId="{C7368DDF-90DC-5B46-BDAE-DEAED36F3FCF}" type="pres">
      <dgm:prSet presAssocID="{EFCFCB0E-88A1-0143-B7FD-13B2F60F2373}" presName="hierRoot2" presStyleCnt="0">
        <dgm:presLayoutVars>
          <dgm:hierBranch/>
        </dgm:presLayoutVars>
      </dgm:prSet>
      <dgm:spPr/>
    </dgm:pt>
    <dgm:pt modelId="{AD7583FE-8E1D-834D-8B1D-DC992718A5E6}" type="pres">
      <dgm:prSet presAssocID="{EFCFCB0E-88A1-0143-B7FD-13B2F60F2373}" presName="rootComposite" presStyleCnt="0"/>
      <dgm:spPr/>
    </dgm:pt>
    <dgm:pt modelId="{BD1EB73E-2FCC-FA46-B98B-57604A02CBA5}" type="pres">
      <dgm:prSet presAssocID="{EFCFCB0E-88A1-0143-B7FD-13B2F60F2373}" presName="rootText" presStyleLbl="node2" presStyleIdx="0" presStyleCnt="2">
        <dgm:presLayoutVars>
          <dgm:chPref val="3"/>
        </dgm:presLayoutVars>
      </dgm:prSet>
      <dgm:spPr/>
    </dgm:pt>
    <dgm:pt modelId="{C53303AB-1548-A144-AF28-CA96A7F6A74B}" type="pres">
      <dgm:prSet presAssocID="{EFCFCB0E-88A1-0143-B7FD-13B2F60F2373}" presName="rootConnector" presStyleLbl="node2" presStyleIdx="0" presStyleCnt="2"/>
      <dgm:spPr/>
    </dgm:pt>
    <dgm:pt modelId="{3969FF40-1F29-924C-8846-0270AB078B31}" type="pres">
      <dgm:prSet presAssocID="{EFCFCB0E-88A1-0143-B7FD-13B2F60F2373}" presName="hierChild4" presStyleCnt="0"/>
      <dgm:spPr/>
    </dgm:pt>
    <dgm:pt modelId="{B7FFE636-7E17-6B46-B70D-D9D6F7C5F3B8}" type="pres">
      <dgm:prSet presAssocID="{EFCFCB0E-88A1-0143-B7FD-13B2F60F2373}" presName="hierChild5" presStyleCnt="0"/>
      <dgm:spPr/>
    </dgm:pt>
    <dgm:pt modelId="{04F109B6-19F7-2A4C-94F2-09B2EF4BADE2}" type="pres">
      <dgm:prSet presAssocID="{C454973B-0817-664F-8429-8AB73DD04EF7}" presName="Name35" presStyleLbl="parChTrans1D2" presStyleIdx="1" presStyleCnt="2"/>
      <dgm:spPr/>
    </dgm:pt>
    <dgm:pt modelId="{0372EF38-3895-CA44-AA6D-6456DF8A518B}" type="pres">
      <dgm:prSet presAssocID="{86012B77-DE38-7C49-870E-C8E70EC530D0}" presName="hierRoot2" presStyleCnt="0">
        <dgm:presLayoutVars>
          <dgm:hierBranch/>
        </dgm:presLayoutVars>
      </dgm:prSet>
      <dgm:spPr/>
    </dgm:pt>
    <dgm:pt modelId="{51D758AD-D651-DB4B-BB71-64D0AED3A095}" type="pres">
      <dgm:prSet presAssocID="{86012B77-DE38-7C49-870E-C8E70EC530D0}" presName="rootComposite" presStyleCnt="0"/>
      <dgm:spPr/>
    </dgm:pt>
    <dgm:pt modelId="{AD0AEAB3-E648-2047-9209-22E53CB87777}" type="pres">
      <dgm:prSet presAssocID="{86012B77-DE38-7C49-870E-C8E70EC530D0}" presName="rootText" presStyleLbl="node2" presStyleIdx="1" presStyleCnt="2">
        <dgm:presLayoutVars>
          <dgm:chPref val="3"/>
        </dgm:presLayoutVars>
      </dgm:prSet>
      <dgm:spPr/>
    </dgm:pt>
    <dgm:pt modelId="{2A3A6671-184B-8E4D-9B7E-5F051809B146}" type="pres">
      <dgm:prSet presAssocID="{86012B77-DE38-7C49-870E-C8E70EC530D0}" presName="rootConnector" presStyleLbl="node2" presStyleIdx="1" presStyleCnt="2"/>
      <dgm:spPr/>
    </dgm:pt>
    <dgm:pt modelId="{507AAC0A-F981-2840-898E-C8B75C5745E7}" type="pres">
      <dgm:prSet presAssocID="{86012B77-DE38-7C49-870E-C8E70EC530D0}" presName="hierChild4" presStyleCnt="0"/>
      <dgm:spPr/>
    </dgm:pt>
    <dgm:pt modelId="{8CE65A2D-29CE-8844-AC28-43C020E8F8A9}" type="pres">
      <dgm:prSet presAssocID="{86012B77-DE38-7C49-870E-C8E70EC530D0}" presName="hierChild5" presStyleCnt="0"/>
      <dgm:spPr/>
    </dgm:pt>
    <dgm:pt modelId="{996AFD7B-4FD5-CF45-9B9F-427DAEC3A2F9}" type="pres">
      <dgm:prSet presAssocID="{E2394BB0-3E1E-BC4A-A8D5-FF6A717E0629}" presName="hierChild3" presStyleCnt="0"/>
      <dgm:spPr/>
    </dgm:pt>
  </dgm:ptLst>
  <dgm:cxnLst>
    <dgm:cxn modelId="{A776C92F-A2EC-3A4E-935B-FCB026093AD8}" type="presOf" srcId="{E2394BB0-3E1E-BC4A-A8D5-FF6A717E0629}" destId="{3C894539-70ED-084A-BF85-F2E161CD593E}" srcOrd="1" destOrd="0" presId="urn:microsoft.com/office/officeart/2005/8/layout/orgChart1"/>
    <dgm:cxn modelId="{341B7D49-F2CC-1247-8CDA-7A3548D541B0}" type="presOf" srcId="{86012B77-DE38-7C49-870E-C8E70EC530D0}" destId="{AD0AEAB3-E648-2047-9209-22E53CB87777}" srcOrd="0" destOrd="0" presId="urn:microsoft.com/office/officeart/2005/8/layout/orgChart1"/>
    <dgm:cxn modelId="{3A1DF977-7E88-ED42-90C6-2F1F8CB3058B}" type="presOf" srcId="{EFCFCB0E-88A1-0143-B7FD-13B2F60F2373}" destId="{BD1EB73E-2FCC-FA46-B98B-57604A02CBA5}" srcOrd="0" destOrd="0" presId="urn:microsoft.com/office/officeart/2005/8/layout/orgChart1"/>
    <dgm:cxn modelId="{B74BAE7F-650C-4840-A3F6-18F786BF9551}" type="presOf" srcId="{C454973B-0817-664F-8429-8AB73DD04EF7}" destId="{04F109B6-19F7-2A4C-94F2-09B2EF4BADE2}" srcOrd="0" destOrd="0" presId="urn:microsoft.com/office/officeart/2005/8/layout/orgChart1"/>
    <dgm:cxn modelId="{9BD64083-6BE8-3B4E-9881-8BEE2B40C1CB}" type="presOf" srcId="{EFCFCB0E-88A1-0143-B7FD-13B2F60F2373}" destId="{C53303AB-1548-A144-AF28-CA96A7F6A74B}" srcOrd="1" destOrd="0" presId="urn:microsoft.com/office/officeart/2005/8/layout/orgChart1"/>
    <dgm:cxn modelId="{BA8EFE8D-E45D-7F43-9EBF-3D496E75B007}" srcId="{5FF17FA6-7FC7-7F48-AA58-2C2373C4FE3C}" destId="{E2394BB0-3E1E-BC4A-A8D5-FF6A717E0629}" srcOrd="0" destOrd="0" parTransId="{C6FFCA41-1BE4-2942-A7A3-BD7E73FDE7A1}" sibTransId="{57C80E17-16D4-B34A-AB68-B2A3866EDFC2}"/>
    <dgm:cxn modelId="{BDDCE199-6F6A-064D-B8E5-0247FBB907DA}" type="presOf" srcId="{207A49BD-A625-0B49-B588-2D1D1F8561AC}" destId="{61AB2375-AEEF-864C-8563-B628BB4A1AB1}" srcOrd="0" destOrd="0" presId="urn:microsoft.com/office/officeart/2005/8/layout/orgChart1"/>
    <dgm:cxn modelId="{FA97E6A9-C072-0848-B3B8-C8CD841D3E5F}" type="presOf" srcId="{5FF17FA6-7FC7-7F48-AA58-2C2373C4FE3C}" destId="{913B79D2-7B95-404B-8C44-EF83A5D45B48}" srcOrd="0" destOrd="0" presId="urn:microsoft.com/office/officeart/2005/8/layout/orgChart1"/>
    <dgm:cxn modelId="{18E0D9B2-AB76-3143-A6A7-01B5609F042A}" type="presOf" srcId="{E2394BB0-3E1E-BC4A-A8D5-FF6A717E0629}" destId="{571F1690-DFD0-C445-A28C-758B14EF7A4E}" srcOrd="0" destOrd="0" presId="urn:microsoft.com/office/officeart/2005/8/layout/orgChart1"/>
    <dgm:cxn modelId="{5D8893B4-41AC-B344-930A-2B24300D9098}" srcId="{E2394BB0-3E1E-BC4A-A8D5-FF6A717E0629}" destId="{86012B77-DE38-7C49-870E-C8E70EC530D0}" srcOrd="1" destOrd="0" parTransId="{C454973B-0817-664F-8429-8AB73DD04EF7}" sibTransId="{A47B6581-471D-9B40-B75C-5E9DE7069196}"/>
    <dgm:cxn modelId="{E14C69B6-2B72-EE46-9A0F-155E1E9E50C4}" srcId="{E2394BB0-3E1E-BC4A-A8D5-FF6A717E0629}" destId="{EFCFCB0E-88A1-0143-B7FD-13B2F60F2373}" srcOrd="0" destOrd="0" parTransId="{207A49BD-A625-0B49-B588-2D1D1F8561AC}" sibTransId="{261DF6C5-0971-CE42-B56B-BD0771D637CC}"/>
    <dgm:cxn modelId="{9E9EB0E9-CA50-8546-826B-6E437CE86B5F}" type="presOf" srcId="{86012B77-DE38-7C49-870E-C8E70EC530D0}" destId="{2A3A6671-184B-8E4D-9B7E-5F051809B146}" srcOrd="1" destOrd="0" presId="urn:microsoft.com/office/officeart/2005/8/layout/orgChart1"/>
    <dgm:cxn modelId="{35BF00CD-A0ED-EA45-9521-BEE5B6E429F8}" type="presParOf" srcId="{913B79D2-7B95-404B-8C44-EF83A5D45B48}" destId="{82404763-79E6-6A44-9FB1-AB971CC47C59}" srcOrd="0" destOrd="0" presId="urn:microsoft.com/office/officeart/2005/8/layout/orgChart1"/>
    <dgm:cxn modelId="{45338ACF-AB3B-304D-B69A-E559F6EF413A}" type="presParOf" srcId="{82404763-79E6-6A44-9FB1-AB971CC47C59}" destId="{246B489D-EF4F-4C45-8098-FC7977CA1458}" srcOrd="0" destOrd="0" presId="urn:microsoft.com/office/officeart/2005/8/layout/orgChart1"/>
    <dgm:cxn modelId="{3505D4D3-67FF-F048-86C4-374F2F4DC2A7}" type="presParOf" srcId="{246B489D-EF4F-4C45-8098-FC7977CA1458}" destId="{571F1690-DFD0-C445-A28C-758B14EF7A4E}" srcOrd="0" destOrd="0" presId="urn:microsoft.com/office/officeart/2005/8/layout/orgChart1"/>
    <dgm:cxn modelId="{AE498240-F3C9-A840-8885-F6F3F1040B50}" type="presParOf" srcId="{246B489D-EF4F-4C45-8098-FC7977CA1458}" destId="{3C894539-70ED-084A-BF85-F2E161CD593E}" srcOrd="1" destOrd="0" presId="urn:microsoft.com/office/officeart/2005/8/layout/orgChart1"/>
    <dgm:cxn modelId="{40361E7C-D2FD-214D-A759-6777CFDDF7AE}" type="presParOf" srcId="{82404763-79E6-6A44-9FB1-AB971CC47C59}" destId="{B3DCD9C2-54D4-4C40-B79F-1378A73749B9}" srcOrd="1" destOrd="0" presId="urn:microsoft.com/office/officeart/2005/8/layout/orgChart1"/>
    <dgm:cxn modelId="{6F313835-1EFD-6D4C-B22B-C181958BC824}" type="presParOf" srcId="{B3DCD9C2-54D4-4C40-B79F-1378A73749B9}" destId="{61AB2375-AEEF-864C-8563-B628BB4A1AB1}" srcOrd="0" destOrd="0" presId="urn:microsoft.com/office/officeart/2005/8/layout/orgChart1"/>
    <dgm:cxn modelId="{0487DDC3-A837-6F47-AB9B-A653686FDB90}" type="presParOf" srcId="{B3DCD9C2-54D4-4C40-B79F-1378A73749B9}" destId="{C7368DDF-90DC-5B46-BDAE-DEAED36F3FCF}" srcOrd="1" destOrd="0" presId="urn:microsoft.com/office/officeart/2005/8/layout/orgChart1"/>
    <dgm:cxn modelId="{E546D083-D70E-B84E-952E-0B34C18FE6C2}" type="presParOf" srcId="{C7368DDF-90DC-5B46-BDAE-DEAED36F3FCF}" destId="{AD7583FE-8E1D-834D-8B1D-DC992718A5E6}" srcOrd="0" destOrd="0" presId="urn:microsoft.com/office/officeart/2005/8/layout/orgChart1"/>
    <dgm:cxn modelId="{1300B8EA-70C8-4044-BF5B-491C4D2ED5F5}" type="presParOf" srcId="{AD7583FE-8E1D-834D-8B1D-DC992718A5E6}" destId="{BD1EB73E-2FCC-FA46-B98B-57604A02CBA5}" srcOrd="0" destOrd="0" presId="urn:microsoft.com/office/officeart/2005/8/layout/orgChart1"/>
    <dgm:cxn modelId="{B096E259-F331-E74C-B830-566A5E326407}" type="presParOf" srcId="{AD7583FE-8E1D-834D-8B1D-DC992718A5E6}" destId="{C53303AB-1548-A144-AF28-CA96A7F6A74B}" srcOrd="1" destOrd="0" presId="urn:microsoft.com/office/officeart/2005/8/layout/orgChart1"/>
    <dgm:cxn modelId="{E9BCBF25-7D30-A246-81DD-EE8A24902D89}" type="presParOf" srcId="{C7368DDF-90DC-5B46-BDAE-DEAED36F3FCF}" destId="{3969FF40-1F29-924C-8846-0270AB078B31}" srcOrd="1" destOrd="0" presId="urn:microsoft.com/office/officeart/2005/8/layout/orgChart1"/>
    <dgm:cxn modelId="{0E82000D-40AF-0945-B33F-A4202FB9B567}" type="presParOf" srcId="{C7368DDF-90DC-5B46-BDAE-DEAED36F3FCF}" destId="{B7FFE636-7E17-6B46-B70D-D9D6F7C5F3B8}" srcOrd="2" destOrd="0" presId="urn:microsoft.com/office/officeart/2005/8/layout/orgChart1"/>
    <dgm:cxn modelId="{2283AC31-CD2E-AC4F-AEF9-B01EE6B0E569}" type="presParOf" srcId="{B3DCD9C2-54D4-4C40-B79F-1378A73749B9}" destId="{04F109B6-19F7-2A4C-94F2-09B2EF4BADE2}" srcOrd="2" destOrd="0" presId="urn:microsoft.com/office/officeart/2005/8/layout/orgChart1"/>
    <dgm:cxn modelId="{C62AD61F-DABB-5B43-86A1-C62774973D93}" type="presParOf" srcId="{B3DCD9C2-54D4-4C40-B79F-1378A73749B9}" destId="{0372EF38-3895-CA44-AA6D-6456DF8A518B}" srcOrd="3" destOrd="0" presId="urn:microsoft.com/office/officeart/2005/8/layout/orgChart1"/>
    <dgm:cxn modelId="{11F3DB74-EDC7-8446-A553-B1B832BC47C9}" type="presParOf" srcId="{0372EF38-3895-CA44-AA6D-6456DF8A518B}" destId="{51D758AD-D651-DB4B-BB71-64D0AED3A095}" srcOrd="0" destOrd="0" presId="urn:microsoft.com/office/officeart/2005/8/layout/orgChart1"/>
    <dgm:cxn modelId="{DF5FB9C1-DF07-2340-9ED7-7069FE9E28E2}" type="presParOf" srcId="{51D758AD-D651-DB4B-BB71-64D0AED3A095}" destId="{AD0AEAB3-E648-2047-9209-22E53CB87777}" srcOrd="0" destOrd="0" presId="urn:microsoft.com/office/officeart/2005/8/layout/orgChart1"/>
    <dgm:cxn modelId="{BD4221DC-9D63-0244-B753-A5945CE48F8D}" type="presParOf" srcId="{51D758AD-D651-DB4B-BB71-64D0AED3A095}" destId="{2A3A6671-184B-8E4D-9B7E-5F051809B146}" srcOrd="1" destOrd="0" presId="urn:microsoft.com/office/officeart/2005/8/layout/orgChart1"/>
    <dgm:cxn modelId="{3F55F4E2-DA2B-6C43-AE70-A2E5BEADBC1C}" type="presParOf" srcId="{0372EF38-3895-CA44-AA6D-6456DF8A518B}" destId="{507AAC0A-F981-2840-898E-C8B75C5745E7}" srcOrd="1" destOrd="0" presId="urn:microsoft.com/office/officeart/2005/8/layout/orgChart1"/>
    <dgm:cxn modelId="{EBF2D6D4-919D-8243-8278-BE99CF049C85}" type="presParOf" srcId="{0372EF38-3895-CA44-AA6D-6456DF8A518B}" destId="{8CE65A2D-29CE-8844-AC28-43C020E8F8A9}" srcOrd="2" destOrd="0" presId="urn:microsoft.com/office/officeart/2005/8/layout/orgChart1"/>
    <dgm:cxn modelId="{2D75A9D6-E3F8-CA41-8F38-74BB079D7DB5}" type="presParOf" srcId="{82404763-79E6-6A44-9FB1-AB971CC47C59}" destId="{996AFD7B-4FD5-CF45-9B9F-427DAEC3A2F9}"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F109B6-19F7-2A4C-94F2-09B2EF4BADE2}">
      <dsp:nvSpPr>
        <dsp:cNvPr id="0" name=""/>
        <dsp:cNvSpPr/>
      </dsp:nvSpPr>
      <dsp:spPr>
        <a:xfrm>
          <a:off x="4032249" y="2101467"/>
          <a:ext cx="2206637" cy="765940"/>
        </a:xfrm>
        <a:custGeom>
          <a:avLst/>
          <a:gdLst/>
          <a:ahLst/>
          <a:cxnLst/>
          <a:rect l="0" t="0" r="0" b="0"/>
          <a:pathLst>
            <a:path>
              <a:moveTo>
                <a:pt x="0" y="0"/>
              </a:moveTo>
              <a:lnTo>
                <a:pt x="0" y="382970"/>
              </a:lnTo>
              <a:lnTo>
                <a:pt x="2206637" y="382970"/>
              </a:lnTo>
              <a:lnTo>
                <a:pt x="2206637" y="76594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1AB2375-AEEF-864C-8563-B628BB4A1AB1}">
      <dsp:nvSpPr>
        <dsp:cNvPr id="0" name=""/>
        <dsp:cNvSpPr/>
      </dsp:nvSpPr>
      <dsp:spPr>
        <a:xfrm>
          <a:off x="1825612" y="2101467"/>
          <a:ext cx="2206637" cy="765940"/>
        </a:xfrm>
        <a:custGeom>
          <a:avLst/>
          <a:gdLst/>
          <a:ahLst/>
          <a:cxnLst/>
          <a:rect l="0" t="0" r="0" b="0"/>
          <a:pathLst>
            <a:path>
              <a:moveTo>
                <a:pt x="2206637" y="0"/>
              </a:moveTo>
              <a:lnTo>
                <a:pt x="2206637" y="382970"/>
              </a:lnTo>
              <a:lnTo>
                <a:pt x="0" y="382970"/>
              </a:lnTo>
              <a:lnTo>
                <a:pt x="0" y="76594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71F1690-DFD0-C445-A28C-758B14EF7A4E}">
      <dsp:nvSpPr>
        <dsp:cNvPr id="0" name=""/>
        <dsp:cNvSpPr/>
      </dsp:nvSpPr>
      <dsp:spPr>
        <a:xfrm>
          <a:off x="2208582" y="277799"/>
          <a:ext cx="3647335" cy="182366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7465" tIns="37465" rIns="37465" bIns="3746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en-US" sz="5900" b="0" i="0" u="none" strike="noStrike" kern="1200" cap="none" normalizeH="0" baseline="0">
              <a:ln>
                <a:noFill/>
              </a:ln>
              <a:solidFill>
                <a:schemeClr val="accent2"/>
              </a:solidFill>
              <a:effectLst/>
              <a:latin typeface="Arial" panose="020B0604020202020204" pitchFamily="34" charset="0"/>
              <a:cs typeface="Arial" panose="020B0604020202020204" pitchFamily="34" charset="0"/>
            </a:rPr>
            <a:t>منشـــــأ البترول :</a:t>
          </a:r>
          <a:endParaRPr kumimoji="0" lang="en-US" altLang="en-US" sz="5900" b="0" i="0" u="none" strike="noStrike" kern="1200" cap="none" normalizeH="0" baseline="0">
            <a:ln>
              <a:noFill/>
            </a:ln>
            <a:solidFill>
              <a:schemeClr val="accent2"/>
            </a:solidFill>
            <a:effectLst/>
            <a:latin typeface="Arial" panose="020B0604020202020204" pitchFamily="34" charset="0"/>
            <a:cs typeface="Arial" panose="020B0604020202020204" pitchFamily="34" charset="0"/>
          </a:endParaRPr>
        </a:p>
      </dsp:txBody>
      <dsp:txXfrm>
        <a:off x="2208582" y="277799"/>
        <a:ext cx="3647335" cy="1823667"/>
      </dsp:txXfrm>
    </dsp:sp>
    <dsp:sp modelId="{BD1EB73E-2FCC-FA46-B98B-57604A02CBA5}">
      <dsp:nvSpPr>
        <dsp:cNvPr id="0" name=""/>
        <dsp:cNvSpPr/>
      </dsp:nvSpPr>
      <dsp:spPr>
        <a:xfrm>
          <a:off x="1944" y="2867407"/>
          <a:ext cx="3647335" cy="182366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7465" tIns="37465" rIns="37465" bIns="3746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en-US" sz="5900" b="0" i="0" u="none" strike="noStrike" kern="1200" cap="none" normalizeH="0" baseline="0">
              <a:ln>
                <a:noFill/>
              </a:ln>
              <a:solidFill>
                <a:schemeClr val="tx1"/>
              </a:solidFill>
              <a:effectLst/>
              <a:latin typeface="Arial" panose="020B0604020202020204" pitchFamily="34" charset="0"/>
              <a:cs typeface="Arial" panose="020B0604020202020204" pitchFamily="34" charset="0"/>
              <a:hlinkClick xmlns:r="http://schemas.openxmlformats.org/officeDocument/2006/relationships" r:id="" action="ppaction://hlinksldjump"/>
            </a:rPr>
            <a:t>منشــأ غير حيوي </a:t>
          </a:r>
          <a:endParaRPr kumimoji="0" lang="en-US" altLang="en-US" sz="5900" b="0" i="0" u="none" strike="noStrike" kern="1200" cap="none" normalizeH="0" baseline="0">
            <a:ln>
              <a:noFill/>
            </a:ln>
            <a:solidFill>
              <a:schemeClr val="tx1"/>
            </a:solidFill>
            <a:effectLst/>
            <a:latin typeface="Arial" panose="020B0604020202020204" pitchFamily="34" charset="0"/>
            <a:cs typeface="Arial" panose="020B0604020202020204" pitchFamily="34" charset="0"/>
          </a:endParaRPr>
        </a:p>
      </dsp:txBody>
      <dsp:txXfrm>
        <a:off x="1944" y="2867407"/>
        <a:ext cx="3647335" cy="1823667"/>
      </dsp:txXfrm>
    </dsp:sp>
    <dsp:sp modelId="{AD0AEAB3-E648-2047-9209-22E53CB87777}">
      <dsp:nvSpPr>
        <dsp:cNvPr id="0" name=""/>
        <dsp:cNvSpPr/>
      </dsp:nvSpPr>
      <dsp:spPr>
        <a:xfrm>
          <a:off x="4415220" y="2867407"/>
          <a:ext cx="3647335" cy="182366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7465" tIns="37465" rIns="37465" bIns="3746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en-US" sz="5900" b="0" i="0" u="none" strike="noStrike" kern="1200" cap="none" normalizeH="0" baseline="0">
              <a:ln>
                <a:noFill/>
              </a:ln>
              <a:solidFill>
                <a:schemeClr val="tx1"/>
              </a:solidFill>
              <a:effectLst/>
              <a:latin typeface="Arial" panose="020B0604020202020204" pitchFamily="34" charset="0"/>
              <a:cs typeface="Arial" panose="020B0604020202020204" pitchFamily="34" charset="0"/>
              <a:hlinkClick xmlns:r="http://schemas.openxmlformats.org/officeDocument/2006/relationships" r:id="" action="ppaction://hlinksldjump"/>
            </a:rPr>
            <a:t>منشــأ حيوي </a:t>
          </a:r>
          <a:endParaRPr kumimoji="0" lang="en-US" altLang="en-US" sz="5900" b="0" i="0" u="none" strike="noStrike" kern="1200" cap="none" normalizeH="0" baseline="0">
            <a:ln>
              <a:noFill/>
            </a:ln>
            <a:solidFill>
              <a:schemeClr val="tx1"/>
            </a:solidFill>
            <a:effectLst/>
            <a:latin typeface="Arial" panose="020B0604020202020204" pitchFamily="34" charset="0"/>
            <a:cs typeface="Arial" panose="020B0604020202020204" pitchFamily="34" charset="0"/>
          </a:endParaRPr>
        </a:p>
      </dsp:txBody>
      <dsp:txXfrm>
        <a:off x="4415220" y="2867407"/>
        <a:ext cx="3647335" cy="1823667"/>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64E9C2-7808-7242-A801-A5A48BF15E0A}" type="datetimeFigureOut">
              <a:rPr lang="en-US" smtClean="0"/>
              <a:t>2/26/20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7924F1-B2F8-9442-B2F2-90313C9142B6}" type="slidenum">
              <a:rPr lang="en-US" smtClean="0"/>
              <a:t>‹#›</a:t>
            </a:fld>
            <a:endParaRPr lang="en-US"/>
          </a:p>
        </p:txBody>
      </p:sp>
    </p:spTree>
    <p:extLst>
      <p:ext uri="{BB962C8B-B14F-4D97-AF65-F5344CB8AC3E}">
        <p14:creationId xmlns:p14="http://schemas.microsoft.com/office/powerpoint/2010/main" val="4462133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C5A35951-AF95-9C4E-9FCC-39B967AB3B3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120E184-7D30-8347-BA55-5E35515067F3}" type="slidenum">
              <a:rPr lang="en-US" altLang="en-US"/>
              <a:pPr eaLnBrk="1" hangingPunct="1"/>
              <a:t>4</a:t>
            </a:fld>
            <a:endParaRPr lang="en-US" altLang="en-US"/>
          </a:p>
        </p:txBody>
      </p:sp>
      <p:sp>
        <p:nvSpPr>
          <p:cNvPr id="38915" name="Rectangle 2">
            <a:extLst>
              <a:ext uri="{FF2B5EF4-FFF2-40B4-BE49-F238E27FC236}">
                <a16:creationId xmlns:a16="http://schemas.microsoft.com/office/drawing/2014/main" id="{9A49D02C-C21F-1D46-AAFF-9376026EFA8F}"/>
              </a:ext>
            </a:extLst>
          </p:cNvPr>
          <p:cNvSpPr>
            <a:spLocks noGrp="1" noRot="1" noChangeAspect="1" noChangeArrowheads="1" noTextEdit="1"/>
          </p:cNvSpPr>
          <p:nvPr>
            <p:ph type="sldImg"/>
          </p:nvPr>
        </p:nvSpPr>
        <p:spPr>
          <a:ln/>
        </p:spPr>
      </p:sp>
      <p:sp>
        <p:nvSpPr>
          <p:cNvPr id="38916" name="Rectangle 3">
            <a:extLst>
              <a:ext uri="{FF2B5EF4-FFF2-40B4-BE49-F238E27FC236}">
                <a16:creationId xmlns:a16="http://schemas.microsoft.com/office/drawing/2014/main" id="{0EA16052-E679-4945-B248-E2E121575B9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SA" altLang="en-US"/>
          </a:p>
        </p:txBody>
      </p:sp>
    </p:spTree>
    <p:extLst>
      <p:ext uri="{BB962C8B-B14F-4D97-AF65-F5344CB8AC3E}">
        <p14:creationId xmlns:p14="http://schemas.microsoft.com/office/powerpoint/2010/main" val="42694306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58F1A5C6-74FE-3545-9E72-47E5DE51411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67F857B-41F3-304A-A630-FD0ADBCBB7AF}" type="slidenum">
              <a:rPr lang="en-US" altLang="en-US"/>
              <a:pPr eaLnBrk="1" hangingPunct="1"/>
              <a:t>5</a:t>
            </a:fld>
            <a:endParaRPr lang="en-US" altLang="en-US"/>
          </a:p>
        </p:txBody>
      </p:sp>
      <p:sp>
        <p:nvSpPr>
          <p:cNvPr id="39939" name="Rectangle 2">
            <a:extLst>
              <a:ext uri="{FF2B5EF4-FFF2-40B4-BE49-F238E27FC236}">
                <a16:creationId xmlns:a16="http://schemas.microsoft.com/office/drawing/2014/main" id="{C2FE13CC-D3F3-474C-AE52-5109BAFF70A4}"/>
              </a:ext>
            </a:extLst>
          </p:cNvPr>
          <p:cNvSpPr>
            <a:spLocks noGrp="1" noRot="1" noChangeAspect="1" noChangeArrowheads="1" noTextEdit="1"/>
          </p:cNvSpPr>
          <p:nvPr>
            <p:ph type="sldImg"/>
          </p:nvPr>
        </p:nvSpPr>
        <p:spPr>
          <a:ln/>
        </p:spPr>
      </p:sp>
      <p:sp>
        <p:nvSpPr>
          <p:cNvPr id="39940" name="Rectangle 3">
            <a:extLst>
              <a:ext uri="{FF2B5EF4-FFF2-40B4-BE49-F238E27FC236}">
                <a16:creationId xmlns:a16="http://schemas.microsoft.com/office/drawing/2014/main" id="{C0693599-FC56-A04A-8644-973C45BBA8F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SA" altLang="en-US"/>
          </a:p>
        </p:txBody>
      </p:sp>
    </p:spTree>
    <p:extLst>
      <p:ext uri="{BB962C8B-B14F-4D97-AF65-F5344CB8AC3E}">
        <p14:creationId xmlns:p14="http://schemas.microsoft.com/office/powerpoint/2010/main" val="9625006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D22D9303-EBEB-A444-BD15-1EC4C9268C3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F215ECD-0519-1846-AE3C-CB0CBDE569CC}" type="slidenum">
              <a:rPr lang="en-US" altLang="en-US"/>
              <a:pPr eaLnBrk="1" hangingPunct="1"/>
              <a:t>7</a:t>
            </a:fld>
            <a:endParaRPr lang="en-US" altLang="en-US"/>
          </a:p>
        </p:txBody>
      </p:sp>
      <p:sp>
        <p:nvSpPr>
          <p:cNvPr id="40963" name="Rectangle 2">
            <a:extLst>
              <a:ext uri="{FF2B5EF4-FFF2-40B4-BE49-F238E27FC236}">
                <a16:creationId xmlns:a16="http://schemas.microsoft.com/office/drawing/2014/main" id="{0F17311F-CAA4-7F41-8442-715C34E72F8E}"/>
              </a:ext>
            </a:extLst>
          </p:cNvPr>
          <p:cNvSpPr>
            <a:spLocks noGrp="1" noRot="1" noChangeAspect="1" noChangeArrowheads="1" noTextEdit="1"/>
          </p:cNvSpPr>
          <p:nvPr>
            <p:ph type="sldImg"/>
          </p:nvPr>
        </p:nvSpPr>
        <p:spPr>
          <a:ln/>
        </p:spPr>
      </p:sp>
      <p:sp>
        <p:nvSpPr>
          <p:cNvPr id="40964" name="Rectangle 3">
            <a:extLst>
              <a:ext uri="{FF2B5EF4-FFF2-40B4-BE49-F238E27FC236}">
                <a16:creationId xmlns:a16="http://schemas.microsoft.com/office/drawing/2014/main" id="{C89CB5AA-A9CA-734B-B79B-F8A0FE08E6A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SA" altLang="en-US"/>
          </a:p>
        </p:txBody>
      </p:sp>
    </p:spTree>
    <p:extLst>
      <p:ext uri="{BB962C8B-B14F-4D97-AF65-F5344CB8AC3E}">
        <p14:creationId xmlns:p14="http://schemas.microsoft.com/office/powerpoint/2010/main" val="32675442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E5395EEE-12E7-C248-8817-D0B9AA1E3CB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C5BC367-ADDB-3E4D-8E16-4D7B3AC17C3C}" type="slidenum">
              <a:rPr lang="en-US" altLang="en-US"/>
              <a:pPr eaLnBrk="1" hangingPunct="1"/>
              <a:t>8</a:t>
            </a:fld>
            <a:endParaRPr lang="en-US" altLang="en-US"/>
          </a:p>
        </p:txBody>
      </p:sp>
      <p:sp>
        <p:nvSpPr>
          <p:cNvPr id="41987" name="Rectangle 2">
            <a:extLst>
              <a:ext uri="{FF2B5EF4-FFF2-40B4-BE49-F238E27FC236}">
                <a16:creationId xmlns:a16="http://schemas.microsoft.com/office/drawing/2014/main" id="{04867A18-614C-E242-A9C6-B06EDC5BC828}"/>
              </a:ext>
            </a:extLst>
          </p:cNvPr>
          <p:cNvSpPr>
            <a:spLocks noGrp="1" noRot="1" noChangeAspect="1" noChangeArrowheads="1" noTextEdit="1"/>
          </p:cNvSpPr>
          <p:nvPr>
            <p:ph type="sldImg"/>
          </p:nvPr>
        </p:nvSpPr>
        <p:spPr>
          <a:ln/>
        </p:spPr>
      </p:sp>
      <p:sp>
        <p:nvSpPr>
          <p:cNvPr id="41988" name="Rectangle 3">
            <a:extLst>
              <a:ext uri="{FF2B5EF4-FFF2-40B4-BE49-F238E27FC236}">
                <a16:creationId xmlns:a16="http://schemas.microsoft.com/office/drawing/2014/main" id="{D7165C1D-A973-AC43-AF90-529F76EE31B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SA" altLang="en-US"/>
          </a:p>
        </p:txBody>
      </p:sp>
    </p:spTree>
    <p:extLst>
      <p:ext uri="{BB962C8B-B14F-4D97-AF65-F5344CB8AC3E}">
        <p14:creationId xmlns:p14="http://schemas.microsoft.com/office/powerpoint/2010/main" val="580731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id="{769D0658-5176-F648-987E-7222F75D812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15F87A9-BE2E-1B44-8BA9-400F95B4801D}" type="slidenum">
              <a:rPr lang="en-US" altLang="en-US"/>
              <a:pPr eaLnBrk="1" hangingPunct="1"/>
              <a:t>9</a:t>
            </a:fld>
            <a:endParaRPr lang="en-US" altLang="en-US"/>
          </a:p>
        </p:txBody>
      </p:sp>
      <p:sp>
        <p:nvSpPr>
          <p:cNvPr id="46083" name="Rectangle 2">
            <a:extLst>
              <a:ext uri="{FF2B5EF4-FFF2-40B4-BE49-F238E27FC236}">
                <a16:creationId xmlns:a16="http://schemas.microsoft.com/office/drawing/2014/main" id="{6DC114B0-8349-C84B-8C1C-D5BD26A24AF0}"/>
              </a:ext>
            </a:extLst>
          </p:cNvPr>
          <p:cNvSpPr>
            <a:spLocks noGrp="1" noRot="1" noChangeAspect="1" noChangeArrowheads="1" noTextEdit="1"/>
          </p:cNvSpPr>
          <p:nvPr>
            <p:ph type="sldImg"/>
          </p:nvPr>
        </p:nvSpPr>
        <p:spPr>
          <a:ln/>
        </p:spPr>
      </p:sp>
      <p:sp>
        <p:nvSpPr>
          <p:cNvPr id="46084" name="Rectangle 3">
            <a:extLst>
              <a:ext uri="{FF2B5EF4-FFF2-40B4-BE49-F238E27FC236}">
                <a16:creationId xmlns:a16="http://schemas.microsoft.com/office/drawing/2014/main" id="{400F9382-00AF-034B-8164-4714128059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SA" altLang="en-US"/>
          </a:p>
        </p:txBody>
      </p:sp>
    </p:spTree>
    <p:extLst>
      <p:ext uri="{BB962C8B-B14F-4D97-AF65-F5344CB8AC3E}">
        <p14:creationId xmlns:p14="http://schemas.microsoft.com/office/powerpoint/2010/main" val="35309291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a:extLst>
              <a:ext uri="{FF2B5EF4-FFF2-40B4-BE49-F238E27FC236}">
                <a16:creationId xmlns:a16="http://schemas.microsoft.com/office/drawing/2014/main" id="{B2169E65-B200-2E4E-84EC-1F3F9B6D7B2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C0DCF9B-CF39-2141-A46E-4EA5431090CA}" type="slidenum">
              <a:rPr lang="en-US" altLang="en-US"/>
              <a:pPr eaLnBrk="1" hangingPunct="1"/>
              <a:t>10</a:t>
            </a:fld>
            <a:endParaRPr lang="en-US" altLang="en-US"/>
          </a:p>
        </p:txBody>
      </p:sp>
      <p:sp>
        <p:nvSpPr>
          <p:cNvPr id="47107" name="Rectangle 2">
            <a:extLst>
              <a:ext uri="{FF2B5EF4-FFF2-40B4-BE49-F238E27FC236}">
                <a16:creationId xmlns:a16="http://schemas.microsoft.com/office/drawing/2014/main" id="{34422A07-4422-C149-AC16-D27F789C6CCC}"/>
              </a:ext>
            </a:extLst>
          </p:cNvPr>
          <p:cNvSpPr>
            <a:spLocks noGrp="1" noRot="1" noChangeAspect="1" noChangeArrowheads="1" noTextEdit="1"/>
          </p:cNvSpPr>
          <p:nvPr>
            <p:ph type="sldImg"/>
          </p:nvPr>
        </p:nvSpPr>
        <p:spPr>
          <a:ln/>
        </p:spPr>
      </p:sp>
      <p:sp>
        <p:nvSpPr>
          <p:cNvPr id="47108" name="Rectangle 3">
            <a:extLst>
              <a:ext uri="{FF2B5EF4-FFF2-40B4-BE49-F238E27FC236}">
                <a16:creationId xmlns:a16="http://schemas.microsoft.com/office/drawing/2014/main" id="{2BB7D0B3-C2EB-DD46-97AA-1FE317305BA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SA" altLang="en-US"/>
          </a:p>
        </p:txBody>
      </p:sp>
    </p:spTree>
    <p:extLst>
      <p:ext uri="{BB962C8B-B14F-4D97-AF65-F5344CB8AC3E}">
        <p14:creationId xmlns:p14="http://schemas.microsoft.com/office/powerpoint/2010/main" val="22713395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49BC4E56-1267-CC4A-BAFB-333B27D9782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A958595-B718-C047-85F3-0F90253C4AAE}" type="slidenum">
              <a:rPr lang="en-US" altLang="en-US"/>
              <a:pPr eaLnBrk="1" hangingPunct="1"/>
              <a:t>13</a:t>
            </a:fld>
            <a:endParaRPr lang="en-US" altLang="en-US"/>
          </a:p>
        </p:txBody>
      </p:sp>
      <p:sp>
        <p:nvSpPr>
          <p:cNvPr id="36867" name="Rectangle 2">
            <a:extLst>
              <a:ext uri="{FF2B5EF4-FFF2-40B4-BE49-F238E27FC236}">
                <a16:creationId xmlns:a16="http://schemas.microsoft.com/office/drawing/2014/main" id="{938F4181-3C3C-5A42-AC34-B1487FD0A759}"/>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ADEAA50F-1A23-0846-96EC-DC3950D55D6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SA" altLang="en-US"/>
          </a:p>
        </p:txBody>
      </p:sp>
    </p:spTree>
    <p:extLst>
      <p:ext uri="{BB962C8B-B14F-4D97-AF65-F5344CB8AC3E}">
        <p14:creationId xmlns:p14="http://schemas.microsoft.com/office/powerpoint/2010/main" val="35576200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1CA48-F885-2446-B8D8-B4748B16878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8E64CF1-53F9-DE4A-86DC-A031EDD258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DDF7F75-675E-424D-86B2-C1F9ABA67D54}"/>
              </a:ext>
            </a:extLst>
          </p:cNvPr>
          <p:cNvSpPr>
            <a:spLocks noGrp="1"/>
          </p:cNvSpPr>
          <p:nvPr>
            <p:ph type="dt" sz="half" idx="10"/>
          </p:nvPr>
        </p:nvSpPr>
        <p:spPr/>
        <p:txBody>
          <a:bodyPr/>
          <a:lstStyle/>
          <a:p>
            <a:fld id="{925E2E84-5A60-FA47-8A65-C21CC317B7DE}" type="datetimeFigureOut">
              <a:rPr lang="en-US" smtClean="0"/>
              <a:t>2/26/20</a:t>
            </a:fld>
            <a:endParaRPr lang="en-US"/>
          </a:p>
        </p:txBody>
      </p:sp>
      <p:sp>
        <p:nvSpPr>
          <p:cNvPr id="5" name="Footer Placeholder 4">
            <a:extLst>
              <a:ext uri="{FF2B5EF4-FFF2-40B4-BE49-F238E27FC236}">
                <a16:creationId xmlns:a16="http://schemas.microsoft.com/office/drawing/2014/main" id="{9F05937D-553D-6B4A-A51B-D38294A4D2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5E9CD0-E574-0840-B1DD-A941B41A875F}"/>
              </a:ext>
            </a:extLst>
          </p:cNvPr>
          <p:cNvSpPr>
            <a:spLocks noGrp="1"/>
          </p:cNvSpPr>
          <p:nvPr>
            <p:ph type="sldNum" sz="quarter" idx="12"/>
          </p:nvPr>
        </p:nvSpPr>
        <p:spPr/>
        <p:txBody>
          <a:bodyPr/>
          <a:lstStyle/>
          <a:p>
            <a:fld id="{8AB96DF6-31AF-854E-99C2-44C6686C58D9}" type="slidenum">
              <a:rPr lang="en-US" smtClean="0"/>
              <a:t>‹#›</a:t>
            </a:fld>
            <a:endParaRPr lang="en-US"/>
          </a:p>
        </p:txBody>
      </p:sp>
    </p:spTree>
    <p:extLst>
      <p:ext uri="{BB962C8B-B14F-4D97-AF65-F5344CB8AC3E}">
        <p14:creationId xmlns:p14="http://schemas.microsoft.com/office/powerpoint/2010/main" val="2420645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BCD7E-D3D1-914D-89DD-F18AC63BCB1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8E387AF-FC36-AB4D-946F-7CA36083D0D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433B77-305E-BB46-B6F7-C3F6D3ED4523}"/>
              </a:ext>
            </a:extLst>
          </p:cNvPr>
          <p:cNvSpPr>
            <a:spLocks noGrp="1"/>
          </p:cNvSpPr>
          <p:nvPr>
            <p:ph type="dt" sz="half" idx="10"/>
          </p:nvPr>
        </p:nvSpPr>
        <p:spPr/>
        <p:txBody>
          <a:bodyPr/>
          <a:lstStyle/>
          <a:p>
            <a:fld id="{925E2E84-5A60-FA47-8A65-C21CC317B7DE}" type="datetimeFigureOut">
              <a:rPr lang="en-US" smtClean="0"/>
              <a:t>2/26/20</a:t>
            </a:fld>
            <a:endParaRPr lang="en-US"/>
          </a:p>
        </p:txBody>
      </p:sp>
      <p:sp>
        <p:nvSpPr>
          <p:cNvPr id="5" name="Footer Placeholder 4">
            <a:extLst>
              <a:ext uri="{FF2B5EF4-FFF2-40B4-BE49-F238E27FC236}">
                <a16:creationId xmlns:a16="http://schemas.microsoft.com/office/drawing/2014/main" id="{9057E853-AA8F-8A44-87CF-AF0142002C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F38E5B-857B-7948-94DA-1E4E3046A0FC}"/>
              </a:ext>
            </a:extLst>
          </p:cNvPr>
          <p:cNvSpPr>
            <a:spLocks noGrp="1"/>
          </p:cNvSpPr>
          <p:nvPr>
            <p:ph type="sldNum" sz="quarter" idx="12"/>
          </p:nvPr>
        </p:nvSpPr>
        <p:spPr/>
        <p:txBody>
          <a:bodyPr/>
          <a:lstStyle/>
          <a:p>
            <a:fld id="{8AB96DF6-31AF-854E-99C2-44C6686C58D9}" type="slidenum">
              <a:rPr lang="en-US" smtClean="0"/>
              <a:t>‹#›</a:t>
            </a:fld>
            <a:endParaRPr lang="en-US"/>
          </a:p>
        </p:txBody>
      </p:sp>
    </p:spTree>
    <p:extLst>
      <p:ext uri="{BB962C8B-B14F-4D97-AF65-F5344CB8AC3E}">
        <p14:creationId xmlns:p14="http://schemas.microsoft.com/office/powerpoint/2010/main" val="3875815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49B506A-BF62-1B47-B1D8-24B7D148CF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5B96689-A992-FC49-9AA4-909C495D315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D41FC1-7D12-8E4E-A50D-23B47929DAF8}"/>
              </a:ext>
            </a:extLst>
          </p:cNvPr>
          <p:cNvSpPr>
            <a:spLocks noGrp="1"/>
          </p:cNvSpPr>
          <p:nvPr>
            <p:ph type="dt" sz="half" idx="10"/>
          </p:nvPr>
        </p:nvSpPr>
        <p:spPr/>
        <p:txBody>
          <a:bodyPr/>
          <a:lstStyle/>
          <a:p>
            <a:fld id="{925E2E84-5A60-FA47-8A65-C21CC317B7DE}" type="datetimeFigureOut">
              <a:rPr lang="en-US" smtClean="0"/>
              <a:t>2/26/20</a:t>
            </a:fld>
            <a:endParaRPr lang="en-US"/>
          </a:p>
        </p:txBody>
      </p:sp>
      <p:sp>
        <p:nvSpPr>
          <p:cNvPr id="5" name="Footer Placeholder 4">
            <a:extLst>
              <a:ext uri="{FF2B5EF4-FFF2-40B4-BE49-F238E27FC236}">
                <a16:creationId xmlns:a16="http://schemas.microsoft.com/office/drawing/2014/main" id="{B649525F-36B4-0247-856D-FB8C2B08A3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8F5CF8-D411-3444-8FE9-24EDB62E689A}"/>
              </a:ext>
            </a:extLst>
          </p:cNvPr>
          <p:cNvSpPr>
            <a:spLocks noGrp="1"/>
          </p:cNvSpPr>
          <p:nvPr>
            <p:ph type="sldNum" sz="quarter" idx="12"/>
          </p:nvPr>
        </p:nvSpPr>
        <p:spPr/>
        <p:txBody>
          <a:bodyPr/>
          <a:lstStyle/>
          <a:p>
            <a:fld id="{8AB96DF6-31AF-854E-99C2-44C6686C58D9}" type="slidenum">
              <a:rPr lang="en-US" smtClean="0"/>
              <a:t>‹#›</a:t>
            </a:fld>
            <a:endParaRPr lang="en-US"/>
          </a:p>
        </p:txBody>
      </p:sp>
    </p:spTree>
    <p:extLst>
      <p:ext uri="{BB962C8B-B14F-4D97-AF65-F5344CB8AC3E}">
        <p14:creationId xmlns:p14="http://schemas.microsoft.com/office/powerpoint/2010/main" val="705562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59718-0074-244D-BFD2-54D7ABC0BE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BD9F854-AC29-7C41-863B-20D9C077275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C40665-76F3-DA45-B2C4-085176E9F46F}"/>
              </a:ext>
            </a:extLst>
          </p:cNvPr>
          <p:cNvSpPr>
            <a:spLocks noGrp="1"/>
          </p:cNvSpPr>
          <p:nvPr>
            <p:ph type="dt" sz="half" idx="10"/>
          </p:nvPr>
        </p:nvSpPr>
        <p:spPr/>
        <p:txBody>
          <a:bodyPr/>
          <a:lstStyle/>
          <a:p>
            <a:fld id="{925E2E84-5A60-FA47-8A65-C21CC317B7DE}" type="datetimeFigureOut">
              <a:rPr lang="en-US" smtClean="0"/>
              <a:t>2/26/20</a:t>
            </a:fld>
            <a:endParaRPr lang="en-US"/>
          </a:p>
        </p:txBody>
      </p:sp>
      <p:sp>
        <p:nvSpPr>
          <p:cNvPr id="5" name="Footer Placeholder 4">
            <a:extLst>
              <a:ext uri="{FF2B5EF4-FFF2-40B4-BE49-F238E27FC236}">
                <a16:creationId xmlns:a16="http://schemas.microsoft.com/office/drawing/2014/main" id="{1491FA73-7EC5-0141-ABE1-2B9979001D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5C55C1-AD29-A540-A381-D1514F6A78EF}"/>
              </a:ext>
            </a:extLst>
          </p:cNvPr>
          <p:cNvSpPr>
            <a:spLocks noGrp="1"/>
          </p:cNvSpPr>
          <p:nvPr>
            <p:ph type="sldNum" sz="quarter" idx="12"/>
          </p:nvPr>
        </p:nvSpPr>
        <p:spPr/>
        <p:txBody>
          <a:bodyPr/>
          <a:lstStyle/>
          <a:p>
            <a:fld id="{8AB96DF6-31AF-854E-99C2-44C6686C58D9}" type="slidenum">
              <a:rPr lang="en-US" smtClean="0"/>
              <a:t>‹#›</a:t>
            </a:fld>
            <a:endParaRPr lang="en-US"/>
          </a:p>
        </p:txBody>
      </p:sp>
    </p:spTree>
    <p:extLst>
      <p:ext uri="{BB962C8B-B14F-4D97-AF65-F5344CB8AC3E}">
        <p14:creationId xmlns:p14="http://schemas.microsoft.com/office/powerpoint/2010/main" val="3452399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1957E-1A8C-7147-B156-9C25E1A5CA6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4C0E0B8-F01B-7443-80F8-4E5A98A4A3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8A30F34-B5EB-E147-AE9C-A808F54E321D}"/>
              </a:ext>
            </a:extLst>
          </p:cNvPr>
          <p:cNvSpPr>
            <a:spLocks noGrp="1"/>
          </p:cNvSpPr>
          <p:nvPr>
            <p:ph type="dt" sz="half" idx="10"/>
          </p:nvPr>
        </p:nvSpPr>
        <p:spPr/>
        <p:txBody>
          <a:bodyPr/>
          <a:lstStyle/>
          <a:p>
            <a:fld id="{925E2E84-5A60-FA47-8A65-C21CC317B7DE}" type="datetimeFigureOut">
              <a:rPr lang="en-US" smtClean="0"/>
              <a:t>2/26/20</a:t>
            </a:fld>
            <a:endParaRPr lang="en-US"/>
          </a:p>
        </p:txBody>
      </p:sp>
      <p:sp>
        <p:nvSpPr>
          <p:cNvPr id="5" name="Footer Placeholder 4">
            <a:extLst>
              <a:ext uri="{FF2B5EF4-FFF2-40B4-BE49-F238E27FC236}">
                <a16:creationId xmlns:a16="http://schemas.microsoft.com/office/drawing/2014/main" id="{3C2B5C84-7596-B64F-B2EA-F24D10A16D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12A7C0-D4DC-6F42-8685-64F5EBB74733}"/>
              </a:ext>
            </a:extLst>
          </p:cNvPr>
          <p:cNvSpPr>
            <a:spLocks noGrp="1"/>
          </p:cNvSpPr>
          <p:nvPr>
            <p:ph type="sldNum" sz="quarter" idx="12"/>
          </p:nvPr>
        </p:nvSpPr>
        <p:spPr/>
        <p:txBody>
          <a:bodyPr/>
          <a:lstStyle/>
          <a:p>
            <a:fld id="{8AB96DF6-31AF-854E-99C2-44C6686C58D9}" type="slidenum">
              <a:rPr lang="en-US" smtClean="0"/>
              <a:t>‹#›</a:t>
            </a:fld>
            <a:endParaRPr lang="en-US"/>
          </a:p>
        </p:txBody>
      </p:sp>
    </p:spTree>
    <p:extLst>
      <p:ext uri="{BB962C8B-B14F-4D97-AF65-F5344CB8AC3E}">
        <p14:creationId xmlns:p14="http://schemas.microsoft.com/office/powerpoint/2010/main" val="2830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9685A-6D2B-534D-9803-E6D8FA6DEF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C693C9-55E6-CE48-90AE-3E94800B06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FD28533-CCDF-4147-B657-759868BBFFE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1D0B278-EA50-E549-9FDF-9784A3A6EAD7}"/>
              </a:ext>
            </a:extLst>
          </p:cNvPr>
          <p:cNvSpPr>
            <a:spLocks noGrp="1"/>
          </p:cNvSpPr>
          <p:nvPr>
            <p:ph type="dt" sz="half" idx="10"/>
          </p:nvPr>
        </p:nvSpPr>
        <p:spPr/>
        <p:txBody>
          <a:bodyPr/>
          <a:lstStyle/>
          <a:p>
            <a:fld id="{925E2E84-5A60-FA47-8A65-C21CC317B7DE}" type="datetimeFigureOut">
              <a:rPr lang="en-US" smtClean="0"/>
              <a:t>2/26/20</a:t>
            </a:fld>
            <a:endParaRPr lang="en-US"/>
          </a:p>
        </p:txBody>
      </p:sp>
      <p:sp>
        <p:nvSpPr>
          <p:cNvPr id="6" name="Footer Placeholder 5">
            <a:extLst>
              <a:ext uri="{FF2B5EF4-FFF2-40B4-BE49-F238E27FC236}">
                <a16:creationId xmlns:a16="http://schemas.microsoft.com/office/drawing/2014/main" id="{6184521F-1640-E645-803F-9C9DEB096E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353734-972E-AA4C-978A-0C6B030160B8}"/>
              </a:ext>
            </a:extLst>
          </p:cNvPr>
          <p:cNvSpPr>
            <a:spLocks noGrp="1"/>
          </p:cNvSpPr>
          <p:nvPr>
            <p:ph type="sldNum" sz="quarter" idx="12"/>
          </p:nvPr>
        </p:nvSpPr>
        <p:spPr/>
        <p:txBody>
          <a:bodyPr/>
          <a:lstStyle/>
          <a:p>
            <a:fld id="{8AB96DF6-31AF-854E-99C2-44C6686C58D9}" type="slidenum">
              <a:rPr lang="en-US" smtClean="0"/>
              <a:t>‹#›</a:t>
            </a:fld>
            <a:endParaRPr lang="en-US"/>
          </a:p>
        </p:txBody>
      </p:sp>
    </p:spTree>
    <p:extLst>
      <p:ext uri="{BB962C8B-B14F-4D97-AF65-F5344CB8AC3E}">
        <p14:creationId xmlns:p14="http://schemas.microsoft.com/office/powerpoint/2010/main" val="1932856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536D7-C5F7-7843-93E0-06C222C719B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D83E42E-BD22-C442-B95F-7379469076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8580A5-354E-D347-8FED-4B8E383C680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34F962-A5DF-074A-85AD-A8C5A01FFA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FD651FF-EEA5-2D4E-A665-832D5D2AC0D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5112351-EDD5-C84D-9A3A-782430B4AB53}"/>
              </a:ext>
            </a:extLst>
          </p:cNvPr>
          <p:cNvSpPr>
            <a:spLocks noGrp="1"/>
          </p:cNvSpPr>
          <p:nvPr>
            <p:ph type="dt" sz="half" idx="10"/>
          </p:nvPr>
        </p:nvSpPr>
        <p:spPr/>
        <p:txBody>
          <a:bodyPr/>
          <a:lstStyle/>
          <a:p>
            <a:fld id="{925E2E84-5A60-FA47-8A65-C21CC317B7DE}" type="datetimeFigureOut">
              <a:rPr lang="en-US" smtClean="0"/>
              <a:t>2/26/20</a:t>
            </a:fld>
            <a:endParaRPr lang="en-US"/>
          </a:p>
        </p:txBody>
      </p:sp>
      <p:sp>
        <p:nvSpPr>
          <p:cNvPr id="8" name="Footer Placeholder 7">
            <a:extLst>
              <a:ext uri="{FF2B5EF4-FFF2-40B4-BE49-F238E27FC236}">
                <a16:creationId xmlns:a16="http://schemas.microsoft.com/office/drawing/2014/main" id="{1849E658-65DA-BB4F-B9E7-AF214EFF06A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0E018F2-B672-3E4E-819C-53E5DC9A4596}"/>
              </a:ext>
            </a:extLst>
          </p:cNvPr>
          <p:cNvSpPr>
            <a:spLocks noGrp="1"/>
          </p:cNvSpPr>
          <p:nvPr>
            <p:ph type="sldNum" sz="quarter" idx="12"/>
          </p:nvPr>
        </p:nvSpPr>
        <p:spPr/>
        <p:txBody>
          <a:bodyPr/>
          <a:lstStyle/>
          <a:p>
            <a:fld id="{8AB96DF6-31AF-854E-99C2-44C6686C58D9}" type="slidenum">
              <a:rPr lang="en-US" smtClean="0"/>
              <a:t>‹#›</a:t>
            </a:fld>
            <a:endParaRPr lang="en-US"/>
          </a:p>
        </p:txBody>
      </p:sp>
    </p:spTree>
    <p:extLst>
      <p:ext uri="{BB962C8B-B14F-4D97-AF65-F5344CB8AC3E}">
        <p14:creationId xmlns:p14="http://schemas.microsoft.com/office/powerpoint/2010/main" val="2653693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CA77A-2730-D645-B910-F3D143FD2D3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E91B661-CC60-C240-BEE4-E8F15B436DF5}"/>
              </a:ext>
            </a:extLst>
          </p:cNvPr>
          <p:cNvSpPr>
            <a:spLocks noGrp="1"/>
          </p:cNvSpPr>
          <p:nvPr>
            <p:ph type="dt" sz="half" idx="10"/>
          </p:nvPr>
        </p:nvSpPr>
        <p:spPr/>
        <p:txBody>
          <a:bodyPr/>
          <a:lstStyle/>
          <a:p>
            <a:fld id="{925E2E84-5A60-FA47-8A65-C21CC317B7DE}" type="datetimeFigureOut">
              <a:rPr lang="en-US" smtClean="0"/>
              <a:t>2/26/20</a:t>
            </a:fld>
            <a:endParaRPr lang="en-US"/>
          </a:p>
        </p:txBody>
      </p:sp>
      <p:sp>
        <p:nvSpPr>
          <p:cNvPr id="4" name="Footer Placeholder 3">
            <a:extLst>
              <a:ext uri="{FF2B5EF4-FFF2-40B4-BE49-F238E27FC236}">
                <a16:creationId xmlns:a16="http://schemas.microsoft.com/office/drawing/2014/main" id="{7A9ADA82-7525-554F-AFAB-0E0E0D2332A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A6F6AFE-CD18-7D4A-96B1-A270CE809B8C}"/>
              </a:ext>
            </a:extLst>
          </p:cNvPr>
          <p:cNvSpPr>
            <a:spLocks noGrp="1"/>
          </p:cNvSpPr>
          <p:nvPr>
            <p:ph type="sldNum" sz="quarter" idx="12"/>
          </p:nvPr>
        </p:nvSpPr>
        <p:spPr/>
        <p:txBody>
          <a:bodyPr/>
          <a:lstStyle/>
          <a:p>
            <a:fld id="{8AB96DF6-31AF-854E-99C2-44C6686C58D9}" type="slidenum">
              <a:rPr lang="en-US" smtClean="0"/>
              <a:t>‹#›</a:t>
            </a:fld>
            <a:endParaRPr lang="en-US"/>
          </a:p>
        </p:txBody>
      </p:sp>
    </p:spTree>
    <p:extLst>
      <p:ext uri="{BB962C8B-B14F-4D97-AF65-F5344CB8AC3E}">
        <p14:creationId xmlns:p14="http://schemas.microsoft.com/office/powerpoint/2010/main" val="2326250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762A55D-0ADB-2A4B-816E-AF1420E60EC9}"/>
              </a:ext>
            </a:extLst>
          </p:cNvPr>
          <p:cNvSpPr>
            <a:spLocks noGrp="1"/>
          </p:cNvSpPr>
          <p:nvPr>
            <p:ph type="dt" sz="half" idx="10"/>
          </p:nvPr>
        </p:nvSpPr>
        <p:spPr/>
        <p:txBody>
          <a:bodyPr/>
          <a:lstStyle/>
          <a:p>
            <a:fld id="{925E2E84-5A60-FA47-8A65-C21CC317B7DE}" type="datetimeFigureOut">
              <a:rPr lang="en-US" smtClean="0"/>
              <a:t>2/26/20</a:t>
            </a:fld>
            <a:endParaRPr lang="en-US"/>
          </a:p>
        </p:txBody>
      </p:sp>
      <p:sp>
        <p:nvSpPr>
          <p:cNvPr id="3" name="Footer Placeholder 2">
            <a:extLst>
              <a:ext uri="{FF2B5EF4-FFF2-40B4-BE49-F238E27FC236}">
                <a16:creationId xmlns:a16="http://schemas.microsoft.com/office/drawing/2014/main" id="{F99DD4EF-F8B5-6245-99D3-ECA26EB933C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5FEBD29-59D4-FE43-AB56-1F1725199988}"/>
              </a:ext>
            </a:extLst>
          </p:cNvPr>
          <p:cNvSpPr>
            <a:spLocks noGrp="1"/>
          </p:cNvSpPr>
          <p:nvPr>
            <p:ph type="sldNum" sz="quarter" idx="12"/>
          </p:nvPr>
        </p:nvSpPr>
        <p:spPr/>
        <p:txBody>
          <a:bodyPr/>
          <a:lstStyle/>
          <a:p>
            <a:fld id="{8AB96DF6-31AF-854E-99C2-44C6686C58D9}" type="slidenum">
              <a:rPr lang="en-US" smtClean="0"/>
              <a:t>‹#›</a:t>
            </a:fld>
            <a:endParaRPr lang="en-US"/>
          </a:p>
        </p:txBody>
      </p:sp>
    </p:spTree>
    <p:extLst>
      <p:ext uri="{BB962C8B-B14F-4D97-AF65-F5344CB8AC3E}">
        <p14:creationId xmlns:p14="http://schemas.microsoft.com/office/powerpoint/2010/main" val="473232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DDCDB-FBBA-2D4A-819B-B7AEAA9F8B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1316455-B030-124A-A942-7EF26D63F8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B9A55EB-9497-4647-9E02-C184793B3F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F8D5278-3ED3-C046-A4A2-B598FAF461CD}"/>
              </a:ext>
            </a:extLst>
          </p:cNvPr>
          <p:cNvSpPr>
            <a:spLocks noGrp="1"/>
          </p:cNvSpPr>
          <p:nvPr>
            <p:ph type="dt" sz="half" idx="10"/>
          </p:nvPr>
        </p:nvSpPr>
        <p:spPr/>
        <p:txBody>
          <a:bodyPr/>
          <a:lstStyle/>
          <a:p>
            <a:fld id="{925E2E84-5A60-FA47-8A65-C21CC317B7DE}" type="datetimeFigureOut">
              <a:rPr lang="en-US" smtClean="0"/>
              <a:t>2/26/20</a:t>
            </a:fld>
            <a:endParaRPr lang="en-US"/>
          </a:p>
        </p:txBody>
      </p:sp>
      <p:sp>
        <p:nvSpPr>
          <p:cNvPr id="6" name="Footer Placeholder 5">
            <a:extLst>
              <a:ext uri="{FF2B5EF4-FFF2-40B4-BE49-F238E27FC236}">
                <a16:creationId xmlns:a16="http://schemas.microsoft.com/office/drawing/2014/main" id="{013E15A6-7035-1F45-B4E1-D8FEABCBA01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8D1A1B-7266-9F42-8285-C750EF59C06A}"/>
              </a:ext>
            </a:extLst>
          </p:cNvPr>
          <p:cNvSpPr>
            <a:spLocks noGrp="1"/>
          </p:cNvSpPr>
          <p:nvPr>
            <p:ph type="sldNum" sz="quarter" idx="12"/>
          </p:nvPr>
        </p:nvSpPr>
        <p:spPr/>
        <p:txBody>
          <a:bodyPr/>
          <a:lstStyle/>
          <a:p>
            <a:fld id="{8AB96DF6-31AF-854E-99C2-44C6686C58D9}" type="slidenum">
              <a:rPr lang="en-US" smtClean="0"/>
              <a:t>‹#›</a:t>
            </a:fld>
            <a:endParaRPr lang="en-US"/>
          </a:p>
        </p:txBody>
      </p:sp>
    </p:spTree>
    <p:extLst>
      <p:ext uri="{BB962C8B-B14F-4D97-AF65-F5344CB8AC3E}">
        <p14:creationId xmlns:p14="http://schemas.microsoft.com/office/powerpoint/2010/main" val="3638584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FFFB9-BD57-0D40-A7F1-5C410362BE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571C1F8-951C-4045-BA1F-B95B752E6E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BB5DFD2-2317-EA42-A4BE-E0F5401F9C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250F2F-3B3C-184F-8532-11E3A57FC35C}"/>
              </a:ext>
            </a:extLst>
          </p:cNvPr>
          <p:cNvSpPr>
            <a:spLocks noGrp="1"/>
          </p:cNvSpPr>
          <p:nvPr>
            <p:ph type="dt" sz="half" idx="10"/>
          </p:nvPr>
        </p:nvSpPr>
        <p:spPr/>
        <p:txBody>
          <a:bodyPr/>
          <a:lstStyle/>
          <a:p>
            <a:fld id="{925E2E84-5A60-FA47-8A65-C21CC317B7DE}" type="datetimeFigureOut">
              <a:rPr lang="en-US" smtClean="0"/>
              <a:t>2/26/20</a:t>
            </a:fld>
            <a:endParaRPr lang="en-US"/>
          </a:p>
        </p:txBody>
      </p:sp>
      <p:sp>
        <p:nvSpPr>
          <p:cNvPr id="6" name="Footer Placeholder 5">
            <a:extLst>
              <a:ext uri="{FF2B5EF4-FFF2-40B4-BE49-F238E27FC236}">
                <a16:creationId xmlns:a16="http://schemas.microsoft.com/office/drawing/2014/main" id="{BC395DBB-0D92-CF48-8A51-07C011D8A4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4ED7A3-8DEF-A74C-B121-DB529679F15E}"/>
              </a:ext>
            </a:extLst>
          </p:cNvPr>
          <p:cNvSpPr>
            <a:spLocks noGrp="1"/>
          </p:cNvSpPr>
          <p:nvPr>
            <p:ph type="sldNum" sz="quarter" idx="12"/>
          </p:nvPr>
        </p:nvSpPr>
        <p:spPr/>
        <p:txBody>
          <a:bodyPr/>
          <a:lstStyle/>
          <a:p>
            <a:fld id="{8AB96DF6-31AF-854E-99C2-44C6686C58D9}" type="slidenum">
              <a:rPr lang="en-US" smtClean="0"/>
              <a:t>‹#›</a:t>
            </a:fld>
            <a:endParaRPr lang="en-US"/>
          </a:p>
        </p:txBody>
      </p:sp>
    </p:spTree>
    <p:extLst>
      <p:ext uri="{BB962C8B-B14F-4D97-AF65-F5344CB8AC3E}">
        <p14:creationId xmlns:p14="http://schemas.microsoft.com/office/powerpoint/2010/main" val="500562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7253B6E-B1AC-0F43-9920-1DDD84D1A20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FA7A45B-4162-B843-9930-7B104987F8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DF0798-53A0-BC4E-8805-E22213F927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5E2E84-5A60-FA47-8A65-C21CC317B7DE}" type="datetimeFigureOut">
              <a:rPr lang="en-US" smtClean="0"/>
              <a:t>2/26/20</a:t>
            </a:fld>
            <a:endParaRPr lang="en-US"/>
          </a:p>
        </p:txBody>
      </p:sp>
      <p:sp>
        <p:nvSpPr>
          <p:cNvPr id="5" name="Footer Placeholder 4">
            <a:extLst>
              <a:ext uri="{FF2B5EF4-FFF2-40B4-BE49-F238E27FC236}">
                <a16:creationId xmlns:a16="http://schemas.microsoft.com/office/drawing/2014/main" id="{9CC4E932-4115-F243-83B2-B248D1A78C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A135C36-0B63-3240-80E7-43EBE52A8A4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B96DF6-31AF-854E-99C2-44C6686C58D9}" type="slidenum">
              <a:rPr lang="en-US" smtClean="0"/>
              <a:t>‹#›</a:t>
            </a:fld>
            <a:endParaRPr lang="en-US"/>
          </a:p>
        </p:txBody>
      </p:sp>
    </p:spTree>
    <p:extLst>
      <p:ext uri="{BB962C8B-B14F-4D97-AF65-F5344CB8AC3E}">
        <p14:creationId xmlns:p14="http://schemas.microsoft.com/office/powerpoint/2010/main" val="17909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en.wikipedia.org/wiki/File:Thomas_Gold.jpg"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59AE206-7EBA-4D33-8BC9-9D8158553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C17E63B-037B-DB48-B400-A78176BD32BB}"/>
              </a:ext>
            </a:extLst>
          </p:cNvPr>
          <p:cNvSpPr>
            <a:spLocks noGrp="1"/>
          </p:cNvSpPr>
          <p:nvPr>
            <p:ph type="ctrTitle"/>
          </p:nvPr>
        </p:nvSpPr>
        <p:spPr>
          <a:xfrm>
            <a:off x="838199" y="4525347"/>
            <a:ext cx="6801321" cy="1737360"/>
          </a:xfrm>
        </p:spPr>
        <p:txBody>
          <a:bodyPr anchor="ctr">
            <a:normAutofit/>
          </a:bodyPr>
          <a:lstStyle/>
          <a:p>
            <a:pPr algn="r" defTabSz="914400" rtl="1" eaLnBrk="1" latinLnBrk="0" hangingPunct="1">
              <a:spcBef>
                <a:spcPct val="0"/>
              </a:spcBef>
              <a:buNone/>
            </a:pPr>
            <a:r>
              <a:rPr lang="ar-SA" dirty="0"/>
              <a:t>ثروة النفط (البترول)</a:t>
            </a:r>
            <a:br>
              <a:rPr lang="ar-SA" dirty="0"/>
            </a:br>
            <a:r>
              <a:rPr lang="en-GB" dirty="0"/>
              <a:t>Oil resources</a:t>
            </a:r>
            <a:endParaRPr lang="en-US" dirty="0"/>
          </a:p>
        </p:txBody>
      </p:sp>
      <p:sp>
        <p:nvSpPr>
          <p:cNvPr id="3" name="Subtitle 2">
            <a:extLst>
              <a:ext uri="{FF2B5EF4-FFF2-40B4-BE49-F238E27FC236}">
                <a16:creationId xmlns:a16="http://schemas.microsoft.com/office/drawing/2014/main" id="{ED099BB5-1B75-8747-A559-4898E42E9B3D}"/>
              </a:ext>
            </a:extLst>
          </p:cNvPr>
          <p:cNvSpPr>
            <a:spLocks noGrp="1"/>
          </p:cNvSpPr>
          <p:nvPr>
            <p:ph type="subTitle" idx="1"/>
          </p:nvPr>
        </p:nvSpPr>
        <p:spPr>
          <a:xfrm>
            <a:off x="7961258" y="4525347"/>
            <a:ext cx="3258675" cy="1737360"/>
          </a:xfrm>
        </p:spPr>
        <p:txBody>
          <a:bodyPr anchor="ctr">
            <a:normAutofit/>
          </a:bodyPr>
          <a:lstStyle/>
          <a:p>
            <a:pPr marL="0" indent="0" algn="l" defTabSz="914400" rtl="1" eaLnBrk="1" latinLnBrk="0" hangingPunct="1">
              <a:spcBef>
                <a:spcPts val="1000"/>
              </a:spcBef>
              <a:buFont typeface="Arial" panose="020B0604020202020204" pitchFamily="34" charset="0"/>
              <a:buNone/>
            </a:pPr>
            <a:r>
              <a:rPr lang="ar-SA" dirty="0"/>
              <a:t>محاضرة ٥</a:t>
            </a:r>
            <a:endParaRPr lang="en-US" dirty="0"/>
          </a:p>
        </p:txBody>
      </p:sp>
      <p:sp>
        <p:nvSpPr>
          <p:cNvPr id="10" name="Oval 9">
            <a:extLst>
              <a:ext uri="{FF2B5EF4-FFF2-40B4-BE49-F238E27FC236}">
                <a16:creationId xmlns:a16="http://schemas.microsoft.com/office/drawing/2014/main" id="{6437D937-A7F1-4011-92B4-328E5BE1B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8567" y="620480"/>
            <a:ext cx="2243800" cy="224379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B672F332-AF08-46C6-94F0-77684310D7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95001" y="2466604"/>
            <a:ext cx="962395" cy="96239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34244EF8-D73A-40E1-BE73-D46E6B4B04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5829" y="2327988"/>
            <a:ext cx="293695" cy="29369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AB84D7E8-4ECB-42D7-ADBF-01689B0F24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2113" y="0"/>
            <a:ext cx="5699887" cy="4059244"/>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8" name="Straight Connector 17">
            <a:extLst>
              <a:ext uri="{FF2B5EF4-FFF2-40B4-BE49-F238E27FC236}">
                <a16:creationId xmlns:a16="http://schemas.microsoft.com/office/drawing/2014/main" id="{9E8E38ED-369A-44C2-B635-0BED0E48A6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00392" y="4525347"/>
            <a:ext cx="0" cy="173736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4601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a:extLst>
              <a:ext uri="{FF2B5EF4-FFF2-40B4-BE49-F238E27FC236}">
                <a16:creationId xmlns:a16="http://schemas.microsoft.com/office/drawing/2014/main" id="{2E030021-FE90-2A44-8102-D13BF5A05FFD}"/>
              </a:ext>
            </a:extLst>
          </p:cNvPr>
          <p:cNvSpPr>
            <a:spLocks noChangeArrowheads="1"/>
          </p:cNvSpPr>
          <p:nvPr/>
        </p:nvSpPr>
        <p:spPr bwMode="auto">
          <a:xfrm>
            <a:off x="1774826" y="648792"/>
            <a:ext cx="8137525" cy="3385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ar-SA" altLang="en-US" sz="2800" b="1">
                <a:solidFill>
                  <a:srgbClr val="800080"/>
                </a:solidFill>
              </a:rPr>
              <a:t>تكرير البترول</a:t>
            </a:r>
            <a:r>
              <a:rPr lang="en-US" altLang="en-US" b="1"/>
              <a:t> </a:t>
            </a:r>
            <a:endParaRPr lang="ar-SA" altLang="en-US" b="1"/>
          </a:p>
          <a:p>
            <a:pPr algn="ctr" eaLnBrk="1" hangingPunct="1"/>
            <a:r>
              <a:rPr lang="en-US" altLang="en-US" b="1"/>
              <a:t> </a:t>
            </a:r>
            <a:r>
              <a:rPr lang="en-US" altLang="en-US" b="1" i="1"/>
              <a:t>Distillation and Refining of Crude Petrolum</a:t>
            </a:r>
            <a:r>
              <a:rPr lang="en-US" altLang="en-US" b="1"/>
              <a:t> </a:t>
            </a:r>
            <a:endParaRPr lang="en-US" altLang="en-US"/>
          </a:p>
          <a:p>
            <a:pPr algn="just" rtl="1" eaLnBrk="1" hangingPunct="1"/>
            <a:r>
              <a:rPr lang="ar-SA" altLang="en-US"/>
              <a:t>	</a:t>
            </a:r>
            <a:r>
              <a:rPr lang="ar-SA" altLang="en-US" sz="2400" b="1"/>
              <a:t>أولى العمليات التي تجري في تكرير البترول الخام، هي تجزئته إلى مقطرات تجمع في مجال واسع من درجة الغليان، وذلك من خلال عملية تعرف بالتقطير التجزيئي </a:t>
            </a:r>
            <a:r>
              <a:rPr lang="en-US" altLang="en-US" sz="2000" b="1"/>
              <a:t>(Fractional Distillation)</a:t>
            </a:r>
            <a:r>
              <a:rPr lang="ar-SA" altLang="en-US" sz="2400" b="1"/>
              <a:t>.</a:t>
            </a:r>
          </a:p>
          <a:p>
            <a:pPr algn="just" rtl="1" eaLnBrk="1" hangingPunct="1"/>
            <a:r>
              <a:rPr lang="ar-SA" altLang="en-US" sz="2400" b="1"/>
              <a:t> بما أن كل جزء مقطر يفصل في مدى واسع من درجة الغليان.</a:t>
            </a:r>
          </a:p>
          <a:p>
            <a:pPr algn="just" rtl="1" eaLnBrk="1" hangingPunct="1"/>
            <a:endParaRPr lang="ar-SA" altLang="en-US" sz="2400" b="1"/>
          </a:p>
          <a:p>
            <a:pPr algn="just" rtl="1" eaLnBrk="1" hangingPunct="1"/>
            <a:r>
              <a:rPr lang="ar-SA" altLang="en-US" sz="2400" b="1"/>
              <a:t> فإن كل مقطر يحتوي على العديد من المركبات الهيدروكربونية. تختلف من مكوّنات مقطر آخر، تم فصله في مجال درجة غليان مختلف.</a:t>
            </a:r>
          </a:p>
        </p:txBody>
      </p:sp>
    </p:spTree>
    <p:extLst>
      <p:ext uri="{BB962C8B-B14F-4D97-AF65-F5344CB8AC3E}">
        <p14:creationId xmlns:p14="http://schemas.microsoft.com/office/powerpoint/2010/main" val="3481522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F7206-E553-8143-B021-510BE9F0AE19}"/>
              </a:ext>
            </a:extLst>
          </p:cNvPr>
          <p:cNvSpPr>
            <a:spLocks noGrp="1"/>
          </p:cNvSpPr>
          <p:nvPr>
            <p:ph type="title"/>
          </p:nvPr>
        </p:nvSpPr>
        <p:spPr/>
        <p:txBody>
          <a:bodyPr/>
          <a:lstStyle/>
          <a:p>
            <a:pPr algn="ctr" defTabSz="914400" rtl="1" eaLnBrk="1" latinLnBrk="0" hangingPunct="1">
              <a:lnSpc>
                <a:spcPct val="90000"/>
              </a:lnSpc>
              <a:spcBef>
                <a:spcPct val="0"/>
              </a:spcBef>
              <a:buNone/>
            </a:pPr>
            <a:r>
              <a:rPr lang="ar-SA" dirty="0"/>
              <a:t>ثروة النفط</a:t>
            </a:r>
            <a:endParaRPr lang="en-US" dirty="0"/>
          </a:p>
        </p:txBody>
      </p:sp>
      <p:sp>
        <p:nvSpPr>
          <p:cNvPr id="3" name="Content Placeholder 2">
            <a:extLst>
              <a:ext uri="{FF2B5EF4-FFF2-40B4-BE49-F238E27FC236}">
                <a16:creationId xmlns:a16="http://schemas.microsoft.com/office/drawing/2014/main" id="{B72FFCC8-FEF1-B74E-9DE6-34A90D77ABD4}"/>
              </a:ext>
            </a:extLst>
          </p:cNvPr>
          <p:cNvSpPr>
            <a:spLocks noGrp="1"/>
          </p:cNvSpPr>
          <p:nvPr>
            <p:ph idx="1"/>
          </p:nvPr>
        </p:nvSpPr>
        <p:spPr/>
        <p:txBody>
          <a:bodyPr>
            <a:normAutofit fontScale="85000" lnSpcReduction="20000"/>
          </a:bodyPr>
          <a:lstStyle/>
          <a:p>
            <a:pPr algn="r" rtl="1"/>
            <a:r>
              <a:rPr lang="ar-SA" dirty="0"/>
              <a:t>تنبع أهمية النفط من خلال توفيره لفوائض مالية تعتبر ضرورية لتمويل خطط التنمية الاقتصادية والاجتماعية في هذه الأقطار.</a:t>
            </a:r>
          </a:p>
          <a:p>
            <a:pPr algn="r" rtl="1"/>
            <a:r>
              <a:rPr lang="ar-SA" dirty="0"/>
              <a:t> وقد لعب النفط دوراً رئيسياً في تحديد مسار وطبيعة التنمية منذ أوائل السبعينات وحتى وقتنا الحاضر سواء في الأقطار المنتجة أو المستوردة له. وقد جاءت أهمية النفط باعتباره سلعة استراتيجية تعتبر مادة أساسية في الصناعة ولها أثراً فعالاً على مختلف أوجه النشاط الاقتصادي والمالي والمصرفي. </a:t>
            </a:r>
          </a:p>
          <a:p>
            <a:pPr algn="r" rtl="1"/>
            <a:r>
              <a:rPr lang="ar-SA" dirty="0"/>
              <a:t>يعتبر كذلك سلعة هامة في التجارة الدولية ومصدر دخل رئيسي للدول المنتجة وبدرجة أقل للدول المستهلكة وذلك من خلال ايرادات الضرائب على استهلاكه وما شابه ذلك . </a:t>
            </a:r>
          </a:p>
          <a:p>
            <a:pPr algn="r" rtl="1"/>
            <a:r>
              <a:rPr lang="ar-SA" dirty="0"/>
              <a:t>وتنبع أهميته كسلعة، كذلك من الفارق الكبير بين  نفقات الإنتاج والأسعار التي يدفعها المستهلكون مما أدى الى تراكم فوائض مالية في الدول المنتجة كان لها أثراً كبيراً على جميع القطاعات الاقتصادية مثل الصناعة والزراعة والخدمات...الخ. </a:t>
            </a:r>
          </a:p>
          <a:p>
            <a:pPr algn="r" rtl="1"/>
            <a:r>
              <a:rPr lang="ar-SA" dirty="0"/>
              <a:t>وتمثل تجارة النفط الخام ومشتقاته  نسبة مرتفعة من التجارة العالمية خاصة وأنه يتدفق من مجموعه من الدول باتجاه مجموعة أخرى، مما يجعل لأي تغير في أسعاره أثراً كبيراً على الميزان التجاري ومن ثم على مستوى الأداء الاقتصادي لكل من الدول المصدرة والمستوردة.</a:t>
            </a:r>
            <a:endParaRPr lang="en-US" dirty="0"/>
          </a:p>
        </p:txBody>
      </p:sp>
    </p:spTree>
    <p:extLst>
      <p:ext uri="{BB962C8B-B14F-4D97-AF65-F5344CB8AC3E}">
        <p14:creationId xmlns:p14="http://schemas.microsoft.com/office/powerpoint/2010/main" val="14991962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2AC5A-FFE4-EB45-A2A3-11E7DD59FFD3}"/>
              </a:ext>
            </a:extLst>
          </p:cNvPr>
          <p:cNvSpPr>
            <a:spLocks noGrp="1"/>
          </p:cNvSpPr>
          <p:nvPr>
            <p:ph type="title"/>
          </p:nvPr>
        </p:nvSpPr>
        <p:spPr/>
        <p:txBody>
          <a:bodyPr/>
          <a:lstStyle/>
          <a:p>
            <a:pPr algn="ctr" defTabSz="914400" rtl="1" eaLnBrk="1" latinLnBrk="0" hangingPunct="1">
              <a:lnSpc>
                <a:spcPct val="90000"/>
              </a:lnSpc>
              <a:spcBef>
                <a:spcPct val="0"/>
              </a:spcBef>
              <a:buNone/>
            </a:pPr>
            <a:r>
              <a:rPr lang="ar-SA" dirty="0"/>
              <a:t>أهمية النفط كثروة اقتصادية</a:t>
            </a:r>
            <a:endParaRPr lang="en-US" dirty="0"/>
          </a:p>
        </p:txBody>
      </p:sp>
      <p:sp>
        <p:nvSpPr>
          <p:cNvPr id="3" name="Content Placeholder 2">
            <a:extLst>
              <a:ext uri="{FF2B5EF4-FFF2-40B4-BE49-F238E27FC236}">
                <a16:creationId xmlns:a16="http://schemas.microsoft.com/office/drawing/2014/main" id="{38F6035E-E3C3-4746-8D9E-E37B897CF2CC}"/>
              </a:ext>
            </a:extLst>
          </p:cNvPr>
          <p:cNvSpPr>
            <a:spLocks noGrp="1"/>
          </p:cNvSpPr>
          <p:nvPr>
            <p:ph idx="1"/>
          </p:nvPr>
        </p:nvSpPr>
        <p:spPr/>
        <p:txBody>
          <a:bodyPr/>
          <a:lstStyle/>
          <a:p>
            <a:pPr algn="r" rtl="1"/>
            <a:r>
              <a:rPr lang="ar-SA" dirty="0"/>
              <a:t>مساهمته الفعالة في التنمية الاقتصادية عن طريق ما توفره العوائد البترولية من عملات صعبة ضرورية لتمويــل السلع الرأسمالية والاستهلاكية والخدمات. </a:t>
            </a:r>
          </a:p>
          <a:p>
            <a:pPr algn="r" rtl="1"/>
            <a:r>
              <a:rPr lang="ar-SA" dirty="0"/>
              <a:t>كونه مادة يمكن استغلالها في بناء قاعدة صناعية خاصة صناعة التكرير والبتروكيماويات بالإضافة إلى كونه أحد عناصر الا نتاج الضرورية لأية صناعات أخرى </a:t>
            </a:r>
          </a:p>
          <a:p>
            <a:pPr algn="r" rtl="1"/>
            <a:endParaRPr lang="ar-SA" dirty="0"/>
          </a:p>
          <a:p>
            <a:pPr marL="228600" indent="-228600" algn="r" defTabSz="914400" rtl="1" eaLnBrk="1" latinLnBrk="0" hangingPunct="1">
              <a:lnSpc>
                <a:spcPct val="90000"/>
              </a:lnSpc>
              <a:spcBef>
                <a:spcPts val="1000"/>
              </a:spcBef>
              <a:buFont typeface="Arial" panose="020B0604020202020204" pitchFamily="34" charset="0"/>
              <a:buChar char="•"/>
            </a:pPr>
            <a:endParaRPr lang="en-US" dirty="0"/>
          </a:p>
        </p:txBody>
      </p:sp>
    </p:spTree>
    <p:extLst>
      <p:ext uri="{BB962C8B-B14F-4D97-AF65-F5344CB8AC3E}">
        <p14:creationId xmlns:p14="http://schemas.microsoft.com/office/powerpoint/2010/main" val="11748630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3" descr="C:\Documents and Settings\user\Desktop\petrol course\petrol course\Cover 2 (1).jpg">
            <a:extLst>
              <a:ext uri="{FF2B5EF4-FFF2-40B4-BE49-F238E27FC236}">
                <a16:creationId xmlns:a16="http://schemas.microsoft.com/office/drawing/2014/main" id="{E7C67507-6477-804B-9796-D5200ACB2A7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2226" y="323850"/>
            <a:ext cx="4391025" cy="621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5C3FC6B3-DC44-BB47-80EF-D76F0283CDF0}"/>
              </a:ext>
            </a:extLst>
          </p:cNvPr>
          <p:cNvSpPr/>
          <p:nvPr/>
        </p:nvSpPr>
        <p:spPr>
          <a:xfrm>
            <a:off x="7047719" y="2344221"/>
            <a:ext cx="4536819" cy="369332"/>
          </a:xfrm>
          <a:prstGeom prst="rect">
            <a:avLst/>
          </a:prstGeom>
        </p:spPr>
        <p:txBody>
          <a:bodyPr wrap="none">
            <a:spAutoFit/>
          </a:bodyPr>
          <a:lstStyle/>
          <a:p>
            <a:r>
              <a:rPr lang="ar-SA" dirty="0">
                <a:latin typeface="DecoTypeNaskh" pitchFamily="2" charset="-78"/>
                <a:cs typeface="DecoTypeNaskh" pitchFamily="2" charset="-78"/>
              </a:rPr>
              <a:t>النفط والتنمية المستديمة في الأقطار العربية: الفرص والتحديات. جميل طاهر. ١٩٩٧</a:t>
            </a:r>
            <a:endParaRPr lang="ar-SA" dirty="0"/>
          </a:p>
        </p:txBody>
      </p:sp>
    </p:spTree>
    <p:extLst>
      <p:ext uri="{BB962C8B-B14F-4D97-AF65-F5344CB8AC3E}">
        <p14:creationId xmlns:p14="http://schemas.microsoft.com/office/powerpoint/2010/main" val="976401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00545-DE3C-4841-9B32-42F1D4C965A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C46707A-84AE-294F-8CBB-4B15BE97F49F}"/>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360772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39C3C6-28A3-5347-9ADC-335191364C40}"/>
              </a:ext>
            </a:extLst>
          </p:cNvPr>
          <p:cNvSpPr>
            <a:spLocks noGrp="1"/>
          </p:cNvSpPr>
          <p:nvPr>
            <p:ph idx="4294967295"/>
          </p:nvPr>
        </p:nvSpPr>
        <p:spPr>
          <a:xfrm>
            <a:off x="1370330" y="1515428"/>
            <a:ext cx="9709150" cy="3567112"/>
          </a:xfrm>
        </p:spPr>
        <p:txBody>
          <a:bodyPr anchor="ctr">
            <a:normAutofit/>
          </a:bodyPr>
          <a:lstStyle/>
          <a:p>
            <a:pPr marL="0" indent="0" algn="r" rtl="1">
              <a:buNone/>
            </a:pPr>
            <a:r>
              <a:rPr lang="ar-SA" sz="2400" dirty="0"/>
              <a:t>يعتبر النفط من مصادر الطاقة الغير متجدده ذات المخزون المحدد غير القابل للتجديد أو التعويض في فترة زمنية معقولة، ومن ثم فهو مصدر معرض للنضوب أو النفاذ السريع إذا ما خضع لمعدلات استخدام عالية، مما يجعله طاقة لا نستطيع أن نعتمد عليها بصورة مفردة وعلى المدى البعيد، كذلك فهي طاقة ملوثة للبيئة غير نظيفة، مما يجعل الاستمرار في استخدامها والتوسع فيها أمرا غير مرغوب </a:t>
            </a:r>
            <a:r>
              <a:rPr lang="ar-SA" sz="2400" b="1" dirty="0"/>
              <a:t>بيئيا.</a:t>
            </a:r>
            <a:endParaRPr lang="ar-SA" sz="2400" dirty="0"/>
          </a:p>
        </p:txBody>
      </p:sp>
    </p:spTree>
    <p:extLst>
      <p:ext uri="{BB962C8B-B14F-4D97-AF65-F5344CB8AC3E}">
        <p14:creationId xmlns:p14="http://schemas.microsoft.com/office/powerpoint/2010/main" val="1029653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3" name="Picture 2" descr="1_229263_1_6">
            <a:extLst>
              <a:ext uri="{FF2B5EF4-FFF2-40B4-BE49-F238E27FC236}">
                <a16:creationId xmlns:a16="http://schemas.microsoft.com/office/drawing/2014/main" id="{E070CF34-D492-554F-970E-26B88D211279}"/>
              </a:ext>
            </a:extLst>
          </p:cNvPr>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Diagram 1">
            <a:extLst>
              <a:ext uri="{FF2B5EF4-FFF2-40B4-BE49-F238E27FC236}">
                <a16:creationId xmlns:a16="http://schemas.microsoft.com/office/drawing/2014/main" id="{A5A6D056-AEFB-4849-82E1-CE1500667801}"/>
              </a:ext>
            </a:extLst>
          </p:cNvPr>
          <p:cNvGraphicFramePr/>
          <p:nvPr/>
        </p:nvGraphicFramePr>
        <p:xfrm>
          <a:off x="2063750" y="1196976"/>
          <a:ext cx="8064500" cy="4968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34" name="مربع نص 4">
            <a:extLst>
              <a:ext uri="{FF2B5EF4-FFF2-40B4-BE49-F238E27FC236}">
                <a16:creationId xmlns:a16="http://schemas.microsoft.com/office/drawing/2014/main" id="{824388D2-2AAA-4240-9884-405136FC39E4}"/>
              </a:ext>
            </a:extLst>
          </p:cNvPr>
          <p:cNvSpPr txBox="1">
            <a:spLocks noChangeArrowheads="1"/>
          </p:cNvSpPr>
          <p:nvPr/>
        </p:nvSpPr>
        <p:spPr bwMode="auto">
          <a:xfrm>
            <a:off x="3648075" y="404813"/>
            <a:ext cx="46799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ar-SA" altLang="en-US" sz="3200" b="1" dirty="0">
                <a:solidFill>
                  <a:srgbClr val="FF0000"/>
                </a:solidFill>
              </a:rPr>
              <a:t>أصل البترول وكيفية تكونه</a:t>
            </a:r>
            <a:endParaRPr lang="en-US" altLang="en-US" sz="3200" b="1" dirty="0">
              <a:solidFill>
                <a:srgbClr val="FF0000"/>
              </a:solidFill>
            </a:endParaRPr>
          </a:p>
        </p:txBody>
      </p:sp>
    </p:spTree>
    <p:extLst>
      <p:ext uri="{BB962C8B-B14F-4D97-AF65-F5344CB8AC3E}">
        <p14:creationId xmlns:p14="http://schemas.microsoft.com/office/powerpoint/2010/main" val="2615542593"/>
      </p:ext>
    </p:extLst>
  </p:cSld>
  <p:clrMapOvr>
    <a:masterClrMapping/>
  </p:clrMapOvr>
  <p:transition spd="slow">
    <p:checke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1000"/>
                                        <p:tgtEl>
                                          <p:spTgt spid="2"/>
                                        </p:tgtEl>
                                      </p:cBhvr>
                                    </p:animEffect>
                                  </p:childTnLst>
                                </p:cTn>
                              </p:par>
                              <p:par>
                                <p:cTn id="8" presetID="8" presetClass="emph" presetSubtype="0" fill="hold" grpId="1" nodeType="withEffect">
                                  <p:stCondLst>
                                    <p:cond delay="0"/>
                                  </p:stCondLst>
                                  <p:childTnLst>
                                    <p:animRot by="21600000">
                                      <p:cBhvr>
                                        <p:cTn id="9" dur="1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Graphic spid="2" grpId="1">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a:extLst>
              <a:ext uri="{FF2B5EF4-FFF2-40B4-BE49-F238E27FC236}">
                <a16:creationId xmlns:a16="http://schemas.microsoft.com/office/drawing/2014/main" id="{B6075E0B-A883-074E-8904-8C0572F70863}"/>
              </a:ext>
            </a:extLst>
          </p:cNvPr>
          <p:cNvSpPr>
            <a:spLocks noChangeArrowheads="1"/>
          </p:cNvSpPr>
          <p:nvPr/>
        </p:nvSpPr>
        <p:spPr bwMode="auto">
          <a:xfrm>
            <a:off x="1847850" y="725489"/>
            <a:ext cx="8496300" cy="4618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r>
              <a:rPr lang="ar-SA" altLang="en-US" sz="2800" b="1"/>
              <a:t>المنشأ الحيوي:</a:t>
            </a:r>
          </a:p>
          <a:p>
            <a:pPr algn="just" rtl="1" eaLnBrk="1" hangingPunct="1"/>
            <a:endParaRPr lang="ar-SA" altLang="en-US" sz="2400" b="1">
              <a:solidFill>
                <a:srgbClr val="FF0066"/>
              </a:solidFill>
            </a:endParaRPr>
          </a:p>
          <a:p>
            <a:pPr algn="just" rtl="1" eaLnBrk="1" hangingPunct="1"/>
            <a:r>
              <a:rPr lang="ar-SA" altLang="en-US" sz="2400" b="1">
                <a:solidFill>
                  <a:srgbClr val="FF0066"/>
                </a:solidFill>
              </a:rPr>
              <a:t>إستناداً لما أثبتته التحاليل الكيميائية بأن سائل البترول (النفط) يتألف من مزيج من المواد العضوية، فقد سادت النظرية العضوية التي توضح أصله وكيفية تكوينه.</a:t>
            </a:r>
            <a:endParaRPr lang="en-US" altLang="en-US" sz="2400" b="1">
              <a:solidFill>
                <a:srgbClr val="FF0066"/>
              </a:solidFill>
            </a:endParaRPr>
          </a:p>
          <a:p>
            <a:pPr algn="just" rtl="1" eaLnBrk="1" hangingPunct="1"/>
            <a:endParaRPr lang="en-US" altLang="en-US" sz="2400" b="1">
              <a:solidFill>
                <a:srgbClr val="FF0066"/>
              </a:solidFill>
            </a:endParaRPr>
          </a:p>
          <a:p>
            <a:pPr algn="just" rtl="1" eaLnBrk="1" hangingPunct="1"/>
            <a:r>
              <a:rPr lang="ar-SA" altLang="en-US" sz="2000" b="1"/>
              <a:t> </a:t>
            </a:r>
            <a:r>
              <a:rPr lang="ar-SA" altLang="en-US" sz="2600" b="1">
                <a:solidFill>
                  <a:srgbClr val="FF0066"/>
                </a:solidFill>
              </a:rPr>
              <a:t>فالمرحلة الأولى</a:t>
            </a:r>
            <a:r>
              <a:rPr lang="ar-SA" altLang="en-US" sz="2600" b="1"/>
              <a:t> </a:t>
            </a:r>
            <a:r>
              <a:rPr lang="ar-SA" altLang="en-US" sz="2400" b="1"/>
              <a:t>في تكوين النفط تتضمن تجمع بقايا الحيوانات، والنباتات، والطحالب، والأحياء الدقيقة (</a:t>
            </a:r>
            <a:r>
              <a:rPr lang="ar-SA" altLang="en-US" sz="2400" b="1">
                <a:solidFill>
                  <a:srgbClr val="FF0066"/>
                </a:solidFill>
              </a:rPr>
              <a:t>المكوّنة أصلاً من بروتينات، كربوهيدريدات، دهون،</a:t>
            </a:r>
            <a:r>
              <a:rPr lang="ar-SA" altLang="en-US" sz="2400" b="1"/>
              <a:t> </a:t>
            </a:r>
            <a:r>
              <a:rPr lang="ar-SA" altLang="en-US" sz="2400" b="1">
                <a:solidFill>
                  <a:srgbClr val="FF0066"/>
                </a:solidFill>
              </a:rPr>
              <a:t>والجانين</a:t>
            </a:r>
            <a:r>
              <a:rPr lang="ar-SA" altLang="en-US" sz="2400" b="1"/>
              <a:t>) في قيعان البحار والمستنقعات. وطمرت هذه البقايا بأثقال من الأتربة والرمال. وتعرضت–عبر ملايين السنين–إلى ضغط هائل تحولت الأتربة والرمال إلى صخور رملية مائية، بعد انحسار وتبخر مياه البحار والمستنقعات، مما شكل المزيد من الضغط على تلك المواد الحيوية.</a:t>
            </a:r>
            <a:endParaRPr lang="en-US" altLang="en-US" sz="2400" b="1"/>
          </a:p>
          <a:p>
            <a:pPr algn="just" rtl="1" eaLnBrk="1" hangingPunct="1"/>
            <a:endParaRPr lang="en-US" altLang="en-US" sz="2400" b="1"/>
          </a:p>
        </p:txBody>
      </p:sp>
    </p:spTree>
    <p:extLst>
      <p:ext uri="{BB962C8B-B14F-4D97-AF65-F5344CB8AC3E}">
        <p14:creationId xmlns:p14="http://schemas.microsoft.com/office/powerpoint/2010/main" val="11395612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0" presetClass="entr" presetSubtype="0" fill="hold" nodeType="clickEffect">
                                  <p:stCondLst>
                                    <p:cond delay="0"/>
                                  </p:stCondLst>
                                  <p:iterate type="wd">
                                    <p:tmPct val="20000"/>
                                  </p:iterate>
                                  <p:childTnLst>
                                    <p:set>
                                      <p:cBhvr>
                                        <p:cTn id="6" dur="1" fill="hold">
                                          <p:stCondLst>
                                            <p:cond delay="0"/>
                                          </p:stCondLst>
                                        </p:cTn>
                                        <p:tgtEl>
                                          <p:spTgt spid="4100">
                                            <p:txEl>
                                              <p:pRg st="0" end="0"/>
                                            </p:txEl>
                                          </p:spTgt>
                                        </p:tgtEl>
                                        <p:attrNameLst>
                                          <p:attrName>style.visibility</p:attrName>
                                        </p:attrNameLst>
                                      </p:cBhvr>
                                      <p:to>
                                        <p:strVal val="visible"/>
                                      </p:to>
                                    </p:set>
                                    <p:animEffect transition="in" filter="fade">
                                      <p:cBhvr>
                                        <p:cTn id="7" dur="500"/>
                                        <p:tgtEl>
                                          <p:spTgt spid="4100">
                                            <p:txEl>
                                              <p:pRg st="0" end="0"/>
                                            </p:txEl>
                                          </p:spTgt>
                                        </p:tgtEl>
                                      </p:cBhvr>
                                    </p:animEffect>
                                    <p:anim calcmode="lin" valueType="num">
                                      <p:cBhvr>
                                        <p:cTn id="8" dur="500" fill="hold"/>
                                        <p:tgtEl>
                                          <p:spTgt spid="4100">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4100">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100">
                                            <p:txEl>
                                              <p:pRg st="0" end="0"/>
                                            </p:txEl>
                                          </p:spTgt>
                                        </p:tgtEl>
                                        <p:attrNameLst>
                                          <p:attrName>ppt_c</p:attrName>
                                        </p:attrNameLst>
                                      </p:cBhvr>
                                      <p:to>
                                        <a:srgbClr val="800080"/>
                                      </p:to>
                                    </p:animClr>
                                  </p:subTnLst>
                                </p:cTn>
                              </p:par>
                            </p:childTnLst>
                          </p:cTn>
                        </p:par>
                      </p:childTnLst>
                    </p:cTn>
                  </p:par>
                  <p:par>
                    <p:cTn id="10" fill="hold" nodeType="clickPar">
                      <p:stCondLst>
                        <p:cond delay="indefinite"/>
                      </p:stCondLst>
                      <p:childTnLst>
                        <p:par>
                          <p:cTn id="11" fill="hold" nodeType="withGroup">
                            <p:stCondLst>
                              <p:cond delay="0"/>
                            </p:stCondLst>
                            <p:childTnLst>
                              <p:par>
                                <p:cTn id="12" presetID="40" presetClass="entr" presetSubtype="0" fill="hold" nodeType="clickEffect">
                                  <p:stCondLst>
                                    <p:cond delay="0"/>
                                  </p:stCondLst>
                                  <p:iterate type="wd">
                                    <p:tmPct val="20000"/>
                                  </p:iterate>
                                  <p:childTnLst>
                                    <p:set>
                                      <p:cBhvr>
                                        <p:cTn id="13" dur="1" fill="hold">
                                          <p:stCondLst>
                                            <p:cond delay="0"/>
                                          </p:stCondLst>
                                        </p:cTn>
                                        <p:tgtEl>
                                          <p:spTgt spid="4100">
                                            <p:txEl>
                                              <p:pRg st="2" end="2"/>
                                            </p:txEl>
                                          </p:spTgt>
                                        </p:tgtEl>
                                        <p:attrNameLst>
                                          <p:attrName>style.visibility</p:attrName>
                                        </p:attrNameLst>
                                      </p:cBhvr>
                                      <p:to>
                                        <p:strVal val="visible"/>
                                      </p:to>
                                    </p:set>
                                    <p:animEffect transition="in" filter="fade">
                                      <p:cBhvr>
                                        <p:cTn id="14" dur="500"/>
                                        <p:tgtEl>
                                          <p:spTgt spid="4100">
                                            <p:txEl>
                                              <p:pRg st="2" end="2"/>
                                            </p:txEl>
                                          </p:spTgt>
                                        </p:tgtEl>
                                      </p:cBhvr>
                                    </p:animEffect>
                                    <p:anim calcmode="lin" valueType="num">
                                      <p:cBhvr>
                                        <p:cTn id="15" dur="500" fill="hold"/>
                                        <p:tgtEl>
                                          <p:spTgt spid="4100">
                                            <p:txEl>
                                              <p:pRg st="2" end="2"/>
                                            </p:txEl>
                                          </p:spTgt>
                                        </p:tgtEl>
                                        <p:attrNameLst>
                                          <p:attrName>ppt_x</p:attrName>
                                        </p:attrNameLst>
                                      </p:cBhvr>
                                      <p:tavLst>
                                        <p:tav tm="0">
                                          <p:val>
                                            <p:strVal val="#ppt_x-.1"/>
                                          </p:val>
                                        </p:tav>
                                        <p:tav tm="100000">
                                          <p:val>
                                            <p:strVal val="#ppt_x"/>
                                          </p:val>
                                        </p:tav>
                                      </p:tavLst>
                                    </p:anim>
                                    <p:anim calcmode="lin" valueType="num">
                                      <p:cBhvr>
                                        <p:cTn id="16" dur="500" fill="hold"/>
                                        <p:tgtEl>
                                          <p:spTgt spid="4100">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100">
                                            <p:txEl>
                                              <p:pRg st="2" end="2"/>
                                            </p:txEl>
                                          </p:spTgt>
                                        </p:tgtEl>
                                        <p:attrNameLst>
                                          <p:attrName>ppt_c</p:attrName>
                                        </p:attrNameLst>
                                      </p:cBhvr>
                                      <p:to>
                                        <a:srgbClr val="800080"/>
                                      </p:to>
                                    </p:animClr>
                                  </p:sub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nodeType="clickEffect">
                                  <p:stCondLst>
                                    <p:cond delay="0"/>
                                  </p:stCondLst>
                                  <p:iterate type="lt">
                                    <p:tmPct val="50000"/>
                                  </p:iterate>
                                  <p:childTnLst>
                                    <p:set>
                                      <p:cBhvr>
                                        <p:cTn id="20" dur="1" fill="hold">
                                          <p:stCondLst>
                                            <p:cond delay="0"/>
                                          </p:stCondLst>
                                        </p:cTn>
                                        <p:tgtEl>
                                          <p:spTgt spid="4100">
                                            <p:txEl>
                                              <p:pRg st="4" end="4"/>
                                            </p:txEl>
                                          </p:spTgt>
                                        </p:tgtEl>
                                        <p:attrNameLst>
                                          <p:attrName>style.visibility</p:attrName>
                                        </p:attrNameLst>
                                      </p:cBhvr>
                                      <p:to>
                                        <p:strVal val="visible"/>
                                      </p:to>
                                    </p:set>
                                    <p:anim calcmode="discrete" valueType="clr">
                                      <p:cBhvr override="childStyle">
                                        <p:cTn id="21" dur="80"/>
                                        <p:tgtEl>
                                          <p:spTgt spid="4100">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4100">
                                            <p:txEl>
                                              <p:pRg st="4" end="4"/>
                                            </p:txEl>
                                          </p:spTgt>
                                        </p:tgtEl>
                                        <p:attrNameLst>
                                          <p:attrName>fillcolor</p:attrName>
                                        </p:attrNameLst>
                                      </p:cBhvr>
                                      <p:tavLst>
                                        <p:tav tm="0">
                                          <p:val>
                                            <p:clrVal>
                                              <a:schemeClr val="accent2"/>
                                            </p:clrVal>
                                          </p:val>
                                        </p:tav>
                                        <p:tav tm="50000">
                                          <p:val>
                                            <p:clrVal>
                                              <a:schemeClr val="hlink"/>
                                            </p:clrVal>
                                          </p:val>
                                        </p:tav>
                                      </p:tavLst>
                                    </p:anim>
                                    <p:set>
                                      <p:cBhvr>
                                        <p:cTn id="23" dur="80"/>
                                        <p:tgtEl>
                                          <p:spTgt spid="4100">
                                            <p:txEl>
                                              <p:pRg st="4" end="4"/>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6148" name="Picture 4" descr="petrochems">
            <a:extLst>
              <a:ext uri="{FF2B5EF4-FFF2-40B4-BE49-F238E27FC236}">
                <a16:creationId xmlns:a16="http://schemas.microsoft.com/office/drawing/2014/main" id="{9ECBE1CC-AB31-2B48-BC5E-AB6C71E997A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5188" y="4581525"/>
            <a:ext cx="1954212"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0" name="Rectangle 6">
            <a:extLst>
              <a:ext uri="{FF2B5EF4-FFF2-40B4-BE49-F238E27FC236}">
                <a16:creationId xmlns:a16="http://schemas.microsoft.com/office/drawing/2014/main" id="{3065F4AE-F1DD-434D-8F2E-1284DB34BDAB}"/>
              </a:ext>
            </a:extLst>
          </p:cNvPr>
          <p:cNvSpPr>
            <a:spLocks noChangeArrowheads="1"/>
          </p:cNvSpPr>
          <p:nvPr/>
        </p:nvSpPr>
        <p:spPr bwMode="auto">
          <a:xfrm>
            <a:off x="1703389" y="549275"/>
            <a:ext cx="8713787"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r>
              <a:rPr lang="ar-SA" altLang="en-US" sz="2800" b="1">
                <a:solidFill>
                  <a:srgbClr val="3333CC"/>
                </a:solidFill>
              </a:rPr>
              <a:t>المرحلة الثانية</a:t>
            </a:r>
            <a:r>
              <a:rPr lang="ar-SA" altLang="en-US" sz="2800" b="1"/>
              <a:t> </a:t>
            </a:r>
            <a:r>
              <a:rPr lang="ar-SA" altLang="en-US" sz="2800" b="1">
                <a:solidFill>
                  <a:srgbClr val="800080"/>
                </a:solidFill>
              </a:rPr>
              <a:t>نشطت عمليات التفكك الحيوي لهذه المواد العضوية المتجمعة بفعل البكتريا، والأحياء الدقيقة الأخرى. فتفككت البروتينات إلى أحماض أمينية، والكربوهيدريدات إلى سكريات أحادية، والدهون إلى أحماض دهنية. وتبع ذلك تكسر هذه النواتج إلى جزيئات هيدروكربونية–أوكسجينه، ثم إلى هيدروكربونات مثل غاز الميثان، وثاني اكسيد الكربون، وتصاعد بخار الماء. ونتيجة للضغط الهائل والحرارة الشديدة، نشطت التفاعلات الكيميائية بين هذه النواتج، فتحولت الى مادة كثيفة تعرف بالكيروجين </a:t>
            </a:r>
            <a:r>
              <a:rPr lang="en-US" altLang="en-US" sz="2400" b="1">
                <a:solidFill>
                  <a:srgbClr val="800080"/>
                </a:solidFill>
              </a:rPr>
              <a:t>(Kerogene)</a:t>
            </a:r>
            <a:r>
              <a:rPr lang="ar-SA" altLang="en-US" sz="2800" b="1">
                <a:solidFill>
                  <a:srgbClr val="800080"/>
                </a:solidFill>
              </a:rPr>
              <a:t>. وبمرور السنين، وبتزايد الضغط والحرارة، تحولت مادة الكيروجين تدريجيا، خلال سلسة من التفاعلات الكيميائية، إلى نفظ أو بترول</a:t>
            </a:r>
            <a:r>
              <a:rPr lang="ar-SA" altLang="en-US" sz="2800">
                <a:solidFill>
                  <a:srgbClr val="800080"/>
                </a:solidFill>
              </a:rPr>
              <a:t>.</a:t>
            </a:r>
          </a:p>
          <a:p>
            <a:pPr algn="just" rtl="1" eaLnBrk="1" hangingPunct="1"/>
            <a:endParaRPr lang="ar-SA" altLang="en-US" sz="2800">
              <a:solidFill>
                <a:srgbClr val="800080"/>
              </a:solidFill>
            </a:endParaRPr>
          </a:p>
        </p:txBody>
      </p:sp>
    </p:spTree>
    <p:extLst>
      <p:ext uri="{BB962C8B-B14F-4D97-AF65-F5344CB8AC3E}">
        <p14:creationId xmlns:p14="http://schemas.microsoft.com/office/powerpoint/2010/main" val="332562967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6150"/>
                                        </p:tgtEl>
                                        <p:attrNameLst>
                                          <p:attrName>style.visibility</p:attrName>
                                        </p:attrNameLst>
                                      </p:cBhvr>
                                      <p:to>
                                        <p:strVal val="visible"/>
                                      </p:to>
                                    </p:set>
                                    <p:animEffect transition="in" filter="blinds(vertical)">
                                      <p:cBhvr>
                                        <p:cTn id="7" dur="2000"/>
                                        <p:tgtEl>
                                          <p:spTgt spid="6150"/>
                                        </p:tgtEl>
                                      </p:cBhvr>
                                    </p:animEffect>
                                  </p:childTnLst>
                                </p:cTn>
                              </p:par>
                              <p:par>
                                <p:cTn id="8" presetID="8" presetClass="entr" presetSubtype="16" fill="hold" nodeType="withEffect">
                                  <p:stCondLst>
                                    <p:cond delay="0"/>
                                  </p:stCondLst>
                                  <p:childTnLst>
                                    <p:set>
                                      <p:cBhvr>
                                        <p:cTn id="9" dur="1" fill="hold">
                                          <p:stCondLst>
                                            <p:cond delay="0"/>
                                          </p:stCondLst>
                                        </p:cTn>
                                        <p:tgtEl>
                                          <p:spTgt spid="6148"/>
                                        </p:tgtEl>
                                        <p:attrNameLst>
                                          <p:attrName>style.visibility</p:attrName>
                                        </p:attrNameLst>
                                      </p:cBhvr>
                                      <p:to>
                                        <p:strVal val="visible"/>
                                      </p:to>
                                    </p:set>
                                    <p:animEffect transition="in" filter="diamond(in)">
                                      <p:cBhvr>
                                        <p:cTn id="10" dur="2000"/>
                                        <p:tgtEl>
                                          <p:spTgt spid="6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7">
            <a:extLst>
              <a:ext uri="{FF2B5EF4-FFF2-40B4-BE49-F238E27FC236}">
                <a16:creationId xmlns:a16="http://schemas.microsoft.com/office/drawing/2014/main" id="{BEFC20EC-5441-5D45-BD42-345367156B60}"/>
              </a:ext>
            </a:extLst>
          </p:cNvPr>
          <p:cNvSpPr txBox="1">
            <a:spLocks noChangeArrowheads="1"/>
          </p:cNvSpPr>
          <p:nvPr/>
        </p:nvSpPr>
        <p:spPr bwMode="auto">
          <a:xfrm>
            <a:off x="6858000" y="762000"/>
            <a:ext cx="3265488"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ar-SA" altLang="en-US" sz="3600" b="1">
                <a:solidFill>
                  <a:schemeClr val="accent2"/>
                </a:solidFill>
              </a:rPr>
              <a:t>المنشأ غير الحيوي :</a:t>
            </a:r>
            <a:endParaRPr lang="en-US" altLang="en-US" sz="3600"/>
          </a:p>
        </p:txBody>
      </p:sp>
      <p:pic>
        <p:nvPicPr>
          <p:cNvPr id="9219" name="Picture 9" descr="http://upload.wikimedia.org/wikipedia/en/thumb/5/58/Thomas_Gold.jpg/225px-Thomas_Gold.jpg">
            <a:hlinkClick r:id="rId2"/>
            <a:extLst>
              <a:ext uri="{FF2B5EF4-FFF2-40B4-BE49-F238E27FC236}">
                <a16:creationId xmlns:a16="http://schemas.microsoft.com/office/drawing/2014/main" id="{F54730C1-BE4B-7949-9D95-F096C4D3C0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79650" y="765175"/>
            <a:ext cx="233045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5">
            <a:extLst>
              <a:ext uri="{FF2B5EF4-FFF2-40B4-BE49-F238E27FC236}">
                <a16:creationId xmlns:a16="http://schemas.microsoft.com/office/drawing/2014/main" id="{80183B4E-BF4C-E347-90EA-D4F744238CEE}"/>
              </a:ext>
            </a:extLst>
          </p:cNvPr>
          <p:cNvSpPr txBox="1">
            <a:spLocks noChangeArrowheads="1"/>
          </p:cNvSpPr>
          <p:nvPr/>
        </p:nvSpPr>
        <p:spPr bwMode="auto">
          <a:xfrm>
            <a:off x="1992313" y="2420939"/>
            <a:ext cx="8286750" cy="4154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r>
              <a:rPr lang="ar-SA" altLang="en-US" sz="2400" b="1" dirty="0">
                <a:solidFill>
                  <a:srgbClr val="6600CC"/>
                </a:solidFill>
              </a:rPr>
              <a:t>توماس جولد</a:t>
            </a:r>
            <a:r>
              <a:rPr lang="ar-SA" altLang="en-US" sz="2400" b="1" dirty="0"/>
              <a:t> كان أكثر العلماء الغربيين تأييداً للنظرية </a:t>
            </a:r>
          </a:p>
          <a:p>
            <a:pPr algn="r" eaLnBrk="1" hangingPunct="1"/>
            <a:r>
              <a:rPr lang="ar-SA" altLang="en-US" sz="2400" b="1" dirty="0"/>
              <a:t>الروسية الأوكرانية المنشأ الغير حيوي للبترول.</a:t>
            </a:r>
          </a:p>
          <a:p>
            <a:pPr algn="r" eaLnBrk="1" hangingPunct="1"/>
            <a:r>
              <a:rPr lang="ar-SA" altLang="en-US" sz="2400" b="1" dirty="0"/>
              <a:t> وهذه النظرية تفترض ان كميات ضخمة من الكربون الموجود طبيعيا على الأرض,</a:t>
            </a:r>
          </a:p>
          <a:p>
            <a:pPr algn="r" eaLnBrk="1" hangingPunct="1"/>
            <a:r>
              <a:rPr lang="ar-SA" altLang="en-US" sz="2400" b="1" dirty="0"/>
              <a:t> بعضه </a:t>
            </a:r>
            <a:r>
              <a:rPr lang="ar-SA" altLang="en-US" sz="2400" b="1" dirty="0" err="1"/>
              <a:t>فى</a:t>
            </a:r>
            <a:r>
              <a:rPr lang="ar-SA" altLang="en-US" sz="2400" b="1" dirty="0"/>
              <a:t> شكل هيدروكربونات.</a:t>
            </a:r>
          </a:p>
          <a:p>
            <a:pPr algn="r" eaLnBrk="1" hangingPunct="1"/>
            <a:r>
              <a:rPr lang="ar-SA" altLang="en-US" sz="2400" b="1" dirty="0"/>
              <a:t> ونظرا لأن </a:t>
            </a:r>
            <a:r>
              <a:rPr lang="ar-SA" altLang="en-US" sz="2400" b="1" dirty="0">
                <a:solidFill>
                  <a:srgbClr val="008000"/>
                </a:solidFill>
              </a:rPr>
              <a:t>الهيدروكربونات</a:t>
            </a:r>
            <a:r>
              <a:rPr lang="ar-SA" altLang="en-US" sz="2400" b="1" dirty="0"/>
              <a:t> أقل كثافة من الموائع المسامية,</a:t>
            </a:r>
          </a:p>
          <a:p>
            <a:pPr algn="r" eaLnBrk="1" hangingPunct="1"/>
            <a:r>
              <a:rPr lang="ar-SA" altLang="en-US" sz="2400" b="1" dirty="0"/>
              <a:t> فإنه يتجه للأعلى.</a:t>
            </a:r>
          </a:p>
          <a:p>
            <a:pPr algn="r" eaLnBrk="1" hangingPunct="1"/>
            <a:r>
              <a:rPr lang="ar-SA" altLang="en-US" sz="2400" b="1" dirty="0"/>
              <a:t> وتحوله أشكال الكائنات الدقيقة إلى ترسبات </a:t>
            </a:r>
            <a:r>
              <a:rPr lang="ar-SA" altLang="en-US" sz="2400" b="1" dirty="0">
                <a:solidFill>
                  <a:srgbClr val="008000"/>
                </a:solidFill>
              </a:rPr>
              <a:t>هيدروكربونية</a:t>
            </a:r>
            <a:r>
              <a:rPr lang="ar-SA" altLang="en-US" sz="2400" b="1" dirty="0"/>
              <a:t> عديدة. </a:t>
            </a:r>
          </a:p>
          <a:p>
            <a:pPr algn="r" eaLnBrk="1" hangingPunct="1"/>
            <a:r>
              <a:rPr lang="ar-SA" altLang="en-US" sz="2400" b="1" dirty="0"/>
              <a:t>وأثبتت حسابات الديناميكا الحرارية والدراسات العملية أن </a:t>
            </a:r>
            <a:r>
              <a:rPr lang="ar-SA" altLang="en-US" sz="2400" b="1" dirty="0" err="1"/>
              <a:t>الألكانات</a:t>
            </a:r>
            <a:r>
              <a:rPr lang="ar-SA" altLang="en-US" sz="2400" b="1" dirty="0"/>
              <a:t> لا تنتج تلقائياً</a:t>
            </a:r>
          </a:p>
          <a:p>
            <a:pPr algn="r" eaLnBrk="1" hangingPunct="1"/>
            <a:r>
              <a:rPr lang="ar-SA" altLang="en-US" sz="2400" b="1" dirty="0"/>
              <a:t>من الميثان في الضغوط الموجودة في الأحواض الرسوبية,</a:t>
            </a:r>
          </a:p>
          <a:p>
            <a:pPr algn="r" eaLnBrk="1" hangingPunct="1"/>
            <a:r>
              <a:rPr lang="ar-SA" altLang="en-US" sz="2400" b="1" dirty="0"/>
              <a:t> وعلى هذا فإن نظرية المنشأ </a:t>
            </a:r>
            <a:r>
              <a:rPr lang="ar-SA" altLang="en-US" sz="2400" b="1" dirty="0" err="1"/>
              <a:t>الغيرحيوي</a:t>
            </a:r>
            <a:r>
              <a:rPr lang="ar-SA" altLang="en-US" sz="2400" b="1" dirty="0">
                <a:solidFill>
                  <a:srgbClr val="008000"/>
                </a:solidFill>
              </a:rPr>
              <a:t> للهيدروكربونات</a:t>
            </a:r>
            <a:r>
              <a:rPr lang="ar-SA" altLang="en-US" sz="2400" b="1" dirty="0"/>
              <a:t> تفترض التكون العميق.</a:t>
            </a:r>
            <a:r>
              <a:rPr lang="ar-SA" altLang="en-US" sz="2400" dirty="0"/>
              <a:t> </a:t>
            </a:r>
            <a:endParaRPr lang="en-US" altLang="en-US" sz="2400" dirty="0"/>
          </a:p>
          <a:p>
            <a:pPr algn="r" eaLnBrk="1" hangingPunct="1"/>
            <a:endParaRPr lang="en-US" altLang="en-US" sz="2400" dirty="0"/>
          </a:p>
        </p:txBody>
      </p:sp>
    </p:spTree>
    <p:extLst>
      <p:ext uri="{BB962C8B-B14F-4D97-AF65-F5344CB8AC3E}">
        <p14:creationId xmlns:p14="http://schemas.microsoft.com/office/powerpoint/2010/main" val="14655099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edge">
                                      <p:cBhvr>
                                        <p:cTn id="7" dur="500"/>
                                        <p:tgtEl>
                                          <p:spTgt spid="3"/>
                                        </p:tgtEl>
                                      </p:cBhvr>
                                    </p:animEffect>
                                  </p:childTnLst>
                                </p:cTn>
                              </p:par>
                            </p:childTnLst>
                          </p:cTn>
                        </p:par>
                        <p:par>
                          <p:cTn id="8" fill="hold" nodeType="afterGroup">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slide(fromBottom)">
                                      <p:cBhvr>
                                        <p:cTn id="11" dur="500"/>
                                        <p:tgtEl>
                                          <p:spTgt spid="5">
                                            <p:txEl>
                                              <p:pRg st="0" end="0"/>
                                            </p:txEl>
                                          </p:spTgt>
                                        </p:tgtEl>
                                      </p:cBhvr>
                                    </p:animEffect>
                                  </p:childTnLst>
                                </p:cTn>
                              </p:par>
                            </p:childTnLst>
                          </p:cTn>
                        </p:par>
                        <p:par>
                          <p:cTn id="12" fill="hold" nodeType="afterGroup">
                            <p:stCondLst>
                              <p:cond delay="1000"/>
                            </p:stCondLst>
                            <p:childTnLst>
                              <p:par>
                                <p:cTn id="13" presetID="12" presetClass="entr" presetSubtype="4" fill="hold" grpId="0" nodeType="after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slide(fromBottom)">
                                      <p:cBhvr>
                                        <p:cTn id="15" dur="500"/>
                                        <p:tgtEl>
                                          <p:spTgt spid="5">
                                            <p:txEl>
                                              <p:pRg st="1" end="1"/>
                                            </p:txEl>
                                          </p:spTgt>
                                        </p:tgtEl>
                                      </p:cBhvr>
                                    </p:animEffect>
                                  </p:childTnLst>
                                </p:cTn>
                              </p:par>
                            </p:childTnLst>
                          </p:cTn>
                        </p:par>
                        <p:par>
                          <p:cTn id="16" fill="hold" nodeType="afterGroup">
                            <p:stCondLst>
                              <p:cond delay="1500"/>
                            </p:stCondLst>
                            <p:childTnLst>
                              <p:par>
                                <p:cTn id="17" presetID="12" presetClass="entr" presetSubtype="4" fill="hold" grpId="0" nodeType="after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Effect transition="in" filter="slide(fromBottom)">
                                      <p:cBhvr>
                                        <p:cTn id="19" dur="500"/>
                                        <p:tgtEl>
                                          <p:spTgt spid="5">
                                            <p:txEl>
                                              <p:pRg st="2" end="2"/>
                                            </p:txEl>
                                          </p:spTgt>
                                        </p:tgtEl>
                                      </p:cBhvr>
                                    </p:animEffect>
                                  </p:childTnLst>
                                </p:cTn>
                              </p:par>
                            </p:childTnLst>
                          </p:cTn>
                        </p:par>
                        <p:par>
                          <p:cTn id="20" fill="hold" nodeType="afterGroup">
                            <p:stCondLst>
                              <p:cond delay="2000"/>
                            </p:stCondLst>
                            <p:childTnLst>
                              <p:par>
                                <p:cTn id="21" presetID="12" presetClass="entr" presetSubtype="4" fill="hold" grpId="0" nodeType="after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animEffect transition="in" filter="slide(fromBottom)">
                                      <p:cBhvr>
                                        <p:cTn id="23" dur="500"/>
                                        <p:tgtEl>
                                          <p:spTgt spid="5">
                                            <p:txEl>
                                              <p:pRg st="3" end="3"/>
                                            </p:txEl>
                                          </p:spTgt>
                                        </p:tgtEl>
                                      </p:cBhvr>
                                    </p:animEffect>
                                  </p:childTnLst>
                                </p:cTn>
                              </p:par>
                            </p:childTnLst>
                          </p:cTn>
                        </p:par>
                        <p:par>
                          <p:cTn id="24" fill="hold" nodeType="afterGroup">
                            <p:stCondLst>
                              <p:cond delay="2500"/>
                            </p:stCondLst>
                            <p:childTnLst>
                              <p:par>
                                <p:cTn id="25" presetID="12" presetClass="entr" presetSubtype="4" fill="hold" grpId="0" nodeType="after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slide(fromBottom)">
                                      <p:cBhvr>
                                        <p:cTn id="27" dur="500"/>
                                        <p:tgtEl>
                                          <p:spTgt spid="5">
                                            <p:txEl>
                                              <p:pRg st="4" end="4"/>
                                            </p:txEl>
                                          </p:spTgt>
                                        </p:tgtEl>
                                      </p:cBhvr>
                                    </p:animEffect>
                                  </p:childTnLst>
                                </p:cTn>
                              </p:par>
                            </p:childTnLst>
                          </p:cTn>
                        </p:par>
                        <p:par>
                          <p:cTn id="28" fill="hold" nodeType="afterGroup">
                            <p:stCondLst>
                              <p:cond delay="3000"/>
                            </p:stCondLst>
                            <p:childTnLst>
                              <p:par>
                                <p:cTn id="29" presetID="12" presetClass="entr" presetSubtype="4" fill="hold" grpId="0" nodeType="after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Effect transition="in" filter="slide(fromBottom)">
                                      <p:cBhvr>
                                        <p:cTn id="31" dur="500"/>
                                        <p:tgtEl>
                                          <p:spTgt spid="5">
                                            <p:txEl>
                                              <p:pRg st="5" end="5"/>
                                            </p:txEl>
                                          </p:spTgt>
                                        </p:tgtEl>
                                      </p:cBhvr>
                                    </p:animEffect>
                                  </p:childTnLst>
                                </p:cTn>
                              </p:par>
                            </p:childTnLst>
                          </p:cTn>
                        </p:par>
                        <p:par>
                          <p:cTn id="32" fill="hold" nodeType="afterGroup">
                            <p:stCondLst>
                              <p:cond delay="3500"/>
                            </p:stCondLst>
                            <p:childTnLst>
                              <p:par>
                                <p:cTn id="33" presetID="12" presetClass="entr" presetSubtype="4" fill="hold" grpId="0" nodeType="after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animEffect transition="in" filter="slide(fromBottom)">
                                      <p:cBhvr>
                                        <p:cTn id="35" dur="500"/>
                                        <p:tgtEl>
                                          <p:spTgt spid="5">
                                            <p:txEl>
                                              <p:pRg st="6" end="6"/>
                                            </p:txEl>
                                          </p:spTgt>
                                        </p:tgtEl>
                                      </p:cBhvr>
                                    </p:animEffect>
                                  </p:childTnLst>
                                </p:cTn>
                              </p:par>
                            </p:childTnLst>
                          </p:cTn>
                        </p:par>
                        <p:par>
                          <p:cTn id="36" fill="hold" nodeType="afterGroup">
                            <p:stCondLst>
                              <p:cond delay="4000"/>
                            </p:stCondLst>
                            <p:childTnLst>
                              <p:par>
                                <p:cTn id="37" presetID="12" presetClass="entr" presetSubtype="4" fill="hold" grpId="0" nodeType="afterEffect">
                                  <p:stCondLst>
                                    <p:cond delay="0"/>
                                  </p:stCondLst>
                                  <p:childTnLst>
                                    <p:set>
                                      <p:cBhvr>
                                        <p:cTn id="38" dur="1" fill="hold">
                                          <p:stCondLst>
                                            <p:cond delay="0"/>
                                          </p:stCondLst>
                                        </p:cTn>
                                        <p:tgtEl>
                                          <p:spTgt spid="5">
                                            <p:txEl>
                                              <p:pRg st="7" end="7"/>
                                            </p:txEl>
                                          </p:spTgt>
                                        </p:tgtEl>
                                        <p:attrNameLst>
                                          <p:attrName>style.visibility</p:attrName>
                                        </p:attrNameLst>
                                      </p:cBhvr>
                                      <p:to>
                                        <p:strVal val="visible"/>
                                      </p:to>
                                    </p:set>
                                    <p:animEffect transition="in" filter="slide(fromBottom)">
                                      <p:cBhvr>
                                        <p:cTn id="39" dur="500"/>
                                        <p:tgtEl>
                                          <p:spTgt spid="5">
                                            <p:txEl>
                                              <p:pRg st="7" end="7"/>
                                            </p:txEl>
                                          </p:spTgt>
                                        </p:tgtEl>
                                      </p:cBhvr>
                                    </p:animEffect>
                                  </p:childTnLst>
                                </p:cTn>
                              </p:par>
                            </p:childTnLst>
                          </p:cTn>
                        </p:par>
                        <p:par>
                          <p:cTn id="40" fill="hold" nodeType="afterGroup">
                            <p:stCondLst>
                              <p:cond delay="4500"/>
                            </p:stCondLst>
                            <p:childTnLst>
                              <p:par>
                                <p:cTn id="41" presetID="12" presetClass="entr" presetSubtype="4" fill="hold" grpId="0" nodeType="afterEffect">
                                  <p:stCondLst>
                                    <p:cond delay="0"/>
                                  </p:stCondLst>
                                  <p:childTnLst>
                                    <p:set>
                                      <p:cBhvr>
                                        <p:cTn id="42" dur="1" fill="hold">
                                          <p:stCondLst>
                                            <p:cond delay="0"/>
                                          </p:stCondLst>
                                        </p:cTn>
                                        <p:tgtEl>
                                          <p:spTgt spid="5">
                                            <p:txEl>
                                              <p:pRg st="8" end="8"/>
                                            </p:txEl>
                                          </p:spTgt>
                                        </p:tgtEl>
                                        <p:attrNameLst>
                                          <p:attrName>style.visibility</p:attrName>
                                        </p:attrNameLst>
                                      </p:cBhvr>
                                      <p:to>
                                        <p:strVal val="visible"/>
                                      </p:to>
                                    </p:set>
                                    <p:animEffect transition="in" filter="slide(fromBottom)">
                                      <p:cBhvr>
                                        <p:cTn id="43" dur="500"/>
                                        <p:tgtEl>
                                          <p:spTgt spid="5">
                                            <p:txEl>
                                              <p:pRg st="8" end="8"/>
                                            </p:txEl>
                                          </p:spTgt>
                                        </p:tgtEl>
                                      </p:cBhvr>
                                    </p:animEffect>
                                  </p:childTnLst>
                                </p:cTn>
                              </p:par>
                            </p:childTnLst>
                          </p:cTn>
                        </p:par>
                        <p:par>
                          <p:cTn id="44" fill="hold" nodeType="afterGroup">
                            <p:stCondLst>
                              <p:cond delay="5000"/>
                            </p:stCondLst>
                            <p:childTnLst>
                              <p:par>
                                <p:cTn id="45" presetID="12" presetClass="entr" presetSubtype="4" fill="hold" grpId="0" nodeType="afterEffect">
                                  <p:stCondLst>
                                    <p:cond delay="0"/>
                                  </p:stCondLst>
                                  <p:childTnLst>
                                    <p:set>
                                      <p:cBhvr>
                                        <p:cTn id="46" dur="1" fill="hold">
                                          <p:stCondLst>
                                            <p:cond delay="0"/>
                                          </p:stCondLst>
                                        </p:cTn>
                                        <p:tgtEl>
                                          <p:spTgt spid="5">
                                            <p:txEl>
                                              <p:pRg st="9" end="9"/>
                                            </p:txEl>
                                          </p:spTgt>
                                        </p:tgtEl>
                                        <p:attrNameLst>
                                          <p:attrName>style.visibility</p:attrName>
                                        </p:attrNameLst>
                                      </p:cBhvr>
                                      <p:to>
                                        <p:strVal val="visible"/>
                                      </p:to>
                                    </p:set>
                                    <p:animEffect transition="in" filter="slide(fromBottom)">
                                      <p:cBhvr>
                                        <p:cTn id="47"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5" grpId="0" build="p" autoUpdateAnimBg="0" advAuto="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4">
            <a:extLst>
              <a:ext uri="{FF2B5EF4-FFF2-40B4-BE49-F238E27FC236}">
                <a16:creationId xmlns:a16="http://schemas.microsoft.com/office/drawing/2014/main" id="{A4AB468F-5974-BC41-8A49-A5CCD3A0CFB9}"/>
              </a:ext>
            </a:extLst>
          </p:cNvPr>
          <p:cNvSpPr>
            <a:spLocks noChangeArrowheads="1"/>
          </p:cNvSpPr>
          <p:nvPr/>
        </p:nvSpPr>
        <p:spPr bwMode="auto">
          <a:xfrm>
            <a:off x="2063750" y="1355725"/>
            <a:ext cx="8064500" cy="3416300"/>
          </a:xfrm>
          <a:prstGeom prst="rect">
            <a:avLst/>
          </a:prstGeom>
          <a:gradFill rotWithShape="1">
            <a:gsLst>
              <a:gs pos="0">
                <a:srgbClr val="FFFFFF"/>
              </a:gs>
              <a:gs pos="100000">
                <a:srgbClr val="C4DAC9"/>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indent="4572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r>
              <a:rPr lang="ar-SA" altLang="en-US" sz="2400" b="1">
                <a:solidFill>
                  <a:srgbClr val="3333CC"/>
                </a:solidFill>
              </a:rPr>
              <a:t>الصفات الفيزيائية والتركيب الكيميائي للبترول الخام.</a:t>
            </a:r>
            <a:endParaRPr lang="en-US" altLang="en-US" sz="2400" b="1">
              <a:solidFill>
                <a:srgbClr val="3333CC"/>
              </a:solidFill>
            </a:endParaRPr>
          </a:p>
          <a:p>
            <a:pPr algn="just" rtl="1" eaLnBrk="1" hangingPunct="1"/>
            <a:r>
              <a:rPr lang="ar-SA" altLang="en-US" sz="2400" b="1">
                <a:solidFill>
                  <a:srgbClr val="3333CC"/>
                </a:solidFill>
              </a:rPr>
              <a:t>الصفات الفيزيائية:</a:t>
            </a:r>
            <a:r>
              <a:rPr lang="en-US" altLang="en-US" sz="2400" b="1">
                <a:solidFill>
                  <a:srgbClr val="3333CC"/>
                </a:solidFill>
              </a:rPr>
              <a:t>   </a:t>
            </a:r>
          </a:p>
          <a:p>
            <a:pPr algn="just" rtl="1" eaLnBrk="1" hangingPunct="1"/>
            <a:endParaRPr lang="en-US" altLang="en-US" sz="2400" b="1">
              <a:solidFill>
                <a:srgbClr val="3333CC"/>
              </a:solidFill>
            </a:endParaRPr>
          </a:p>
          <a:p>
            <a:pPr algn="just" rtl="1" eaLnBrk="1" hangingPunct="1"/>
            <a:r>
              <a:rPr lang="ar-SA" altLang="en-US" sz="2400" b="1"/>
              <a:t>	يعرف النفط بالبترول الخام </a:t>
            </a:r>
            <a:r>
              <a:rPr lang="en-US" altLang="en-US" sz="2400" b="1"/>
              <a:t>(</a:t>
            </a:r>
            <a:r>
              <a:rPr lang="en-US" altLang="en-US" sz="2400" b="1">
                <a:solidFill>
                  <a:srgbClr val="E80450"/>
                </a:solidFill>
              </a:rPr>
              <a:t>Crude petroleum</a:t>
            </a:r>
            <a:r>
              <a:rPr lang="en-US" altLang="en-US" sz="2400" b="1"/>
              <a:t>)</a:t>
            </a:r>
            <a:r>
              <a:rPr lang="ar-SA" altLang="en-US" sz="2400" b="1"/>
              <a:t>، أو الزيت الخام </a:t>
            </a:r>
            <a:r>
              <a:rPr lang="en-US" altLang="en-US" sz="2400" b="1"/>
              <a:t>(</a:t>
            </a:r>
            <a:r>
              <a:rPr lang="en-US" altLang="en-US" sz="2400" b="1">
                <a:solidFill>
                  <a:srgbClr val="E80450"/>
                </a:solidFill>
              </a:rPr>
              <a:t>Crude Oil</a:t>
            </a:r>
            <a:r>
              <a:rPr lang="en-US" altLang="en-US" sz="2400" b="1"/>
              <a:t>)</a:t>
            </a:r>
            <a:r>
              <a:rPr lang="ar-SA" altLang="en-US" sz="2400" b="1"/>
              <a:t> هو سائل داكن اللون يميل إلى السواد، يتميز بلزوجة ملحوظة، ورائحة مقبولة إذا كان يحتوي على نسبة ضئيلة من مركبات الكبريت والنيتروجين، ورائحة غير مقبولة إذا إحتوى على نسب عالية من مركبات هذين العنصرين، أو أحدهما. سائل البترول أخف من الماء، وتختلف كثافته باختلاف أنواعه. وهو سائل قابل للإحتراق.</a:t>
            </a:r>
          </a:p>
        </p:txBody>
      </p:sp>
    </p:spTree>
    <p:extLst>
      <p:ext uri="{BB962C8B-B14F-4D97-AF65-F5344CB8AC3E}">
        <p14:creationId xmlns:p14="http://schemas.microsoft.com/office/powerpoint/2010/main" val="25503230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2" fill="hold" nodeType="clickEffect">
                                  <p:stCondLst>
                                    <p:cond delay="0"/>
                                  </p:stCondLst>
                                  <p:childTnLst>
                                    <p:set>
                                      <p:cBhvr>
                                        <p:cTn id="6" dur="1" fill="hold">
                                          <p:stCondLst>
                                            <p:cond delay="0"/>
                                          </p:stCondLst>
                                        </p:cTn>
                                        <p:tgtEl>
                                          <p:spTgt spid="10244">
                                            <p:txEl>
                                              <p:pRg st="0" end="0"/>
                                            </p:txEl>
                                          </p:spTgt>
                                        </p:tgtEl>
                                        <p:attrNameLst>
                                          <p:attrName>style.visibility</p:attrName>
                                        </p:attrNameLst>
                                      </p:cBhvr>
                                      <p:to>
                                        <p:strVal val="visible"/>
                                      </p:to>
                                    </p:set>
                                    <p:anim calcmode="lin" valueType="num">
                                      <p:cBhvr additive="base">
                                        <p:cTn id="7" dur="2000" fill="hold"/>
                                        <p:tgtEl>
                                          <p:spTgt spid="10244">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1024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12" fill="hold" nodeType="withEffect">
                                  <p:stCondLst>
                                    <p:cond delay="0"/>
                                  </p:stCondLst>
                                  <p:childTnLst>
                                    <p:set>
                                      <p:cBhvr>
                                        <p:cTn id="10" dur="1" fill="hold">
                                          <p:stCondLst>
                                            <p:cond delay="0"/>
                                          </p:stCondLst>
                                        </p:cTn>
                                        <p:tgtEl>
                                          <p:spTgt spid="10244">
                                            <p:txEl>
                                              <p:pRg st="1" end="1"/>
                                            </p:txEl>
                                          </p:spTgt>
                                        </p:tgtEl>
                                        <p:attrNameLst>
                                          <p:attrName>style.visibility</p:attrName>
                                        </p:attrNameLst>
                                      </p:cBhvr>
                                      <p:to>
                                        <p:strVal val="visible"/>
                                      </p:to>
                                    </p:set>
                                    <p:anim calcmode="lin" valueType="num">
                                      <p:cBhvr additive="base">
                                        <p:cTn id="11" dur="2000" fill="hold"/>
                                        <p:tgtEl>
                                          <p:spTgt spid="10244">
                                            <p:txEl>
                                              <p:pRg st="1" end="1"/>
                                            </p:txEl>
                                          </p:spTgt>
                                        </p:tgtEl>
                                        <p:attrNameLst>
                                          <p:attrName>ppt_x</p:attrName>
                                        </p:attrNameLst>
                                      </p:cBhvr>
                                      <p:tavLst>
                                        <p:tav tm="0">
                                          <p:val>
                                            <p:strVal val="0-#ppt_w/2"/>
                                          </p:val>
                                        </p:tav>
                                        <p:tav tm="100000">
                                          <p:val>
                                            <p:strVal val="#ppt_x"/>
                                          </p:val>
                                        </p:tav>
                                      </p:tavLst>
                                    </p:anim>
                                    <p:anim calcmode="lin" valueType="num">
                                      <p:cBhvr additive="base">
                                        <p:cTn id="12" dur="2000" fill="hold"/>
                                        <p:tgtEl>
                                          <p:spTgt spid="1024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53" presetClass="entr" presetSubtype="0" fill="hold" nodeType="clickEffect">
                                  <p:stCondLst>
                                    <p:cond delay="0"/>
                                  </p:stCondLst>
                                  <p:childTnLst>
                                    <p:set>
                                      <p:cBhvr>
                                        <p:cTn id="16" dur="1" fill="hold">
                                          <p:stCondLst>
                                            <p:cond delay="0"/>
                                          </p:stCondLst>
                                        </p:cTn>
                                        <p:tgtEl>
                                          <p:spTgt spid="10244">
                                            <p:txEl>
                                              <p:pRg st="3" end="3"/>
                                            </p:txEl>
                                          </p:spTgt>
                                        </p:tgtEl>
                                        <p:attrNameLst>
                                          <p:attrName>style.visibility</p:attrName>
                                        </p:attrNameLst>
                                      </p:cBhvr>
                                      <p:to>
                                        <p:strVal val="visible"/>
                                      </p:to>
                                    </p:set>
                                    <p:anim calcmode="lin" valueType="num">
                                      <p:cBhvr>
                                        <p:cTn id="17" dur="1000" fill="hold"/>
                                        <p:tgtEl>
                                          <p:spTgt spid="10244">
                                            <p:txEl>
                                              <p:pRg st="3" end="3"/>
                                            </p:txEl>
                                          </p:spTgt>
                                        </p:tgtEl>
                                        <p:attrNameLst>
                                          <p:attrName>ppt_w</p:attrName>
                                        </p:attrNameLst>
                                      </p:cBhvr>
                                      <p:tavLst>
                                        <p:tav tm="0">
                                          <p:val>
                                            <p:fltVal val="0"/>
                                          </p:val>
                                        </p:tav>
                                        <p:tav tm="100000">
                                          <p:val>
                                            <p:strVal val="#ppt_w"/>
                                          </p:val>
                                        </p:tav>
                                      </p:tavLst>
                                    </p:anim>
                                    <p:anim calcmode="lin" valueType="num">
                                      <p:cBhvr>
                                        <p:cTn id="18" dur="1000" fill="hold"/>
                                        <p:tgtEl>
                                          <p:spTgt spid="10244">
                                            <p:txEl>
                                              <p:pRg st="3" end="3"/>
                                            </p:txEl>
                                          </p:spTgt>
                                        </p:tgtEl>
                                        <p:attrNameLst>
                                          <p:attrName>ppt_h</p:attrName>
                                        </p:attrNameLst>
                                      </p:cBhvr>
                                      <p:tavLst>
                                        <p:tav tm="0">
                                          <p:val>
                                            <p:fltVal val="0"/>
                                          </p:val>
                                        </p:tav>
                                        <p:tav tm="100000">
                                          <p:val>
                                            <p:strVal val="#ppt_h"/>
                                          </p:val>
                                        </p:tav>
                                      </p:tavLst>
                                    </p:anim>
                                    <p:animEffect transition="in" filter="fade">
                                      <p:cBhvr>
                                        <p:cTn id="19" dur="1000"/>
                                        <p:tgtEl>
                                          <p:spTgt spid="1024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Rectangle 6">
            <a:extLst>
              <a:ext uri="{FF2B5EF4-FFF2-40B4-BE49-F238E27FC236}">
                <a16:creationId xmlns:a16="http://schemas.microsoft.com/office/drawing/2014/main" id="{40BF012A-4A3B-1743-B2CA-72315EA4ECD6}"/>
              </a:ext>
            </a:extLst>
          </p:cNvPr>
          <p:cNvSpPr>
            <a:spLocks noChangeArrowheads="1"/>
          </p:cNvSpPr>
          <p:nvPr/>
        </p:nvSpPr>
        <p:spPr bwMode="auto">
          <a:xfrm>
            <a:off x="1919289" y="1066801"/>
            <a:ext cx="8497887"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eaLnBrk="1" hangingPunct="1"/>
            <a:r>
              <a:rPr lang="ar-SA" altLang="en-US" sz="2400" b="1">
                <a:solidFill>
                  <a:srgbClr val="3333CC"/>
                </a:solidFill>
              </a:rPr>
              <a:t>التشكيل الكيميائي العام لخام البترول</a:t>
            </a:r>
            <a:endParaRPr lang="en-US" altLang="en-US" sz="2400" b="1">
              <a:solidFill>
                <a:srgbClr val="3333CC"/>
              </a:solidFill>
            </a:endParaRPr>
          </a:p>
          <a:p>
            <a:pPr algn="just" rtl="1" eaLnBrk="1" hangingPunct="1"/>
            <a:endParaRPr lang="en-US" altLang="en-US" sz="2400">
              <a:solidFill>
                <a:srgbClr val="3333CC"/>
              </a:solidFill>
            </a:endParaRPr>
          </a:p>
          <a:p>
            <a:pPr algn="just" rtl="1" eaLnBrk="1" hangingPunct="1"/>
            <a:r>
              <a:rPr lang="ar-SA" altLang="en-US" sz="2400">
                <a:cs typeface="Arabic Transparent" pitchFamily="2" charset="-78"/>
              </a:rPr>
              <a:t>يتشكل سائل البترول الخام من مزيج شديد التعقيد لعدد كبير من المركبات الهيدروكربونية، والتي تشكل أكثر من </a:t>
            </a:r>
            <a:r>
              <a:rPr lang="en-US" altLang="en-US">
                <a:cs typeface="Arabic Transparent" pitchFamily="2" charset="-78"/>
              </a:rPr>
              <a:t>85%</a:t>
            </a:r>
            <a:r>
              <a:rPr lang="ar-SA" altLang="en-US">
                <a:cs typeface="Arabic Transparent" pitchFamily="2" charset="-78"/>
              </a:rPr>
              <a:t> </a:t>
            </a:r>
            <a:r>
              <a:rPr lang="ar-SA" altLang="en-US" sz="2400">
                <a:cs typeface="Arabic Transparent" pitchFamily="2" charset="-78"/>
              </a:rPr>
              <a:t>من النسبة الكلية للمركبات الكيميائية به. وتوجد الهيدروكربونات في هذا المزيج في كل حالات المادة، من غازية، وسائلة، وصلبة. تتألف جزيئات الهيدروكربونات كما هو معروف، من ذرات عنصري </a:t>
            </a:r>
            <a:r>
              <a:rPr lang="ar-SA" altLang="en-US" sz="2400">
                <a:solidFill>
                  <a:srgbClr val="FF0066"/>
                </a:solidFill>
                <a:cs typeface="Arabic Transparent" pitchFamily="2" charset="-78"/>
              </a:rPr>
              <a:t>الكربون والهيدروجين</a:t>
            </a:r>
            <a:r>
              <a:rPr lang="ar-SA" altLang="en-US" sz="2400">
                <a:cs typeface="Arabic Transparent" pitchFamily="2" charset="-78"/>
              </a:rPr>
              <a:t>. بجانب ذلك توجد مشتقات الهيدروكربونات </a:t>
            </a:r>
            <a:r>
              <a:rPr lang="ar-SA" altLang="en-US" sz="2400">
                <a:solidFill>
                  <a:srgbClr val="FF0066"/>
                </a:solidFill>
                <a:cs typeface="Arabic Transparent" pitchFamily="2" charset="-78"/>
              </a:rPr>
              <a:t>الأوكسجينة</a:t>
            </a:r>
            <a:r>
              <a:rPr lang="ar-SA" altLang="en-US" sz="2400">
                <a:cs typeface="Arabic Transparent" pitchFamily="2" charset="-78"/>
              </a:rPr>
              <a:t>، </a:t>
            </a:r>
            <a:r>
              <a:rPr lang="ar-SA" altLang="en-US" sz="2400">
                <a:solidFill>
                  <a:srgbClr val="FF0066"/>
                </a:solidFill>
                <a:cs typeface="Arabic Transparent" pitchFamily="2" charset="-78"/>
              </a:rPr>
              <a:t>والكبريتية</a:t>
            </a:r>
            <a:r>
              <a:rPr lang="ar-SA" altLang="en-US" sz="2400">
                <a:cs typeface="Arabic Transparent" pitchFamily="2" charset="-78"/>
              </a:rPr>
              <a:t>، </a:t>
            </a:r>
            <a:r>
              <a:rPr lang="ar-SA" altLang="en-US" sz="2400">
                <a:solidFill>
                  <a:srgbClr val="FF0066"/>
                </a:solidFill>
                <a:cs typeface="Arabic Transparent" pitchFamily="2" charset="-78"/>
              </a:rPr>
              <a:t>والنيتروجينية</a:t>
            </a:r>
            <a:r>
              <a:rPr lang="ar-SA" altLang="en-US" sz="2400">
                <a:cs typeface="Arabic Transparent" pitchFamily="2" charset="-78"/>
              </a:rPr>
              <a:t>، ولكن بنسب ضئيلة تتراوح ما بين </a:t>
            </a:r>
            <a:r>
              <a:rPr lang="en-US" altLang="en-US">
                <a:cs typeface="Arabic Transparent" pitchFamily="2" charset="-78"/>
              </a:rPr>
              <a:t>0.1%</a:t>
            </a:r>
            <a:r>
              <a:rPr lang="ar-SA" altLang="en-US" sz="2400">
                <a:cs typeface="Arabic Transparent" pitchFamily="2" charset="-78"/>
              </a:rPr>
              <a:t> إلى </a:t>
            </a:r>
            <a:r>
              <a:rPr lang="en-US" altLang="en-US">
                <a:cs typeface="Arabic Transparent" pitchFamily="2" charset="-78"/>
              </a:rPr>
              <a:t>0.5%</a:t>
            </a:r>
            <a:r>
              <a:rPr lang="ar-SA" altLang="en-US" sz="2400">
                <a:cs typeface="Arabic Transparent" pitchFamily="2" charset="-78"/>
              </a:rPr>
              <a:t>، حسب نوع الخام . ويطلق على البترول الخام تسميات، مثل الزيت المر </a:t>
            </a:r>
            <a:r>
              <a:rPr lang="en-US" altLang="en-US">
                <a:cs typeface="Arabic Transparent" pitchFamily="2" charset="-78"/>
              </a:rPr>
              <a:t>(Sour Oil)</a:t>
            </a:r>
            <a:r>
              <a:rPr lang="ar-SA" altLang="en-US" sz="2400">
                <a:cs typeface="Arabic Transparent" pitchFamily="2" charset="-78"/>
              </a:rPr>
              <a:t> في إشارة إلى وجود نسبة عالية من مركبات الكبريت، مثل كبريتيد الهيدروجين (</a:t>
            </a:r>
            <a:r>
              <a:rPr lang="en-US" altLang="en-US">
                <a:cs typeface="Arabic Transparent" pitchFamily="2" charset="-78"/>
              </a:rPr>
              <a:t>Hydrogen</a:t>
            </a:r>
            <a:r>
              <a:rPr lang="en-US" altLang="en-US" sz="2400">
                <a:cs typeface="Arabic Transparent" pitchFamily="2" charset="-78"/>
              </a:rPr>
              <a:t> </a:t>
            </a:r>
            <a:r>
              <a:rPr lang="en-US" altLang="en-US">
                <a:cs typeface="Arabic Transparent" pitchFamily="2" charset="-78"/>
              </a:rPr>
              <a:t>Sudphide</a:t>
            </a:r>
            <a:r>
              <a:rPr lang="ar-SA" altLang="en-US">
                <a:cs typeface="Arabic Transparent" pitchFamily="2" charset="-78"/>
              </a:rPr>
              <a:t>)</a:t>
            </a:r>
            <a:r>
              <a:rPr lang="ar-SA" altLang="en-US" sz="2400">
                <a:cs typeface="Arabic Transparent" pitchFamily="2" charset="-78"/>
              </a:rPr>
              <a:t> والمركبتانات </a:t>
            </a:r>
            <a:r>
              <a:rPr lang="ar-SA" altLang="en-US">
                <a:cs typeface="Arabic Transparent" pitchFamily="2" charset="-78"/>
              </a:rPr>
              <a:t>(</a:t>
            </a:r>
            <a:r>
              <a:rPr lang="en-US" altLang="en-US">
                <a:cs typeface="Arabic Transparent" pitchFamily="2" charset="-78"/>
              </a:rPr>
              <a:t>Mercaptanes</a:t>
            </a:r>
            <a:r>
              <a:rPr lang="ar-SA" altLang="en-US">
                <a:cs typeface="Arabic Transparent" pitchFamily="2" charset="-78"/>
              </a:rPr>
              <a:t>)</a:t>
            </a:r>
            <a:r>
              <a:rPr lang="ar-SA" altLang="en-US" sz="2400">
                <a:cs typeface="Arabic Transparent" pitchFamily="2" charset="-78"/>
              </a:rPr>
              <a:t>، وبالزيت الحلو </a:t>
            </a:r>
            <a:r>
              <a:rPr lang="en-US" altLang="en-US">
                <a:cs typeface="Arabic Transparent" pitchFamily="2" charset="-78"/>
              </a:rPr>
              <a:t>Sweet) Oil</a:t>
            </a:r>
            <a:r>
              <a:rPr lang="ar-SA" altLang="en-US">
                <a:cs typeface="Arabic Transparent" pitchFamily="2" charset="-78"/>
              </a:rPr>
              <a:t>)</a:t>
            </a:r>
            <a:r>
              <a:rPr lang="ar-SA" altLang="en-US" sz="2400">
                <a:cs typeface="Arabic Transparent" pitchFamily="2" charset="-78"/>
              </a:rPr>
              <a:t>، إذا كانت نسبة هذه المركبات ضئيلة.</a:t>
            </a:r>
          </a:p>
        </p:txBody>
      </p:sp>
    </p:spTree>
    <p:extLst>
      <p:ext uri="{BB962C8B-B14F-4D97-AF65-F5344CB8AC3E}">
        <p14:creationId xmlns:p14="http://schemas.microsoft.com/office/powerpoint/2010/main" val="227319734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1270">
                                            <p:txEl>
                                              <p:pRg st="0" end="0"/>
                                            </p:txEl>
                                          </p:spTgt>
                                        </p:tgtEl>
                                        <p:attrNameLst>
                                          <p:attrName>style.visibility</p:attrName>
                                        </p:attrNameLst>
                                      </p:cBhvr>
                                      <p:to>
                                        <p:strVal val="visible"/>
                                      </p:to>
                                    </p:set>
                                    <p:animEffect transition="in" filter="blinds(horizontal)">
                                      <p:cBhvr>
                                        <p:cTn id="7" dur="500"/>
                                        <p:tgtEl>
                                          <p:spTgt spid="1127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7" presetClass="entr" presetSubtype="0" fill="hold" nodeType="clickEffect">
                                  <p:stCondLst>
                                    <p:cond delay="0"/>
                                  </p:stCondLst>
                                  <p:iterate type="lt">
                                    <p:tmPct val="50000"/>
                                  </p:iterate>
                                  <p:childTnLst>
                                    <p:set>
                                      <p:cBhvr>
                                        <p:cTn id="11" dur="1" fill="hold">
                                          <p:stCondLst>
                                            <p:cond delay="0"/>
                                          </p:stCondLst>
                                        </p:cTn>
                                        <p:tgtEl>
                                          <p:spTgt spid="11270">
                                            <p:txEl>
                                              <p:pRg st="2" end="2"/>
                                            </p:txEl>
                                          </p:spTgt>
                                        </p:tgtEl>
                                        <p:attrNameLst>
                                          <p:attrName>style.visibility</p:attrName>
                                        </p:attrNameLst>
                                      </p:cBhvr>
                                      <p:to>
                                        <p:strVal val="visible"/>
                                      </p:to>
                                    </p:set>
                                    <p:anim calcmode="discrete" valueType="clr">
                                      <p:cBhvr override="childStyle">
                                        <p:cTn id="12" dur="80"/>
                                        <p:tgtEl>
                                          <p:spTgt spid="11270">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11270">
                                            <p:txEl>
                                              <p:pRg st="2" end="2"/>
                                            </p:txEl>
                                          </p:spTgt>
                                        </p:tgtEl>
                                        <p:attrNameLst>
                                          <p:attrName>fillcolor</p:attrName>
                                        </p:attrNameLst>
                                      </p:cBhvr>
                                      <p:tavLst>
                                        <p:tav tm="0">
                                          <p:val>
                                            <p:clrVal>
                                              <a:schemeClr val="accent2"/>
                                            </p:clrVal>
                                          </p:val>
                                        </p:tav>
                                        <p:tav tm="50000">
                                          <p:val>
                                            <p:clrVal>
                                              <a:schemeClr val="hlink"/>
                                            </p:clrVal>
                                          </p:val>
                                        </p:tav>
                                      </p:tavLst>
                                    </p:anim>
                                    <p:set>
                                      <p:cBhvr>
                                        <p:cTn id="14" dur="80"/>
                                        <p:tgtEl>
                                          <p:spTgt spid="11270">
                                            <p:txEl>
                                              <p:pRg st="2" end="2"/>
                                            </p:txEl>
                                          </p:spTgt>
                                        </p:tgtEl>
                                        <p:attrNameLst>
                                          <p:attrName>fill.type</p:attrName>
                                        </p:attrNameLst>
                                      </p:cBhvr>
                                      <p:to>
                                        <p:strVal val="solid"/>
                                      </p:to>
                                    </p:set>
                                  </p:childTnLst>
                                  <p:subTnLst>
                                    <p:animClr clrSpc="rgb" dir="cw">
                                      <p:cBhvr override="childStyle">
                                        <p:cTn dur="1" fill="hold" display="0" masterRel="nextClick" afterEffect="1"/>
                                        <p:tgtEl>
                                          <p:spTgt spid="11270">
                                            <p:txEl>
                                              <p:pRg st="2" end="2"/>
                                            </p:txEl>
                                          </p:spTgt>
                                        </p:tgtEl>
                                        <p:attrNameLst>
                                          <p:attrName>ppt_c</p:attrName>
                                        </p:attrNameLst>
                                      </p:cBhvr>
                                      <p:to>
                                        <a:srgbClr val="990099"/>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a:extLst>
              <a:ext uri="{FF2B5EF4-FFF2-40B4-BE49-F238E27FC236}">
                <a16:creationId xmlns:a16="http://schemas.microsoft.com/office/drawing/2014/main" id="{CCF7D16E-A1BA-CA49-A21A-E1640FB34F27}"/>
              </a:ext>
            </a:extLst>
          </p:cNvPr>
          <p:cNvSpPr>
            <a:spLocks noChangeArrowheads="1"/>
          </p:cNvSpPr>
          <p:nvPr/>
        </p:nvSpPr>
        <p:spPr bwMode="auto">
          <a:xfrm>
            <a:off x="1731964" y="245795"/>
            <a:ext cx="8569325" cy="6063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ar-SA" altLang="en-US" sz="2800" b="1">
                <a:solidFill>
                  <a:srgbClr val="800080"/>
                </a:solidFill>
              </a:rPr>
              <a:t>تصنيف البترول الخام</a:t>
            </a:r>
            <a:r>
              <a:rPr lang="ar-SA" altLang="en-US" sz="2800">
                <a:solidFill>
                  <a:srgbClr val="800080"/>
                </a:solidFill>
              </a:rPr>
              <a:t>:</a:t>
            </a:r>
            <a:endParaRPr lang="en-US" altLang="en-US" sz="2800">
              <a:solidFill>
                <a:srgbClr val="800080"/>
              </a:solidFill>
            </a:endParaRPr>
          </a:p>
          <a:p>
            <a:pPr algn="r" rtl="1" eaLnBrk="1" hangingPunct="1"/>
            <a:r>
              <a:rPr lang="ar-SA" altLang="en-US"/>
              <a:t>	</a:t>
            </a:r>
            <a:r>
              <a:rPr lang="ar-SA" altLang="en-US" sz="2400" b="1"/>
              <a:t>يصعب تحديد التركيب الدقيق لمزيج النفط، بسبب العدد الكبير من المركبات التي يحتويها. فقد اتضح أن هذا المزيج يحتوي على</a:t>
            </a:r>
            <a:r>
              <a:rPr lang="en-US" altLang="en-US" sz="2400" b="1"/>
              <a:t>:</a:t>
            </a:r>
          </a:p>
          <a:p>
            <a:pPr algn="r" rtl="1" eaLnBrk="1" hangingPunct="1">
              <a:buFontTx/>
              <a:buAutoNum type="arabicPeriod"/>
            </a:pPr>
            <a:r>
              <a:rPr lang="ar-SA" altLang="en-US" sz="2400" b="1"/>
              <a:t>الالكانات "البرافينات </a:t>
            </a:r>
            <a:r>
              <a:rPr lang="en-US" altLang="en-US" sz="2400" b="1"/>
              <a:t>Parafins</a:t>
            </a:r>
            <a:r>
              <a:rPr lang="ar-SA" altLang="en-US" sz="2400" b="1"/>
              <a:t>" ذات السلاسل الكربونية المتفرعة وغير المتفرعة.</a:t>
            </a:r>
            <a:endParaRPr lang="en-US" altLang="en-US" sz="2400" b="1"/>
          </a:p>
          <a:p>
            <a:pPr algn="r" rtl="1" eaLnBrk="1" hangingPunct="1">
              <a:buFontTx/>
              <a:buAutoNum type="arabicPeriod"/>
            </a:pPr>
            <a:r>
              <a:rPr lang="ar-SA" altLang="en-US" sz="2400" b="1"/>
              <a:t>الألكانات الحلقية</a:t>
            </a:r>
            <a:r>
              <a:rPr lang="en-US" altLang="en-US" sz="2400" b="1"/>
              <a:t>.</a:t>
            </a:r>
          </a:p>
          <a:p>
            <a:pPr algn="r" rtl="1" eaLnBrk="1" hangingPunct="1">
              <a:buFontTx/>
              <a:buAutoNum type="arabicPeriod"/>
            </a:pPr>
            <a:r>
              <a:rPr lang="ar-SA" altLang="en-US" sz="2400" b="1"/>
              <a:t>النافثينات </a:t>
            </a:r>
            <a:r>
              <a:rPr lang="en-US" altLang="en-US" sz="2400" b="1"/>
              <a:t>Naphthenes) </a:t>
            </a:r>
            <a:r>
              <a:rPr lang="ar-SA" altLang="en-US" sz="2400" b="1"/>
              <a:t>)</a:t>
            </a:r>
            <a:r>
              <a:rPr lang="en-US" altLang="en-US" sz="2400" b="1"/>
              <a:t>.</a:t>
            </a:r>
          </a:p>
          <a:p>
            <a:pPr algn="r" rtl="1" eaLnBrk="1" hangingPunct="1">
              <a:buFontTx/>
              <a:buAutoNum type="arabicPeriod"/>
            </a:pPr>
            <a:r>
              <a:rPr lang="ar-SA" altLang="en-US" sz="2400" b="1"/>
              <a:t>الهيدروكربونات الأروماتية </a:t>
            </a:r>
            <a:r>
              <a:rPr lang="ar-SA" altLang="en-US" sz="2000" b="1"/>
              <a:t>(</a:t>
            </a:r>
            <a:r>
              <a:rPr lang="en-US" altLang="en-US" sz="2000" b="1"/>
              <a:t>Aromatic Hydrocarbons</a:t>
            </a:r>
            <a:r>
              <a:rPr lang="ar-SA" altLang="en-US" sz="2000" b="1"/>
              <a:t>)</a:t>
            </a:r>
            <a:r>
              <a:rPr lang="en-US" altLang="en-US" sz="2000" b="1"/>
              <a:t>.</a:t>
            </a:r>
          </a:p>
          <a:p>
            <a:pPr algn="r" rtl="1" eaLnBrk="1" hangingPunct="1"/>
            <a:r>
              <a:rPr lang="ar-SA" altLang="en-US" sz="2400" b="1"/>
              <a:t>وتختلف نسبة هذه الأنواع الثلاثة، باختلاف نوع النفط. فقد تسود كمية نوع هيدروكربونات في زيت خام، على نسبة نوع آخر. ولذلك تم تقسيم البترول الخام، إلى أربعة أصناف حسب التركيبة الكيميائية السائدة، في كل صنف.</a:t>
            </a:r>
            <a:r>
              <a:rPr lang="en-US" altLang="en-US" sz="2400" b="1"/>
              <a:t> </a:t>
            </a:r>
            <a:endParaRPr lang="ar-SA" altLang="en-US" sz="2400" b="1"/>
          </a:p>
          <a:p>
            <a:pPr algn="r" rtl="1" eaLnBrk="1" hangingPunct="1"/>
            <a:endParaRPr lang="en-US" altLang="en-US" sz="2400" b="1"/>
          </a:p>
          <a:p>
            <a:pPr algn="r" rtl="1" eaLnBrk="1" hangingPunct="1">
              <a:buFontTx/>
              <a:buChar char="•"/>
            </a:pPr>
            <a:r>
              <a:rPr lang="ar-SA" altLang="en-US" sz="2400" b="1"/>
              <a:t>الزيت الخام البارافيني الأساس</a:t>
            </a:r>
            <a:r>
              <a:rPr lang="en-US" altLang="en-US" sz="2400" b="1"/>
              <a:t>.</a:t>
            </a:r>
          </a:p>
          <a:p>
            <a:pPr algn="r" rtl="1" eaLnBrk="1" hangingPunct="1">
              <a:buFontTx/>
              <a:buChar char="•"/>
            </a:pPr>
            <a:r>
              <a:rPr lang="ar-SA" altLang="en-US" sz="2400" b="1"/>
              <a:t> والزيت الخام النافثيني الأساس</a:t>
            </a:r>
            <a:r>
              <a:rPr lang="en-US" altLang="en-US" sz="2400" b="1"/>
              <a:t>.</a:t>
            </a:r>
          </a:p>
          <a:p>
            <a:pPr algn="r" rtl="1" eaLnBrk="1" hangingPunct="1">
              <a:buFontTx/>
              <a:buChar char="•"/>
            </a:pPr>
            <a:r>
              <a:rPr lang="ar-SA" altLang="en-US" sz="2400" b="1"/>
              <a:t> والزيت الخام المختلط الأساس</a:t>
            </a:r>
            <a:r>
              <a:rPr lang="en-US" altLang="en-US" sz="2400" b="1"/>
              <a:t>.</a:t>
            </a:r>
          </a:p>
          <a:p>
            <a:pPr algn="r" rtl="1" eaLnBrk="1" hangingPunct="1">
              <a:buFontTx/>
              <a:buChar char="•"/>
            </a:pPr>
            <a:r>
              <a:rPr lang="ar-SA" altLang="en-US" sz="2400" b="1"/>
              <a:t> والزيت الخام الأسفلتي الأساس</a:t>
            </a:r>
            <a:r>
              <a:rPr lang="en-US" altLang="en-US" sz="2400" b="1"/>
              <a:t>.</a:t>
            </a:r>
          </a:p>
        </p:txBody>
      </p:sp>
    </p:spTree>
    <p:extLst>
      <p:ext uri="{BB962C8B-B14F-4D97-AF65-F5344CB8AC3E}">
        <p14:creationId xmlns:p14="http://schemas.microsoft.com/office/powerpoint/2010/main" val="31461658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1070</Words>
  <Application>Microsoft Macintosh PowerPoint</Application>
  <PresentationFormat>Widescreen</PresentationFormat>
  <Paragraphs>66</Paragraphs>
  <Slides>14</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DecoTypeNaskh</vt:lpstr>
      <vt:lpstr>Office Theme</vt:lpstr>
      <vt:lpstr>ثروة النفط (البترول) Oil resources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ثروة النفط</vt:lpstr>
      <vt:lpstr>أهمية النفط كثروة اقتصادية</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ثروة النفط (البترول) Oil resources</dc:title>
  <dc:creator>Alanoud Talal Alfaghom</dc:creator>
  <cp:lastModifiedBy>Alanoud Talal Alfaghom</cp:lastModifiedBy>
  <cp:revision>1</cp:revision>
  <dcterms:created xsi:type="dcterms:W3CDTF">2020-02-26T16:51:25Z</dcterms:created>
  <dcterms:modified xsi:type="dcterms:W3CDTF">2020-02-26T16:54:06Z</dcterms:modified>
</cp:coreProperties>
</file>