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F6E3-5419-43EE-8FFA-83FAE3C458C5}" type="datetimeFigureOut">
              <a:rPr lang="ar-SA" smtClean="0"/>
              <a:pPr/>
              <a:t>07/02/39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7EF6-7BA2-4C31-855F-6ACE1976F36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F6E3-5419-43EE-8FFA-83FAE3C458C5}" type="datetimeFigureOut">
              <a:rPr lang="ar-SA" smtClean="0"/>
              <a:pPr/>
              <a:t>07/02/39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7EF6-7BA2-4C31-855F-6ACE1976F36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F6E3-5419-43EE-8FFA-83FAE3C458C5}" type="datetimeFigureOut">
              <a:rPr lang="ar-SA" smtClean="0"/>
              <a:pPr/>
              <a:t>07/02/39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7EF6-7BA2-4C31-855F-6ACE1976F36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F6E3-5419-43EE-8FFA-83FAE3C458C5}" type="datetimeFigureOut">
              <a:rPr lang="ar-SA" smtClean="0"/>
              <a:pPr/>
              <a:t>07/02/39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7EF6-7BA2-4C31-855F-6ACE1976F36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F6E3-5419-43EE-8FFA-83FAE3C458C5}" type="datetimeFigureOut">
              <a:rPr lang="ar-SA" smtClean="0"/>
              <a:pPr/>
              <a:t>07/02/39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7EF6-7BA2-4C31-855F-6ACE1976F36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F6E3-5419-43EE-8FFA-83FAE3C458C5}" type="datetimeFigureOut">
              <a:rPr lang="ar-SA" smtClean="0"/>
              <a:pPr/>
              <a:t>07/02/39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7EF6-7BA2-4C31-855F-6ACE1976F36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F6E3-5419-43EE-8FFA-83FAE3C458C5}" type="datetimeFigureOut">
              <a:rPr lang="ar-SA" smtClean="0"/>
              <a:pPr/>
              <a:t>07/02/39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7EF6-7BA2-4C31-855F-6ACE1976F36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F6E3-5419-43EE-8FFA-83FAE3C458C5}" type="datetimeFigureOut">
              <a:rPr lang="ar-SA" smtClean="0"/>
              <a:pPr/>
              <a:t>07/02/39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7EF6-7BA2-4C31-855F-6ACE1976F36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F6E3-5419-43EE-8FFA-83FAE3C458C5}" type="datetimeFigureOut">
              <a:rPr lang="ar-SA" smtClean="0"/>
              <a:pPr/>
              <a:t>07/02/39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7EF6-7BA2-4C31-855F-6ACE1976F36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F6E3-5419-43EE-8FFA-83FAE3C458C5}" type="datetimeFigureOut">
              <a:rPr lang="ar-SA" smtClean="0"/>
              <a:pPr/>
              <a:t>07/02/39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7EF6-7BA2-4C31-855F-6ACE1976F36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F6E3-5419-43EE-8FFA-83FAE3C458C5}" type="datetimeFigureOut">
              <a:rPr lang="ar-SA" smtClean="0"/>
              <a:pPr/>
              <a:t>07/02/39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7EF6-7BA2-4C31-855F-6ACE1976F36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2F6E3-5419-43EE-8FFA-83FAE3C458C5}" type="datetimeFigureOut">
              <a:rPr lang="ar-SA" smtClean="0"/>
              <a:pPr/>
              <a:t>07/02/39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87EF6-7BA2-4C31-855F-6ACE1976F36E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260649"/>
            <a:ext cx="7772400" cy="792087"/>
          </a:xfrm>
        </p:spPr>
        <p:txBody>
          <a:bodyPr/>
          <a:lstStyle/>
          <a:p>
            <a:r>
              <a:rPr lang="ar-SA" b="1" dirty="0" err="1">
                <a:solidFill>
                  <a:srgbClr val="FF0000"/>
                </a:solidFill>
              </a:rPr>
              <a:t>ثالثاً </a:t>
            </a:r>
            <a:r>
              <a:rPr lang="ar-SA" b="1" dirty="0">
                <a:solidFill>
                  <a:srgbClr val="FF0000"/>
                </a:solidFill>
              </a:rPr>
              <a:t>:- </a:t>
            </a:r>
            <a:r>
              <a:rPr lang="ar-SA" b="1" dirty="0" err="1">
                <a:solidFill>
                  <a:srgbClr val="FF0000"/>
                </a:solidFill>
              </a:rPr>
              <a:t>الطاقة :-</a:t>
            </a:r>
            <a:r>
              <a:rPr lang="ar-SA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Energy 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8064896" cy="5472608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ar-SA" dirty="0">
                <a:solidFill>
                  <a:schemeClr val="tx1"/>
                </a:solidFill>
              </a:rPr>
              <a:t>الطاقة لا تعتبر عنصر غذائي في مادة العلف ولكنها </a:t>
            </a:r>
            <a:r>
              <a:rPr lang="ar-SA" dirty="0" err="1">
                <a:solidFill>
                  <a:schemeClr val="tx1"/>
                </a:solidFill>
              </a:rPr>
              <a:t>تتطلق</a:t>
            </a:r>
            <a:r>
              <a:rPr lang="ar-SA" dirty="0">
                <a:solidFill>
                  <a:schemeClr val="tx1"/>
                </a:solidFill>
              </a:rPr>
              <a:t> من المواد </a:t>
            </a:r>
            <a:r>
              <a:rPr lang="ar-SA" dirty="0" err="1">
                <a:solidFill>
                  <a:schemeClr val="tx1"/>
                </a:solidFill>
              </a:rPr>
              <a:t>الكربوهيدراتية</a:t>
            </a:r>
            <a:r>
              <a:rPr lang="ar-SA" dirty="0">
                <a:solidFill>
                  <a:schemeClr val="tx1"/>
                </a:solidFill>
              </a:rPr>
              <a:t> والدهون والأحماض </a:t>
            </a:r>
            <a:r>
              <a:rPr lang="ar-SA" dirty="0" err="1">
                <a:solidFill>
                  <a:schemeClr val="tx1"/>
                </a:solidFill>
              </a:rPr>
              <a:t>الأمينية</a:t>
            </a:r>
            <a:r>
              <a:rPr lang="ar-SA" dirty="0">
                <a:solidFill>
                  <a:schemeClr val="tx1"/>
                </a:solidFill>
              </a:rPr>
              <a:t> وذلك أثناء عملية التمثيل الغذائي وأكسدة هذه المواد </a:t>
            </a:r>
            <a:r>
              <a:rPr lang="en-US" dirty="0">
                <a:solidFill>
                  <a:schemeClr val="tx1"/>
                </a:solidFill>
              </a:rPr>
              <a:t>Metabolic Oxidation </a:t>
            </a:r>
            <a:endParaRPr lang="ar-SA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rgbClr val="FF0000"/>
                </a:solidFill>
              </a:rPr>
              <a:t>الطاقة الغذائية 		</a:t>
            </a:r>
            <a:r>
              <a:rPr lang="en-US" b="1" dirty="0" smtClean="0">
                <a:solidFill>
                  <a:srgbClr val="FF0000"/>
                </a:solidFill>
              </a:rPr>
              <a:t>Nutritional energetic </a:t>
            </a:r>
            <a:endParaRPr lang="ar-SA" b="1" dirty="0" smtClean="0">
              <a:solidFill>
                <a:srgbClr val="FF0000"/>
              </a:solidFill>
            </a:endParaRPr>
          </a:p>
          <a:p>
            <a:pPr algn="r"/>
            <a:r>
              <a:rPr lang="ar-SA" dirty="0" smtClean="0">
                <a:solidFill>
                  <a:schemeClr val="tx1"/>
                </a:solidFill>
              </a:rPr>
              <a:t>الطاقة </a:t>
            </a:r>
            <a:r>
              <a:rPr lang="ar-SA" dirty="0">
                <a:solidFill>
                  <a:schemeClr val="tx1"/>
                </a:solidFill>
              </a:rPr>
              <a:t>الغذائية أو الحيوية وهي تدرس الاتزان بين الطاقة المأخوذة في الغذاء والطاقة المستفادة عن طريق الحيوان </a:t>
            </a:r>
            <a:r>
              <a:rPr lang="ar-SA" dirty="0" err="1">
                <a:solidFill>
                  <a:schemeClr val="tx1"/>
                </a:solidFill>
              </a:rPr>
              <a:t>أوالأسماك</a:t>
            </a:r>
            <a:r>
              <a:rPr lang="ar-SA" dirty="0">
                <a:solidFill>
                  <a:schemeClr val="tx1"/>
                </a:solidFill>
              </a:rPr>
              <a:t> وذلك للمحافظة على الحياة </a:t>
            </a:r>
            <a:r>
              <a:rPr lang="en-US" dirty="0">
                <a:solidFill>
                  <a:schemeClr val="tx1"/>
                </a:solidFill>
              </a:rPr>
              <a:t>Maintenance</a:t>
            </a:r>
            <a:r>
              <a:rPr lang="ar-SA" dirty="0">
                <a:solidFill>
                  <a:schemeClr val="tx1"/>
                </a:solidFill>
              </a:rPr>
              <a:t> والأنشطة اليومية </a:t>
            </a:r>
            <a:r>
              <a:rPr lang="en-US" dirty="0">
                <a:solidFill>
                  <a:schemeClr val="tx1"/>
                </a:solidFill>
              </a:rPr>
              <a:t>Activity</a:t>
            </a:r>
            <a:r>
              <a:rPr lang="ar-SA" dirty="0">
                <a:solidFill>
                  <a:schemeClr val="tx1"/>
                </a:solidFill>
              </a:rPr>
              <a:t> وكذلك بناء العضلات والأنسجة </a:t>
            </a:r>
            <a:r>
              <a:rPr lang="en-US" dirty="0">
                <a:solidFill>
                  <a:schemeClr val="tx1"/>
                </a:solidFill>
              </a:rPr>
              <a:t>Tissue </a:t>
            </a:r>
            <a:r>
              <a:rPr lang="en-US" dirty="0" smtClean="0">
                <a:solidFill>
                  <a:schemeClr val="tx1"/>
                </a:solidFill>
              </a:rPr>
              <a:t>synthesis</a:t>
            </a:r>
            <a:endParaRPr lang="ar-SA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>
                <a:solidFill>
                  <a:schemeClr val="accent1">
                    <a:lumMod val="75000"/>
                  </a:schemeClr>
                </a:solidFill>
              </a:rPr>
              <a:t>والوحدة الأساسية للطاقة الحرارية </a:t>
            </a:r>
            <a:r>
              <a:rPr lang="ar-SA" dirty="0">
                <a:solidFill>
                  <a:schemeClr val="tx1"/>
                </a:solidFill>
              </a:rPr>
              <a:t>هي </a:t>
            </a:r>
            <a:r>
              <a:rPr lang="ar-SA" dirty="0" err="1">
                <a:solidFill>
                  <a:schemeClr val="tx1"/>
                </a:solidFill>
              </a:rPr>
              <a:t>الكالوري</a:t>
            </a:r>
            <a:r>
              <a:rPr lang="ar-SA" dirty="0">
                <a:solidFill>
                  <a:schemeClr val="tx1"/>
                </a:solidFill>
              </a:rPr>
              <a:t> وهو يعرف بأنه كمية الاحتياجات من الحرارة لرفع درجة حرارة 1 جم من الماء درجة مئوية </a:t>
            </a:r>
            <a:r>
              <a:rPr lang="ar-SA" dirty="0" smtClean="0">
                <a:solidFill>
                  <a:schemeClr val="tx1"/>
                </a:solidFill>
              </a:rPr>
              <a:t>واحدة ولكنها أقل </a:t>
            </a:r>
            <a:r>
              <a:rPr lang="ar-SA" dirty="0">
                <a:solidFill>
                  <a:schemeClr val="tx1"/>
                </a:solidFill>
              </a:rPr>
              <a:t>شيوعاً </a:t>
            </a:r>
            <a:r>
              <a:rPr lang="ar-SA" dirty="0" err="1">
                <a:solidFill>
                  <a:schemeClr val="tx1"/>
                </a:solidFill>
              </a:rPr>
              <a:t>للإستخدام</a:t>
            </a:r>
            <a:r>
              <a:rPr lang="ar-SA" dirty="0">
                <a:solidFill>
                  <a:schemeClr val="tx1"/>
                </a:solidFill>
              </a:rPr>
              <a:t> فى تقدير الطاقة</a:t>
            </a:r>
            <a:r>
              <a:rPr lang="ar-EG" dirty="0" err="1">
                <a:solidFill>
                  <a:schemeClr val="tx1"/>
                </a:solidFill>
              </a:rPr>
              <a:t>.</a:t>
            </a:r>
            <a:r>
              <a:rPr lang="ar-EG" dirty="0">
                <a:solidFill>
                  <a:schemeClr val="tx1"/>
                </a:solidFill>
              </a:rPr>
              <a:t> لذلك فإن الكيلو </a:t>
            </a:r>
            <a:r>
              <a:rPr lang="ar-EG" dirty="0" err="1">
                <a:solidFill>
                  <a:schemeClr val="tx1"/>
                </a:solidFill>
              </a:rPr>
              <a:t>كالوري</a:t>
            </a:r>
            <a:r>
              <a:rPr lang="ar-EG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Kilocalorie </a:t>
            </a:r>
            <a:r>
              <a:rPr lang="ar-EG" dirty="0">
                <a:solidFill>
                  <a:schemeClr val="tx1"/>
                </a:solidFill>
              </a:rPr>
              <a:t>  أو 1000 </a:t>
            </a:r>
            <a:r>
              <a:rPr lang="ar-EG" dirty="0" err="1">
                <a:solidFill>
                  <a:schemeClr val="tx1"/>
                </a:solidFill>
              </a:rPr>
              <a:t>كالوري</a:t>
            </a:r>
            <a:r>
              <a:rPr lang="ar-EG" dirty="0">
                <a:solidFill>
                  <a:schemeClr val="tx1"/>
                </a:solidFill>
              </a:rPr>
              <a:t> أكثر شيوعاً لاستخدامها في حسابات الطاقة.</a:t>
            </a:r>
            <a:endParaRPr lang="en-US" dirty="0">
              <a:solidFill>
                <a:schemeClr val="tx1"/>
              </a:solidFill>
            </a:endParaRPr>
          </a:p>
          <a:p>
            <a:pPr algn="r"/>
            <a:endParaRPr lang="ar-SA" dirty="0" smtClean="0">
              <a:solidFill>
                <a:schemeClr val="tx1"/>
              </a:solidFill>
            </a:endParaRPr>
          </a:p>
          <a:p>
            <a:pPr algn="r"/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ar-SA" sz="3600" b="1" dirty="0" smtClean="0"/>
              <a:t/>
            </a:r>
            <a:br>
              <a:rPr lang="ar-SA" sz="3600" b="1" dirty="0" smtClean="0"/>
            </a:br>
            <a:r>
              <a:rPr lang="ar-SA" sz="3600" b="1" dirty="0" smtClean="0">
                <a:solidFill>
                  <a:srgbClr val="FF0000"/>
                </a:solidFill>
              </a:rPr>
              <a:t>(</a:t>
            </a:r>
            <a:r>
              <a:rPr lang="ar-SA" sz="3600" b="1" dirty="0" smtClean="0">
                <a:solidFill>
                  <a:srgbClr val="FF0000"/>
                </a:solidFill>
              </a:rPr>
              <a:t>2) العناصر المعدنية </a:t>
            </a:r>
            <a:r>
              <a:rPr lang="ar-SA" sz="3600" b="1" dirty="0" err="1" smtClean="0">
                <a:solidFill>
                  <a:srgbClr val="FF0000"/>
                </a:solidFill>
              </a:rPr>
              <a:t>الصغرى :-</a:t>
            </a:r>
            <a:r>
              <a:rPr lang="ar-SA" sz="3600" b="1" dirty="0" smtClean="0">
                <a:solidFill>
                  <a:srgbClr val="FF0000"/>
                </a:solidFill>
              </a:rPr>
              <a:t>    </a:t>
            </a:r>
            <a:r>
              <a:rPr lang="en-US" sz="3600" b="1" dirty="0" smtClean="0">
                <a:solidFill>
                  <a:srgbClr val="FF0000"/>
                </a:solidFill>
              </a:rPr>
              <a:t>Trace elements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8280920" cy="5184576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ar-SA" dirty="0" smtClean="0">
                <a:solidFill>
                  <a:schemeClr val="tx1"/>
                </a:solidFill>
              </a:rPr>
              <a:t>بجانب </a:t>
            </a:r>
            <a:r>
              <a:rPr lang="ar-SA" dirty="0" smtClean="0">
                <a:solidFill>
                  <a:schemeClr val="tx1"/>
                </a:solidFill>
              </a:rPr>
              <a:t>الكالسيوم </a:t>
            </a:r>
            <a:r>
              <a:rPr lang="ar-SA" dirty="0" err="1" smtClean="0">
                <a:solidFill>
                  <a:schemeClr val="tx1"/>
                </a:solidFill>
              </a:rPr>
              <a:t>والفوسفور</a:t>
            </a:r>
            <a:r>
              <a:rPr lang="ar-SA" dirty="0" smtClean="0">
                <a:solidFill>
                  <a:schemeClr val="tx1"/>
                </a:solidFill>
              </a:rPr>
              <a:t> المعروف احتياج الاسماك لهما فإنها لابد وأن تحتاج </a:t>
            </a:r>
            <a:r>
              <a:rPr lang="ar-SA" dirty="0" err="1" smtClean="0">
                <a:solidFill>
                  <a:schemeClr val="tx1"/>
                </a:solidFill>
              </a:rPr>
              <a:t>المنجنيز</a:t>
            </a:r>
            <a:r>
              <a:rPr lang="ar-SA" dirty="0" smtClean="0">
                <a:solidFill>
                  <a:schemeClr val="tx1"/>
                </a:solidFill>
              </a:rPr>
              <a:t> والحديد واليود </a:t>
            </a:r>
            <a:r>
              <a:rPr lang="ar-SA" dirty="0" err="1" smtClean="0">
                <a:solidFill>
                  <a:schemeClr val="tx1"/>
                </a:solidFill>
              </a:rPr>
              <a:t>والسلينيوم</a:t>
            </a:r>
            <a:r>
              <a:rPr lang="ar-SA" dirty="0" smtClean="0">
                <a:solidFill>
                  <a:schemeClr val="tx1"/>
                </a:solidFill>
              </a:rPr>
              <a:t> والزنك وكذلك </a:t>
            </a:r>
            <a:r>
              <a:rPr lang="ar-SA" dirty="0" err="1" smtClean="0">
                <a:solidFill>
                  <a:schemeClr val="tx1"/>
                </a:solidFill>
              </a:rPr>
              <a:t>المغنسيوم</a:t>
            </a:r>
            <a:r>
              <a:rPr lang="ar-SA" dirty="0" smtClean="0">
                <a:solidFill>
                  <a:schemeClr val="tx1"/>
                </a:solidFill>
              </a:rPr>
              <a:t> وبجانب ذلك هناك المعادن التى تحتاجها كل الحيوانات الاخرى مثلاً الصوديوم </a:t>
            </a:r>
            <a:r>
              <a:rPr lang="ar-SA" dirty="0" err="1" smtClean="0">
                <a:solidFill>
                  <a:schemeClr val="tx1"/>
                </a:solidFill>
              </a:rPr>
              <a:t>والبوتاسيوم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r>
              <a:rPr lang="ar-SA" dirty="0" err="1" smtClean="0">
                <a:solidFill>
                  <a:schemeClr val="tx1"/>
                </a:solidFill>
              </a:rPr>
              <a:t>والكلور</a:t>
            </a:r>
            <a:r>
              <a:rPr lang="ar-SA" dirty="0" smtClean="0">
                <a:solidFill>
                  <a:schemeClr val="tx1"/>
                </a:solidFill>
              </a:rPr>
              <a:t> وكذلك تحتاج الاسماك للنحاس المستخدم فى بناء الاحماض </a:t>
            </a:r>
            <a:r>
              <a:rPr lang="ar-SA" dirty="0" err="1" smtClean="0">
                <a:solidFill>
                  <a:schemeClr val="tx1"/>
                </a:solidFill>
              </a:rPr>
              <a:t>الامينية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r>
              <a:rPr lang="ar-SA" dirty="0" err="1" smtClean="0">
                <a:solidFill>
                  <a:schemeClr val="tx1"/>
                </a:solidFill>
              </a:rPr>
              <a:t>والكوبلت</a:t>
            </a:r>
            <a:r>
              <a:rPr lang="ar-SA" dirty="0" smtClean="0">
                <a:solidFill>
                  <a:schemeClr val="tx1"/>
                </a:solidFill>
              </a:rPr>
              <a:t> المحتوى على فيتامين </a:t>
            </a:r>
            <a:r>
              <a:rPr lang="en-US" dirty="0" smtClean="0">
                <a:solidFill>
                  <a:schemeClr val="tx1"/>
                </a:solidFill>
              </a:rPr>
              <a:t>B</a:t>
            </a:r>
            <a:r>
              <a:rPr lang="en-US" baseline="-25000" dirty="0" smtClean="0">
                <a:solidFill>
                  <a:schemeClr val="tx1"/>
                </a:solidFill>
              </a:rPr>
              <a:t>12</a:t>
            </a:r>
            <a:r>
              <a:rPr lang="ar-SA" dirty="0" err="1" smtClean="0">
                <a:solidFill>
                  <a:schemeClr val="tx1"/>
                </a:solidFill>
              </a:rPr>
              <a:t>.</a:t>
            </a:r>
            <a:endParaRPr lang="ar-SA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rgbClr val="FF0000"/>
                </a:solidFill>
              </a:rPr>
              <a:t>أ-</a:t>
            </a:r>
            <a:r>
              <a:rPr lang="ar-SA" b="1" dirty="0" err="1" smtClean="0">
                <a:solidFill>
                  <a:srgbClr val="FF0000"/>
                </a:solidFill>
              </a:rPr>
              <a:t>المغنسيوم:</a:t>
            </a:r>
            <a:endParaRPr lang="ar-SA" b="1" dirty="0" smtClean="0">
              <a:solidFill>
                <a:srgbClr val="FF0000"/>
              </a:solidFill>
            </a:endParaRPr>
          </a:p>
          <a:p>
            <a:pPr algn="r"/>
            <a:r>
              <a:rPr lang="ar-SA" dirty="0" smtClean="0">
                <a:solidFill>
                  <a:schemeClr val="tx1"/>
                </a:solidFill>
              </a:rPr>
              <a:t>وجد أن الحد الادنى من احتياجات </a:t>
            </a:r>
            <a:r>
              <a:rPr lang="ar-SA" dirty="0" err="1" smtClean="0">
                <a:solidFill>
                  <a:schemeClr val="tx1"/>
                </a:solidFill>
              </a:rPr>
              <a:t>اصباعيات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r>
              <a:rPr lang="ar-SA" dirty="0" smtClean="0">
                <a:solidFill>
                  <a:schemeClr val="tx1"/>
                </a:solidFill>
              </a:rPr>
              <a:t>القراميط </a:t>
            </a:r>
            <a:r>
              <a:rPr lang="ar-SA" dirty="0" err="1" smtClean="0">
                <a:solidFill>
                  <a:schemeClr val="tx1"/>
                </a:solidFill>
              </a:rPr>
              <a:t>والميروك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r>
              <a:rPr lang="ar-SA" dirty="0" smtClean="0">
                <a:solidFill>
                  <a:schemeClr val="tx1"/>
                </a:solidFill>
              </a:rPr>
              <a:t>إلى </a:t>
            </a:r>
            <a:r>
              <a:rPr lang="ar-SA" dirty="0" err="1" smtClean="0">
                <a:solidFill>
                  <a:schemeClr val="tx1"/>
                </a:solidFill>
              </a:rPr>
              <a:t>المغنسيوم</a:t>
            </a:r>
            <a:r>
              <a:rPr lang="ar-SA" dirty="0" smtClean="0">
                <a:solidFill>
                  <a:schemeClr val="tx1"/>
                </a:solidFill>
              </a:rPr>
              <a:t> تبلغ </a:t>
            </a:r>
            <a:r>
              <a:rPr lang="ar-SA" dirty="0" err="1" smtClean="0">
                <a:solidFill>
                  <a:schemeClr val="tx1"/>
                </a:solidFill>
              </a:rPr>
              <a:t>0.04 </a:t>
            </a:r>
            <a:r>
              <a:rPr lang="ar-SA" dirty="0" smtClean="0">
                <a:solidFill>
                  <a:schemeClr val="tx1"/>
                </a:solidFill>
              </a:rPr>
              <a:t>% من </a:t>
            </a:r>
            <a:r>
              <a:rPr lang="ar-SA" dirty="0" smtClean="0">
                <a:solidFill>
                  <a:schemeClr val="tx1"/>
                </a:solidFill>
              </a:rPr>
              <a:t>الغذاء.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أعراض النقص فى الأسماك </a:t>
            </a:r>
            <a:r>
              <a:rPr lang="ar-SA" b="1" dirty="0" err="1" smtClean="0">
                <a:solidFill>
                  <a:srgbClr val="FF0000"/>
                </a:solidFill>
              </a:rPr>
              <a:t>عموماً :-</a:t>
            </a:r>
            <a:endParaRPr lang="en-US" dirty="0" smtClean="0">
              <a:solidFill>
                <a:srgbClr val="FF0000"/>
              </a:solidFill>
            </a:endParaRPr>
          </a:p>
          <a:p>
            <a:pPr lvl="0" algn="r"/>
            <a:r>
              <a:rPr lang="ar-SA" dirty="0" smtClean="0">
                <a:solidFill>
                  <a:schemeClr val="tx1"/>
                </a:solidFill>
              </a:rPr>
              <a:t>1- ضعف </a:t>
            </a:r>
            <a:r>
              <a:rPr lang="ar-SA" dirty="0" smtClean="0">
                <a:solidFill>
                  <a:schemeClr val="tx1"/>
                </a:solidFill>
              </a:rPr>
              <a:t>النمو وفقدان الشهية.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r"/>
            <a:r>
              <a:rPr lang="ar-SA" dirty="0" smtClean="0">
                <a:solidFill>
                  <a:schemeClr val="tx1"/>
                </a:solidFill>
              </a:rPr>
              <a:t>2- ضعف </a:t>
            </a:r>
            <a:r>
              <a:rPr lang="ar-SA" dirty="0" smtClean="0">
                <a:solidFill>
                  <a:schemeClr val="tx1"/>
                </a:solidFill>
              </a:rPr>
              <a:t>العضلات والكسل وكذلك نسبة نفوق عالية.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ar-SA" dirty="0" smtClean="0">
                <a:solidFill>
                  <a:schemeClr val="tx1"/>
                </a:solidFill>
              </a:rPr>
              <a:t>3- </a:t>
            </a:r>
            <a:r>
              <a:rPr lang="ar-SA" dirty="0" err="1" smtClean="0">
                <a:solidFill>
                  <a:schemeClr val="tx1"/>
                </a:solidFill>
              </a:rPr>
              <a:t>إنخفاض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r>
              <a:rPr lang="ar-SA" dirty="0" smtClean="0">
                <a:solidFill>
                  <a:schemeClr val="tx1"/>
                </a:solidFill>
              </a:rPr>
              <a:t>نسبة </a:t>
            </a:r>
            <a:r>
              <a:rPr lang="ar-SA" dirty="0" err="1" smtClean="0">
                <a:solidFill>
                  <a:schemeClr val="tx1"/>
                </a:solidFill>
              </a:rPr>
              <a:t>المغنسيوم</a:t>
            </a:r>
            <a:r>
              <a:rPr lang="ar-SA" dirty="0" smtClean="0">
                <a:solidFill>
                  <a:schemeClr val="tx1"/>
                </a:solidFill>
              </a:rPr>
              <a:t> فى جميع أجزاء الجسم وسيرم الدم </a:t>
            </a:r>
            <a:r>
              <a:rPr lang="ar-SA" dirty="0" err="1" smtClean="0">
                <a:solidFill>
                  <a:schemeClr val="tx1"/>
                </a:solidFill>
              </a:rPr>
              <a:t>والعظام.</a:t>
            </a:r>
            <a:r>
              <a:rPr lang="ar-SA" b="1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endParaRPr lang="en-US" dirty="0" smtClean="0">
              <a:solidFill>
                <a:schemeClr val="tx1"/>
              </a:solidFill>
            </a:endParaRPr>
          </a:p>
          <a:p>
            <a:pPr algn="r"/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650503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>
                <a:solidFill>
                  <a:srgbClr val="C00000"/>
                </a:solidFill>
              </a:rPr>
              <a:t>ب- الجديد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ar-SA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Iron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352928" cy="5400600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وجد ان النمو </a:t>
            </a:r>
            <a:r>
              <a:rPr lang="ar-SA" dirty="0" err="1" smtClean="0">
                <a:solidFill>
                  <a:schemeClr val="accent6">
                    <a:lumMod val="75000"/>
                  </a:schemeClr>
                </a:solidFill>
              </a:rPr>
              <a:t>لايتأثر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 فى سمك </a:t>
            </a:r>
            <a:r>
              <a:rPr lang="ar-SA" dirty="0" err="1" smtClean="0">
                <a:solidFill>
                  <a:schemeClr val="accent6">
                    <a:lumMod val="75000"/>
                  </a:schemeClr>
                </a:solidFill>
              </a:rPr>
              <a:t>الدنيس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 عند تربيته فى ماء بحر يحتوى على 0.01 جزء فى المليون حديد وبلغت احتياجاته الغذائية للحديد 150 جزء فى 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المليون.</a:t>
            </a:r>
          </a:p>
          <a:p>
            <a:r>
              <a:rPr lang="ar-SA" b="1" dirty="0" smtClean="0">
                <a:solidFill>
                  <a:schemeClr val="accent6">
                    <a:lumMod val="75000"/>
                  </a:schemeClr>
                </a:solidFill>
              </a:rPr>
              <a:t>أعراض </a:t>
            </a:r>
            <a:r>
              <a:rPr lang="ar-SA" b="1" dirty="0" err="1" smtClean="0">
                <a:solidFill>
                  <a:schemeClr val="accent6">
                    <a:lumMod val="75000"/>
                  </a:schemeClr>
                </a:solidFill>
              </a:rPr>
              <a:t>نقصة</a:t>
            </a:r>
            <a:r>
              <a:rPr lang="ar-SA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SA" b="1" dirty="0" err="1" smtClean="0">
                <a:solidFill>
                  <a:schemeClr val="accent6">
                    <a:lumMod val="75000"/>
                  </a:schemeClr>
                </a:solidFill>
              </a:rPr>
              <a:t>:-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فى المبروك العادى </a:t>
            </a:r>
            <a:r>
              <a:rPr lang="ar-SA" dirty="0" err="1" smtClean="0">
                <a:solidFill>
                  <a:schemeClr val="accent6">
                    <a:lumMod val="75000"/>
                  </a:schemeClr>
                </a:solidFill>
              </a:rPr>
              <a:t>ودنيس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 البحر الاحمر </a:t>
            </a:r>
            <a:r>
              <a:rPr lang="ar-SA" dirty="0" err="1" smtClean="0">
                <a:solidFill>
                  <a:schemeClr val="accent6">
                    <a:lumMod val="75000"/>
                  </a:schemeClr>
                </a:solidFill>
              </a:rPr>
              <a:t>والتروت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 فإنه يسبب الانيميا والدراسات </a:t>
            </a:r>
            <a:r>
              <a:rPr lang="ar-SA" dirty="0" err="1" smtClean="0">
                <a:solidFill>
                  <a:schemeClr val="accent6">
                    <a:lumMod val="75000"/>
                  </a:schemeClr>
                </a:solidFill>
              </a:rPr>
              <a:t>المجراة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 على </a:t>
            </a:r>
            <a:r>
              <a:rPr lang="ar-SA" dirty="0" err="1" smtClean="0">
                <a:solidFill>
                  <a:schemeClr val="accent6">
                    <a:lumMod val="75000"/>
                  </a:schemeClr>
                </a:solidFill>
              </a:rPr>
              <a:t>الدنيس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 أوضحت أن </a:t>
            </a:r>
            <a:r>
              <a:rPr lang="ar-SA" dirty="0" err="1" smtClean="0">
                <a:solidFill>
                  <a:schemeClr val="accent6">
                    <a:lumMod val="75000"/>
                  </a:schemeClr>
                </a:solidFill>
              </a:rPr>
              <a:t>كلوريد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 الحديد كان أكثر توفراً من سترات الحديد ومانعة أكثر </a:t>
            </a:r>
            <a:r>
              <a:rPr lang="ar-SA" dirty="0" err="1" smtClean="0">
                <a:solidFill>
                  <a:schemeClr val="accent6">
                    <a:lumMod val="75000"/>
                  </a:schemeClr>
                </a:solidFill>
              </a:rPr>
              <a:t>للانيميا.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ar-SA" b="1" dirty="0" err="1" smtClean="0">
                <a:solidFill>
                  <a:schemeClr val="accent6">
                    <a:lumMod val="75000"/>
                  </a:schemeClr>
                </a:solidFill>
              </a:rPr>
              <a:t>جـ</a:t>
            </a:r>
            <a:r>
              <a:rPr lang="ar-SA" b="1" dirty="0" smtClean="0">
                <a:solidFill>
                  <a:schemeClr val="accent6">
                    <a:lumMod val="75000"/>
                  </a:schemeClr>
                </a:solidFill>
              </a:rPr>
              <a:t>- اليود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تربية السمكة الذهبية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Gold fish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 فى مياه ذات نسبة تركيز منخفضة من اليود أدى إلى خفض </a:t>
            </a:r>
            <a:r>
              <a:rPr lang="ar-SA" dirty="0" err="1" smtClean="0">
                <a:solidFill>
                  <a:schemeClr val="accent6">
                    <a:lumMod val="75000"/>
                  </a:schemeClr>
                </a:solidFill>
              </a:rPr>
              <a:t>النمو </a:t>
            </a:r>
            <a:r>
              <a:rPr lang="ar-SA" dirty="0" err="1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ar-SA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ar-SA" b="1" dirty="0" smtClean="0">
                <a:solidFill>
                  <a:schemeClr val="accent6">
                    <a:lumMod val="75000"/>
                  </a:schemeClr>
                </a:solidFill>
              </a:rPr>
              <a:t>أعراض </a:t>
            </a:r>
            <a:r>
              <a:rPr lang="ar-SA" b="1" dirty="0" err="1" smtClean="0">
                <a:solidFill>
                  <a:schemeClr val="accent6">
                    <a:lumMod val="75000"/>
                  </a:schemeClr>
                </a:solidFill>
              </a:rPr>
              <a:t>نقصة</a:t>
            </a:r>
            <a:r>
              <a:rPr lang="ar-SA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SA" b="1" dirty="0" err="1" smtClean="0">
                <a:solidFill>
                  <a:schemeClr val="accent6">
                    <a:lumMod val="75000"/>
                  </a:schemeClr>
                </a:solidFill>
              </a:rPr>
              <a:t>:-</a:t>
            </a:r>
            <a:endParaRPr lang="ar-SA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1- خفض 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تركيز اليود فى منطقة الغدة الدرقية وارتفاع معدل النفوق.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 algn="r"/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2- أما 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عن أعراض نقص اليود فى سمك </a:t>
            </a:r>
            <a:r>
              <a:rPr lang="ar-SA" dirty="0" err="1" smtClean="0">
                <a:solidFill>
                  <a:schemeClr val="accent6">
                    <a:lumMod val="75000"/>
                  </a:schemeClr>
                </a:solidFill>
              </a:rPr>
              <a:t>التروت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 والسالمون مثلاً تكون مثبطات الغدة الدرقية فى الإناث الحاملة للبيض وجد أنه يمكن امتصاص اليود من الماء مباشرة.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ar-SA" dirty="0" smtClean="0"/>
          </a:p>
          <a:p>
            <a:pPr algn="r"/>
            <a:endParaRPr lang="ar-SA" dirty="0" smtClean="0"/>
          </a:p>
          <a:p>
            <a:pPr algn="r"/>
            <a:endParaRPr lang="en-US" dirty="0" smtClean="0"/>
          </a:p>
          <a:p>
            <a:pPr algn="r"/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504055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>
                <a:solidFill>
                  <a:srgbClr val="FF0000"/>
                </a:solidFill>
              </a:rPr>
              <a:t>د- </a:t>
            </a:r>
            <a:r>
              <a:rPr lang="ar-SA" b="1" dirty="0" err="1" smtClean="0">
                <a:solidFill>
                  <a:srgbClr val="FF0000"/>
                </a:solidFill>
              </a:rPr>
              <a:t>السلينيوم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95536" y="764704"/>
            <a:ext cx="8280920" cy="5904656"/>
          </a:xfrm>
        </p:spPr>
        <p:txBody>
          <a:bodyPr>
            <a:normAutofit fontScale="92500"/>
          </a:bodyPr>
          <a:lstStyle/>
          <a:p>
            <a:pPr algn="r"/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أعراض </a:t>
            </a:r>
            <a:r>
              <a:rPr lang="ar-SA" b="1" dirty="0" err="1" smtClean="0">
                <a:solidFill>
                  <a:schemeClr val="accent1">
                    <a:lumMod val="75000"/>
                  </a:schemeClr>
                </a:solidFill>
              </a:rPr>
              <a:t>نقصة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SA" b="1" dirty="0" err="1" smtClean="0">
                <a:solidFill>
                  <a:schemeClr val="accent1">
                    <a:lumMod val="75000"/>
                  </a:schemeClr>
                </a:solidFill>
              </a:rPr>
              <a:t>:-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r"/>
            <a:r>
              <a:rPr lang="ar-SA" dirty="0" smtClean="0">
                <a:solidFill>
                  <a:schemeClr val="tx1"/>
                </a:solidFill>
              </a:rPr>
              <a:t>1- فى </a:t>
            </a:r>
            <a:r>
              <a:rPr lang="ar-SA" dirty="0" smtClean="0">
                <a:solidFill>
                  <a:schemeClr val="tx1"/>
                </a:solidFill>
              </a:rPr>
              <a:t>سمك السالمون أدى الى ارتفاع نسبة النفوق وخفض نشاط </a:t>
            </a:r>
            <a:r>
              <a:rPr lang="ar-SA" dirty="0" err="1" smtClean="0">
                <a:solidFill>
                  <a:schemeClr val="tx1"/>
                </a:solidFill>
              </a:rPr>
              <a:t>جلوتاثيون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r>
              <a:rPr lang="ar-SA" dirty="0" err="1" smtClean="0">
                <a:solidFill>
                  <a:schemeClr val="tx1"/>
                </a:solidFill>
              </a:rPr>
              <a:t>بيرواكسيدز</a:t>
            </a:r>
            <a:r>
              <a:rPr lang="ar-SA" dirty="0" smtClean="0">
                <a:solidFill>
                  <a:schemeClr val="tx1"/>
                </a:solidFill>
              </a:rPr>
              <a:t> البلازما.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ar-SA" dirty="0" smtClean="0">
                <a:solidFill>
                  <a:schemeClr val="tx1"/>
                </a:solidFill>
              </a:rPr>
              <a:t>2- نقص </a:t>
            </a:r>
            <a:r>
              <a:rPr lang="ar-SA" dirty="0" err="1" smtClean="0">
                <a:solidFill>
                  <a:schemeClr val="tx1"/>
                </a:solidFill>
              </a:rPr>
              <a:t>السلينيوم</a:t>
            </a:r>
            <a:r>
              <a:rPr lang="ar-SA" dirty="0" smtClean="0">
                <a:solidFill>
                  <a:schemeClr val="tx1"/>
                </a:solidFill>
              </a:rPr>
              <a:t> مع فيتامين </a:t>
            </a:r>
            <a:r>
              <a:rPr lang="en-US" dirty="0" smtClean="0">
                <a:solidFill>
                  <a:schemeClr val="tx1"/>
                </a:solidFill>
              </a:rPr>
              <a:t>E </a:t>
            </a:r>
            <a:r>
              <a:rPr lang="ar-SA" dirty="0" smtClean="0">
                <a:solidFill>
                  <a:schemeClr val="tx1"/>
                </a:solidFill>
              </a:rPr>
              <a:t> أدى إلى </a:t>
            </a:r>
            <a:r>
              <a:rPr lang="ar-SA" dirty="0" err="1" smtClean="0">
                <a:solidFill>
                  <a:schemeClr val="tx1"/>
                </a:solidFill>
              </a:rPr>
              <a:t>إضمحلال</a:t>
            </a:r>
            <a:r>
              <a:rPr lang="ar-SA" dirty="0" smtClean="0">
                <a:solidFill>
                  <a:schemeClr val="tx1"/>
                </a:solidFill>
              </a:rPr>
              <a:t> العضلات</a:t>
            </a:r>
          </a:p>
          <a:p>
            <a:r>
              <a:rPr lang="ar-SA" b="1" dirty="0" smtClean="0">
                <a:solidFill>
                  <a:schemeClr val="accent4">
                    <a:lumMod val="50000"/>
                  </a:schemeClr>
                </a:solidFill>
              </a:rPr>
              <a:t>هـ- الزنك</a:t>
            </a:r>
            <a:endParaRPr lang="en-US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r"/>
            <a:r>
              <a:rPr lang="ar-SA" b="1" dirty="0" smtClean="0">
                <a:solidFill>
                  <a:srgbClr val="0070C0"/>
                </a:solidFill>
              </a:rPr>
              <a:t>أعراض </a:t>
            </a:r>
            <a:r>
              <a:rPr lang="ar-SA" b="1" dirty="0" err="1" smtClean="0">
                <a:solidFill>
                  <a:srgbClr val="0070C0"/>
                </a:solidFill>
              </a:rPr>
              <a:t>نقصة</a:t>
            </a:r>
            <a:r>
              <a:rPr lang="ar-SA" b="1" dirty="0" smtClean="0">
                <a:solidFill>
                  <a:srgbClr val="0070C0"/>
                </a:solidFill>
              </a:rPr>
              <a:t> </a:t>
            </a:r>
            <a:r>
              <a:rPr lang="ar-SA" b="1" dirty="0" err="1" smtClean="0">
                <a:solidFill>
                  <a:srgbClr val="0070C0"/>
                </a:solidFill>
              </a:rPr>
              <a:t>:-</a:t>
            </a:r>
            <a:endParaRPr lang="en-US" dirty="0" smtClean="0">
              <a:solidFill>
                <a:srgbClr val="0070C0"/>
              </a:solidFill>
            </a:endParaRPr>
          </a:p>
          <a:p>
            <a:pPr lvl="0" algn="r"/>
            <a:r>
              <a:rPr lang="ar-SA" dirty="0" smtClean="0">
                <a:solidFill>
                  <a:schemeClr val="tx1"/>
                </a:solidFill>
              </a:rPr>
              <a:t>1- فقر </a:t>
            </a:r>
            <a:r>
              <a:rPr lang="ar-SA" dirty="0" smtClean="0">
                <a:solidFill>
                  <a:schemeClr val="tx1"/>
                </a:solidFill>
              </a:rPr>
              <a:t>النمو وزيادة معدلات النفوق.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r"/>
            <a:r>
              <a:rPr lang="ar-SA" dirty="0" smtClean="0">
                <a:solidFill>
                  <a:schemeClr val="tx1"/>
                </a:solidFill>
              </a:rPr>
              <a:t>2- تآكل </a:t>
            </a:r>
            <a:r>
              <a:rPr lang="ar-SA" dirty="0" smtClean="0">
                <a:solidFill>
                  <a:schemeClr val="tx1"/>
                </a:solidFill>
              </a:rPr>
              <a:t>الزعانف </a:t>
            </a:r>
            <a:r>
              <a:rPr lang="ar-SA" dirty="0" err="1" smtClean="0">
                <a:solidFill>
                  <a:schemeClr val="tx1"/>
                </a:solidFill>
              </a:rPr>
              <a:t>وعتامة</a:t>
            </a:r>
            <a:r>
              <a:rPr lang="ar-SA" dirty="0" smtClean="0">
                <a:solidFill>
                  <a:schemeClr val="tx1"/>
                </a:solidFill>
              </a:rPr>
              <a:t> على العينين وأصبح النمو طبيعياً عندما تم إضافة زنك للغذاء بمقدار 10 جزء فى المليون</a:t>
            </a:r>
            <a:r>
              <a:rPr lang="ar-SA" b="1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r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ar-SA" dirty="0" smtClean="0">
                <a:solidFill>
                  <a:schemeClr val="tx1"/>
                </a:solidFill>
              </a:rPr>
              <a:t>3-</a:t>
            </a:r>
            <a:r>
              <a:rPr lang="ar-SA" b="1" dirty="0" smtClean="0">
                <a:solidFill>
                  <a:schemeClr val="tx1"/>
                </a:solidFill>
              </a:rPr>
              <a:t> </a:t>
            </a:r>
            <a:r>
              <a:rPr lang="ar-SA" dirty="0" smtClean="0">
                <a:solidFill>
                  <a:schemeClr val="tx1"/>
                </a:solidFill>
              </a:rPr>
              <a:t>فى </a:t>
            </a:r>
            <a:r>
              <a:rPr lang="ar-SA" dirty="0" smtClean="0">
                <a:solidFill>
                  <a:schemeClr val="tx1"/>
                </a:solidFill>
              </a:rPr>
              <a:t>أسماك القراميط المغذاة على بياض بيض أدى إلى تثبيط النمو والشهية وخفض نسبة فوسفات </a:t>
            </a:r>
            <a:r>
              <a:rPr lang="ar-SA" dirty="0" err="1" smtClean="0">
                <a:solidFill>
                  <a:schemeClr val="tx1"/>
                </a:solidFill>
              </a:rPr>
              <a:t>الالكالين</a:t>
            </a:r>
            <a:r>
              <a:rPr lang="ar-SA" dirty="0" smtClean="0">
                <a:solidFill>
                  <a:schemeClr val="tx1"/>
                </a:solidFill>
              </a:rPr>
              <a:t> والزنك فى </a:t>
            </a:r>
            <a:r>
              <a:rPr lang="ar-SA" dirty="0" err="1" smtClean="0">
                <a:solidFill>
                  <a:schemeClr val="tx1"/>
                </a:solidFill>
              </a:rPr>
              <a:t>السيرم.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576063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/>
            </a:r>
            <a:br>
              <a:rPr lang="ar-SA" b="1" dirty="0" smtClean="0"/>
            </a:br>
            <a:r>
              <a:rPr lang="ar-EG" b="1" dirty="0" smtClean="0">
                <a:solidFill>
                  <a:srgbClr val="FF0000"/>
                </a:solidFill>
              </a:rPr>
              <a:t>الطاقة الكلية 		</a:t>
            </a:r>
            <a:r>
              <a:rPr lang="en-US" b="1" dirty="0" smtClean="0">
                <a:solidFill>
                  <a:srgbClr val="FF0000"/>
                </a:solidFill>
              </a:rPr>
              <a:t>Gross energy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424936" cy="568863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r"/>
            <a:r>
              <a:rPr lang="ar-EG" sz="2000" b="1" dirty="0" smtClean="0">
                <a:solidFill>
                  <a:schemeClr val="tx1"/>
                </a:solidFill>
              </a:rPr>
              <a:t>محتوى المواد من الطاقة تقدر بواسطة الأكسدة الكلية للمركبات ثاني أكسيد الكربون والماء وغازات أخرى حيث يقاس كمية الحرارة المنطلقة من المواد الغذائية والتي تسمى بالطاقة الكلية من ال</a:t>
            </a:r>
            <a:r>
              <a:rPr lang="ar-SA" sz="2000" b="1" dirty="0" smtClean="0">
                <a:solidFill>
                  <a:schemeClr val="tx1"/>
                </a:solidFill>
              </a:rPr>
              <a:t>م</a:t>
            </a:r>
            <a:r>
              <a:rPr lang="ar-EG" sz="2000" b="1" dirty="0" smtClean="0">
                <a:solidFill>
                  <a:schemeClr val="tx1"/>
                </a:solidFill>
              </a:rPr>
              <a:t>نتج</a:t>
            </a:r>
            <a:r>
              <a:rPr lang="ar-SA" sz="2000" b="1" dirty="0" smtClean="0">
                <a:solidFill>
                  <a:schemeClr val="tx1"/>
                </a:solidFill>
              </a:rPr>
              <a:t>ة</a:t>
            </a:r>
            <a:r>
              <a:rPr lang="ar-EG" sz="2000" b="1" dirty="0" smtClean="0">
                <a:solidFill>
                  <a:schemeClr val="tx1"/>
                </a:solidFill>
              </a:rPr>
              <a:t> وهذه العملية يمكن تقديرها بواسطة الجهاز الذي يسمى جهاز تقدير الطاقة </a:t>
            </a:r>
            <a:r>
              <a:rPr lang="en-US" sz="2000" b="1" dirty="0" smtClean="0">
                <a:solidFill>
                  <a:schemeClr val="tx1"/>
                </a:solidFill>
              </a:rPr>
              <a:t>Adiabatic bomb colorimeter</a:t>
            </a:r>
            <a:r>
              <a:rPr lang="ar-SA" sz="2000" b="1" dirty="0" err="1" smtClean="0">
                <a:solidFill>
                  <a:schemeClr val="tx1"/>
                </a:solidFill>
              </a:rPr>
              <a:t>.</a:t>
            </a:r>
            <a:r>
              <a:rPr lang="ar-SA" sz="2000" b="1" dirty="0" smtClean="0">
                <a:solidFill>
                  <a:schemeClr val="tx1"/>
                </a:solidFill>
              </a:rPr>
              <a:t>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r"/>
            <a:r>
              <a:rPr lang="ar-EG" sz="2800" b="1" dirty="0" smtClean="0">
                <a:solidFill>
                  <a:srgbClr val="FF0000"/>
                </a:solidFill>
              </a:rPr>
              <a:t>الطاقة المتاحة</a:t>
            </a:r>
            <a:r>
              <a:rPr lang="ar-SA" sz="2800" b="1" dirty="0" smtClean="0">
                <a:solidFill>
                  <a:srgbClr val="FF0000"/>
                </a:solidFill>
              </a:rPr>
              <a:t>  </a:t>
            </a:r>
            <a:r>
              <a:rPr lang="ar-EG" sz="2800" b="1" dirty="0" smtClean="0">
                <a:solidFill>
                  <a:srgbClr val="FF0000"/>
                </a:solidFill>
              </a:rPr>
              <a:t> 	</a:t>
            </a:r>
            <a:r>
              <a:rPr lang="en-US" sz="2800" b="1" dirty="0" smtClean="0">
                <a:solidFill>
                  <a:srgbClr val="FF0000"/>
                </a:solidFill>
              </a:rPr>
              <a:t>Available energy </a:t>
            </a:r>
          </a:p>
          <a:p>
            <a:pPr algn="r"/>
            <a:r>
              <a:rPr lang="ar-EG" sz="2000" b="1" dirty="0" smtClean="0">
                <a:solidFill>
                  <a:schemeClr val="tx1"/>
                </a:solidFill>
              </a:rPr>
              <a:t>والفرق بين الطاقة الكلية والطاقة المتاحة للأسماك والحيوانات لأغراض الإنتاج </a:t>
            </a:r>
            <a:r>
              <a:rPr lang="ar-SA" sz="2000" b="1" dirty="0" smtClean="0">
                <a:solidFill>
                  <a:schemeClr val="tx1"/>
                </a:solidFill>
              </a:rPr>
              <a:t>ي</a:t>
            </a:r>
            <a:r>
              <a:rPr lang="ar-EG" sz="2000" b="1" dirty="0" smtClean="0">
                <a:solidFill>
                  <a:schemeClr val="tx1"/>
                </a:solidFill>
              </a:rPr>
              <a:t>كون واسع</a:t>
            </a:r>
            <a:r>
              <a:rPr lang="ar-SA" sz="2000" b="1" dirty="0" smtClean="0">
                <a:solidFill>
                  <a:schemeClr val="tx1"/>
                </a:solidFill>
              </a:rPr>
              <a:t>اً</a:t>
            </a:r>
            <a:r>
              <a:rPr lang="ar-EG" sz="2000" b="1" dirty="0" smtClean="0">
                <a:solidFill>
                  <a:schemeClr val="tx1"/>
                </a:solidFill>
              </a:rPr>
              <a:t> بين المواد الغذائية المختلفة ويمكن حساب الطاقة المهضومة لمعظم المكونات الغذائية المختلفة المستخدمة في تغذية الأسماك.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r"/>
            <a:r>
              <a:rPr lang="ar-SA" sz="2000" b="1" dirty="0" smtClean="0">
                <a:solidFill>
                  <a:schemeClr val="tx1"/>
                </a:solidFill>
              </a:rPr>
              <a:t>الهضم الظاهري للطاقة عبارة عن الفرق بين الطاقة الكلية في الغذاء المستهلك والطاقة الفاقدة في الروث</a:t>
            </a:r>
          </a:p>
          <a:p>
            <a:pPr algn="r"/>
            <a:r>
              <a:rPr lang="ar-SA" sz="2800" b="1" dirty="0" smtClean="0">
                <a:solidFill>
                  <a:schemeClr val="accent6">
                    <a:lumMod val="50000"/>
                  </a:schemeClr>
                </a:solidFill>
              </a:rPr>
              <a:t>معامل الهضم الظاهرى </a:t>
            </a:r>
            <a:r>
              <a:rPr lang="ar-EG" sz="2800" b="1" dirty="0" err="1" smtClean="0">
                <a:solidFill>
                  <a:schemeClr val="accent6">
                    <a:lumMod val="50000"/>
                  </a:schemeClr>
                </a:solidFill>
              </a:rPr>
              <a:t>=</a:t>
            </a:r>
            <a:r>
              <a:rPr lang="ar-SA" sz="2800" b="1" dirty="0" smtClean="0">
                <a:solidFill>
                  <a:schemeClr val="accent6">
                    <a:lumMod val="50000"/>
                  </a:schemeClr>
                </a:solidFill>
              </a:rPr>
              <a:t> طاقة </a:t>
            </a:r>
            <a:r>
              <a:rPr lang="ar-SA" sz="2800" b="1" dirty="0" err="1" smtClean="0">
                <a:solidFill>
                  <a:schemeClr val="accent6">
                    <a:lumMod val="50000"/>
                  </a:schemeClr>
                </a:solidFill>
              </a:rPr>
              <a:t>الغذاء </a:t>
            </a:r>
            <a:r>
              <a:rPr lang="ar-SA" sz="2800" b="1" dirty="0" smtClean="0">
                <a:solidFill>
                  <a:schemeClr val="accent6">
                    <a:lumMod val="50000"/>
                  </a:schemeClr>
                </a:solidFill>
              </a:rPr>
              <a:t>– طاقة </a:t>
            </a:r>
            <a:r>
              <a:rPr lang="ar-SA" sz="2800" b="1" dirty="0" err="1" smtClean="0">
                <a:solidFill>
                  <a:schemeClr val="accent6">
                    <a:lumMod val="50000"/>
                  </a:schemeClr>
                </a:solidFill>
              </a:rPr>
              <a:t>الفضلات </a:t>
            </a:r>
            <a:r>
              <a:rPr lang="ar-SA" sz="2800" b="1" dirty="0" smtClean="0">
                <a:solidFill>
                  <a:schemeClr val="accent6">
                    <a:lumMod val="50000"/>
                  </a:schemeClr>
                </a:solidFill>
              </a:rPr>
              <a:t>× 100</a:t>
            </a:r>
            <a:endParaRPr lang="en-US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ar-SA" sz="28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طاقة الغذاء</a:t>
            </a:r>
          </a:p>
          <a:p>
            <a:pPr algn="r"/>
            <a:endParaRPr lang="ar-SA" dirty="0">
              <a:solidFill>
                <a:schemeClr val="tx1"/>
              </a:solidFill>
            </a:endParaRPr>
          </a:p>
        </p:txBody>
      </p:sp>
      <p:cxnSp>
        <p:nvCxnSpPr>
          <p:cNvPr id="5" name="رابط مستقيم 4"/>
          <p:cNvCxnSpPr/>
          <p:nvPr/>
        </p:nvCxnSpPr>
        <p:spPr>
          <a:xfrm flipH="1">
            <a:off x="1475656" y="4725144"/>
            <a:ext cx="3816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936104"/>
          </a:xfrm>
        </p:spPr>
        <p:txBody>
          <a:bodyPr>
            <a:normAutofit fontScale="90000"/>
          </a:bodyPr>
          <a:lstStyle/>
          <a:p>
            <a:r>
              <a:rPr lang="ar-SA" sz="3600" b="1" dirty="0" smtClean="0"/>
              <a:t/>
            </a:r>
            <a:br>
              <a:rPr lang="ar-SA" sz="3600" b="1" dirty="0" smtClean="0"/>
            </a:br>
            <a:r>
              <a:rPr lang="ar-SA" sz="3600" b="1" dirty="0" smtClean="0">
                <a:solidFill>
                  <a:srgbClr val="FF0000"/>
                </a:solidFill>
              </a:rPr>
              <a:t>نسبة البروتين إلى الطاقة في علائق الأسماك </a:t>
            </a: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Protein / Energy (P/E) Ratio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496944" cy="5256584"/>
          </a:xfrm>
        </p:spPr>
        <p:txBody>
          <a:bodyPr>
            <a:normAutofit/>
          </a:bodyPr>
          <a:lstStyle/>
          <a:p>
            <a:pPr algn="r"/>
            <a:r>
              <a:rPr lang="ar-SA" sz="2000" b="1" dirty="0" smtClean="0">
                <a:solidFill>
                  <a:schemeClr val="tx1"/>
                </a:solidFill>
              </a:rPr>
              <a:t>الطاقة الغذائية تلعب دوراً أساسيا وحيويا في تحديد هذا النمو بل وأكثر من ذلك تلعب النسبة بين البروتين والطاقة في غذاء الأسماك </a:t>
            </a:r>
            <a:r>
              <a:rPr lang="en-US" sz="2000" b="1" dirty="0" smtClean="0">
                <a:solidFill>
                  <a:schemeClr val="tx1"/>
                </a:solidFill>
              </a:rPr>
              <a:t>P/E ratio</a:t>
            </a:r>
            <a:r>
              <a:rPr lang="ar-SA" sz="2000" b="1" dirty="0" smtClean="0">
                <a:solidFill>
                  <a:schemeClr val="tx1"/>
                </a:solidFill>
              </a:rPr>
              <a:t> نفس الدور فى تحديد معدلات النمو وكفاءة </a:t>
            </a:r>
            <a:r>
              <a:rPr lang="ar-SA" sz="2000" b="1" dirty="0" err="1" smtClean="0">
                <a:solidFill>
                  <a:schemeClr val="tx1"/>
                </a:solidFill>
              </a:rPr>
              <a:t>الإستفادة</a:t>
            </a:r>
            <a:r>
              <a:rPr lang="ar-SA" sz="2000" b="1" dirty="0" smtClean="0">
                <a:solidFill>
                  <a:schemeClr val="tx1"/>
                </a:solidFill>
              </a:rPr>
              <a:t> من الغذاء.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الاثار المترتبة على زيادة معدلات البروتين والطاقة عن الاحتياجات </a:t>
            </a:r>
            <a:r>
              <a:rPr lang="ar-SA" sz="2800" b="1" dirty="0" err="1" smtClean="0">
                <a:solidFill>
                  <a:srgbClr val="FF0000"/>
                </a:solidFill>
              </a:rPr>
              <a:t>المطلوبة :</a:t>
            </a:r>
            <a:endParaRPr lang="ar-SA" sz="2800" b="1" dirty="0" smtClean="0">
              <a:solidFill>
                <a:srgbClr val="FF0000"/>
              </a:solidFill>
            </a:endParaRPr>
          </a:p>
          <a:p>
            <a:pPr lvl="0" algn="r"/>
            <a:r>
              <a:rPr lang="ar-SA" sz="2000" b="1" dirty="0" smtClean="0">
                <a:solidFill>
                  <a:schemeClr val="tx1"/>
                </a:solidFill>
              </a:rPr>
              <a:t>1- سوف يستخدم البروتين الزائد كمصدر للطاقة وهذا يزيد من التكاليف الكلية اللازمة لإنتاج الكيلو      </a:t>
            </a:r>
          </a:p>
          <a:p>
            <a:pPr lvl="0" algn="r"/>
            <a:r>
              <a:rPr lang="ar-SA" sz="2000" b="1" dirty="0" smtClean="0">
                <a:solidFill>
                  <a:schemeClr val="tx1"/>
                </a:solidFill>
              </a:rPr>
              <a:t>    جرام من الأسماك.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lvl="0" algn="r"/>
            <a:r>
              <a:rPr lang="ar-SA" sz="2000" b="1" dirty="0" smtClean="0">
                <a:solidFill>
                  <a:schemeClr val="tx1"/>
                </a:solidFill>
              </a:rPr>
              <a:t>2- الطاقة الغذائية نفسها سوف تترسب في الجسم على هيئة دهون مما يقلل من جودة الأسماك ويعجل   </a:t>
            </a:r>
          </a:p>
          <a:p>
            <a:pPr lvl="0" algn="r"/>
            <a:r>
              <a:rPr lang="ar-SA" sz="2000" b="1" dirty="0" smtClean="0">
                <a:solidFill>
                  <a:schemeClr val="tx1"/>
                </a:solidFill>
              </a:rPr>
              <a:t>     بفسادها.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lvl="0" algn="r"/>
            <a:r>
              <a:rPr lang="ar-SA" sz="2000" b="1" dirty="0" smtClean="0">
                <a:solidFill>
                  <a:schemeClr val="tx1"/>
                </a:solidFill>
              </a:rPr>
              <a:t>3- استخدام البروتين كمصدر للطاقة سوف يؤدي إلى زيادة </a:t>
            </a:r>
            <a:r>
              <a:rPr lang="ar-SA" sz="2000" b="1" dirty="0" err="1" smtClean="0">
                <a:solidFill>
                  <a:schemeClr val="tx1"/>
                </a:solidFill>
              </a:rPr>
              <a:t>الإفرازات</a:t>
            </a:r>
            <a:r>
              <a:rPr lang="ar-SA" sz="2000" b="1" dirty="0" smtClean="0">
                <a:solidFill>
                  <a:schemeClr val="tx1"/>
                </a:solidFill>
              </a:rPr>
              <a:t> والمخلفات </a:t>
            </a:r>
            <a:r>
              <a:rPr lang="ar-SA" sz="2000" b="1" dirty="0" err="1" smtClean="0">
                <a:solidFill>
                  <a:schemeClr val="tx1"/>
                </a:solidFill>
              </a:rPr>
              <a:t>النتروجينية</a:t>
            </a:r>
            <a:r>
              <a:rPr lang="ar-SA" sz="2000" b="1" dirty="0" smtClean="0">
                <a:solidFill>
                  <a:schemeClr val="tx1"/>
                </a:solidFill>
              </a:rPr>
              <a:t> الناتجة  </a:t>
            </a:r>
          </a:p>
          <a:p>
            <a:pPr lvl="0" algn="r"/>
            <a:r>
              <a:rPr lang="ar-SA" sz="2000" b="1" dirty="0" smtClean="0">
                <a:solidFill>
                  <a:schemeClr val="tx1"/>
                </a:solidFill>
              </a:rPr>
              <a:t>    من عمليات الهضم والتحول والتمثيل مثل </a:t>
            </a:r>
            <a:r>
              <a:rPr lang="ar-SA" sz="2000" b="1" dirty="0" err="1" smtClean="0">
                <a:solidFill>
                  <a:schemeClr val="tx1"/>
                </a:solidFill>
              </a:rPr>
              <a:t>الأمونيا</a:t>
            </a:r>
            <a:r>
              <a:rPr lang="ar-SA" sz="2000" b="1" dirty="0" smtClean="0">
                <a:solidFill>
                  <a:schemeClr val="tx1"/>
                </a:solidFill>
              </a:rPr>
              <a:t> </a:t>
            </a:r>
            <a:r>
              <a:rPr lang="ar-SA" sz="2000" b="1" dirty="0" err="1" smtClean="0">
                <a:solidFill>
                  <a:schemeClr val="tx1"/>
                </a:solidFill>
              </a:rPr>
              <a:t>بالماء.</a:t>
            </a:r>
            <a:r>
              <a:rPr lang="ar-SA" sz="2000" b="1" dirty="0" smtClean="0">
                <a:solidFill>
                  <a:schemeClr val="tx1"/>
                </a:solidFill>
              </a:rPr>
              <a:t> وهذه المركبات سامة للأسماك وبذلك فإن </a:t>
            </a:r>
          </a:p>
          <a:p>
            <a:pPr lvl="0" algn="r"/>
            <a:r>
              <a:rPr lang="ar-SA" sz="2000" b="1" dirty="0" smtClean="0">
                <a:solidFill>
                  <a:schemeClr val="tx1"/>
                </a:solidFill>
              </a:rPr>
              <a:t>    تركيزها بالماء سوف يؤدي إلى العديد من المشاكل تؤدى فى النهاية الى موت الأسماك.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r"/>
            <a:endParaRPr lang="en-US" dirty="0" smtClean="0">
              <a:solidFill>
                <a:schemeClr val="tx1"/>
              </a:solidFill>
            </a:endParaRPr>
          </a:p>
          <a:p>
            <a:pPr algn="r"/>
            <a:endParaRPr lang="ar-SA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188641"/>
            <a:ext cx="7772400" cy="648072"/>
          </a:xfrm>
        </p:spPr>
        <p:txBody>
          <a:bodyPr>
            <a:normAutofit fontScale="90000"/>
          </a:bodyPr>
          <a:lstStyle/>
          <a:p>
            <a:pPr algn="r"/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err="1" smtClean="0">
                <a:solidFill>
                  <a:srgbClr val="FF0000"/>
                </a:solidFill>
              </a:rPr>
              <a:t>رابعاً </a:t>
            </a:r>
            <a:r>
              <a:rPr lang="ar-SA" b="1" dirty="0" smtClean="0">
                <a:solidFill>
                  <a:srgbClr val="FF0000"/>
                </a:solidFill>
              </a:rPr>
              <a:t>:- </a:t>
            </a:r>
            <a:r>
              <a:rPr lang="ar-SA" b="1" dirty="0" err="1" smtClean="0">
                <a:solidFill>
                  <a:srgbClr val="FF0000"/>
                </a:solidFill>
              </a:rPr>
              <a:t>الكربوهيدرات</a:t>
            </a:r>
            <a:r>
              <a:rPr lang="ar-SA" b="1" dirty="0" smtClean="0">
                <a:solidFill>
                  <a:srgbClr val="FF0000"/>
                </a:solidFill>
              </a:rPr>
              <a:t>    </a:t>
            </a:r>
            <a:r>
              <a:rPr lang="en-US" b="1" dirty="0" smtClean="0">
                <a:solidFill>
                  <a:srgbClr val="FF0000"/>
                </a:solidFill>
              </a:rPr>
              <a:t>Carbohydrates</a:t>
            </a:r>
            <a:r>
              <a:rPr lang="ar-SA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908720"/>
            <a:ext cx="8352928" cy="5544616"/>
          </a:xfrm>
        </p:spPr>
        <p:txBody>
          <a:bodyPr>
            <a:normAutofit lnSpcReduction="10000"/>
          </a:bodyPr>
          <a:lstStyle/>
          <a:p>
            <a:pPr algn="r"/>
            <a:r>
              <a:rPr lang="ar-EG" sz="2400" b="1" dirty="0" smtClean="0">
                <a:solidFill>
                  <a:srgbClr val="00B0F0"/>
                </a:solidFill>
              </a:rPr>
              <a:t>تعتبر المواد </a:t>
            </a:r>
            <a:r>
              <a:rPr lang="ar-EG" sz="2400" b="1" dirty="0" err="1" smtClean="0">
                <a:solidFill>
                  <a:srgbClr val="00B0F0"/>
                </a:solidFill>
              </a:rPr>
              <a:t>الكربوهيدراتية</a:t>
            </a:r>
            <a:r>
              <a:rPr lang="ar-EG" sz="2400" b="1" dirty="0" smtClean="0">
                <a:solidFill>
                  <a:srgbClr val="00B0F0"/>
                </a:solidFill>
              </a:rPr>
              <a:t> من أرخص مصادر الطاقة وأكثرها توافرا في العالم ليس فقط للأسماك ولكن لمعظم </a:t>
            </a:r>
            <a:r>
              <a:rPr lang="ar-EG" sz="2400" b="1" dirty="0" err="1" smtClean="0">
                <a:solidFill>
                  <a:srgbClr val="00B0F0"/>
                </a:solidFill>
              </a:rPr>
              <a:t>الحيوانات.</a:t>
            </a:r>
            <a:r>
              <a:rPr lang="ar-EG" sz="2400" b="1" dirty="0" smtClean="0">
                <a:solidFill>
                  <a:srgbClr val="00B0F0"/>
                </a:solidFill>
              </a:rPr>
              <a:t> وتعتبر</a:t>
            </a:r>
            <a:r>
              <a:rPr lang="ar-SA" sz="2400" b="1" dirty="0" smtClean="0">
                <a:solidFill>
                  <a:srgbClr val="00B0F0"/>
                </a:solidFill>
              </a:rPr>
              <a:t> الحبوب</a:t>
            </a:r>
            <a:r>
              <a:rPr lang="ar-EG" sz="2400" b="1" dirty="0" smtClean="0">
                <a:solidFill>
                  <a:srgbClr val="00B0F0"/>
                </a:solidFill>
              </a:rPr>
              <a:t> مثل القمح والذرة والشعير من أهم المصادر </a:t>
            </a:r>
            <a:r>
              <a:rPr lang="ar-EG" sz="2400" b="1" dirty="0" err="1" smtClean="0">
                <a:solidFill>
                  <a:srgbClr val="00B0F0"/>
                </a:solidFill>
              </a:rPr>
              <a:t>الكربوهيدراتية.</a:t>
            </a:r>
            <a:r>
              <a:rPr lang="ar-EG" sz="2400" b="1" dirty="0" smtClean="0">
                <a:solidFill>
                  <a:srgbClr val="00B0F0"/>
                </a:solidFill>
              </a:rPr>
              <a:t> ويتوقف استخدام المواد النشوية في علائق الأسماك على نوع ومصدر هذه المواد وأيضا على نوع الأسماك ومقدرتها على هضمها وامتصاصها وتمثيلها.</a:t>
            </a:r>
            <a:endParaRPr lang="ar-SA" sz="2400" b="1" dirty="0" smtClean="0">
              <a:solidFill>
                <a:srgbClr val="00B0F0"/>
              </a:solidFill>
            </a:endParaRPr>
          </a:p>
          <a:p>
            <a:pPr algn="r"/>
            <a:endParaRPr lang="ar-SA" sz="2400" b="1" dirty="0" smtClean="0">
              <a:solidFill>
                <a:schemeClr val="tx1"/>
              </a:solidFill>
            </a:endParaRPr>
          </a:p>
          <a:p>
            <a:pPr algn="r"/>
            <a:r>
              <a:rPr lang="ar-SA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فالأسماك آكلة العشب 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Herbivorous </a:t>
            </a:r>
            <a:r>
              <a:rPr lang="ar-SA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يمكنها هضم </a:t>
            </a:r>
            <a:r>
              <a:rPr lang="ar-SA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وإمتصاص</a:t>
            </a:r>
            <a:r>
              <a:rPr lang="ar-SA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الصور المختلفة </a:t>
            </a:r>
            <a:r>
              <a:rPr lang="ar-SA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للكربوهيدرات</a:t>
            </a:r>
            <a:r>
              <a:rPr lang="ar-SA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بكفاءة أعلى من الأسماك آكلة اللحم 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Carnivorous</a:t>
            </a:r>
            <a:r>
              <a:rPr lang="ar-SA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فالأسماك آكلة اللحم لا تنمو نموا طبيعيا إذا احتوى </a:t>
            </a:r>
            <a:r>
              <a:rPr lang="ar-SA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عذاؤها</a:t>
            </a:r>
            <a:r>
              <a:rPr lang="ar-SA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على نسب عالية من المواد السكرية</a:t>
            </a:r>
          </a:p>
          <a:p>
            <a:pPr algn="r"/>
            <a:endParaRPr lang="en-US" sz="2400" b="1" dirty="0" smtClean="0">
              <a:solidFill>
                <a:schemeClr val="tx1"/>
              </a:solidFill>
            </a:endParaRPr>
          </a:p>
          <a:p>
            <a:pPr algn="r"/>
            <a:r>
              <a:rPr lang="ar-SA" sz="2400" b="1" dirty="0" smtClean="0">
                <a:solidFill>
                  <a:srgbClr val="00B050"/>
                </a:solidFill>
              </a:rPr>
              <a:t>بعض الأسماك يمكنها </a:t>
            </a:r>
            <a:r>
              <a:rPr lang="ar-SA" sz="2400" b="1" dirty="0" err="1" smtClean="0">
                <a:solidFill>
                  <a:srgbClr val="00B050"/>
                </a:solidFill>
              </a:rPr>
              <a:t>التعذي</a:t>
            </a:r>
            <a:r>
              <a:rPr lang="ar-SA" sz="2400" b="1" dirty="0" smtClean="0">
                <a:solidFill>
                  <a:srgbClr val="00B050"/>
                </a:solidFill>
              </a:rPr>
              <a:t> على المواد </a:t>
            </a:r>
            <a:r>
              <a:rPr lang="ar-SA" sz="2400" b="1" dirty="0" err="1" smtClean="0">
                <a:solidFill>
                  <a:srgbClr val="00B050"/>
                </a:solidFill>
              </a:rPr>
              <a:t>الكربوهيدراتية</a:t>
            </a:r>
            <a:r>
              <a:rPr lang="ar-SA" sz="2400" b="1" dirty="0" smtClean="0">
                <a:solidFill>
                  <a:srgbClr val="00B050"/>
                </a:solidFill>
              </a:rPr>
              <a:t> أحادية </a:t>
            </a:r>
            <a:r>
              <a:rPr lang="en-US" sz="2400" b="1" dirty="0" smtClean="0">
                <a:solidFill>
                  <a:srgbClr val="00B050"/>
                </a:solidFill>
              </a:rPr>
              <a:t>Monosaccharide</a:t>
            </a:r>
            <a:r>
              <a:rPr lang="ar-SA" sz="2400" b="1" dirty="0" smtClean="0">
                <a:solidFill>
                  <a:srgbClr val="00B050"/>
                </a:solidFill>
              </a:rPr>
              <a:t> أو ثنائية </a:t>
            </a:r>
            <a:r>
              <a:rPr lang="ar-SA" sz="2400" b="1" dirty="0" err="1" smtClean="0">
                <a:solidFill>
                  <a:srgbClr val="00B050"/>
                </a:solidFill>
              </a:rPr>
              <a:t>التسكر</a:t>
            </a:r>
            <a:r>
              <a:rPr lang="ar-SA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Disaccharide</a:t>
            </a:r>
            <a:r>
              <a:rPr lang="ar-SA" sz="2400" b="1" dirty="0" smtClean="0">
                <a:solidFill>
                  <a:srgbClr val="00B050"/>
                </a:solidFill>
              </a:rPr>
              <a:t> في حين يفضل البعض الآخر المصادر عديدة </a:t>
            </a:r>
            <a:r>
              <a:rPr lang="ar-SA" sz="2400" b="1" dirty="0" err="1" smtClean="0">
                <a:solidFill>
                  <a:srgbClr val="00B050"/>
                </a:solidFill>
              </a:rPr>
              <a:t>التسكر</a:t>
            </a:r>
            <a:r>
              <a:rPr lang="ar-SA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Polysaccharide</a:t>
            </a:r>
            <a:r>
              <a:rPr lang="ar-SA" sz="2400" b="1" dirty="0" smtClean="0">
                <a:solidFill>
                  <a:srgbClr val="00B050"/>
                </a:solidFill>
              </a:rPr>
              <a:t> بشرط  أن تكون قابلة للهضم إذ إن المواد </a:t>
            </a:r>
            <a:r>
              <a:rPr lang="ar-SA" sz="2400" b="1" dirty="0" err="1" smtClean="0">
                <a:solidFill>
                  <a:srgbClr val="00B050"/>
                </a:solidFill>
              </a:rPr>
              <a:t>الكربوهيدراتية</a:t>
            </a:r>
            <a:r>
              <a:rPr lang="ar-SA" sz="2400" b="1" dirty="0" smtClean="0">
                <a:solidFill>
                  <a:srgbClr val="00B050"/>
                </a:solidFill>
              </a:rPr>
              <a:t> الغير قابلة للهضم مثل </a:t>
            </a:r>
            <a:r>
              <a:rPr lang="ar-SA" sz="2400" b="1" dirty="0" err="1" smtClean="0">
                <a:solidFill>
                  <a:srgbClr val="00B050"/>
                </a:solidFill>
              </a:rPr>
              <a:t>السليلوز</a:t>
            </a:r>
            <a:r>
              <a:rPr lang="ar-SA" sz="2400" b="1" dirty="0" smtClean="0">
                <a:solidFill>
                  <a:srgbClr val="00B050"/>
                </a:solidFill>
              </a:rPr>
              <a:t>         </a:t>
            </a:r>
            <a:r>
              <a:rPr lang="en-US" sz="2400" b="1" dirty="0" smtClean="0">
                <a:solidFill>
                  <a:srgbClr val="00B050"/>
                </a:solidFill>
              </a:rPr>
              <a:t>Cellulose</a:t>
            </a:r>
            <a:r>
              <a:rPr lang="ar-SA" sz="2400" b="1" dirty="0" smtClean="0">
                <a:solidFill>
                  <a:srgbClr val="00B050"/>
                </a:solidFill>
              </a:rPr>
              <a:t> تؤدي إلى نقص معدلات نمو الأسماك وإصابتها بالأمراض وذلك عند التغذي عليها.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pPr algn="r"/>
            <a:endParaRPr lang="ar-S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err="1" smtClean="0">
                <a:solidFill>
                  <a:srgbClr val="FF0000"/>
                </a:solidFill>
              </a:rPr>
              <a:t>خامساً </a:t>
            </a:r>
            <a:r>
              <a:rPr lang="ar-SA" b="1" dirty="0" smtClean="0">
                <a:solidFill>
                  <a:srgbClr val="FF0000"/>
                </a:solidFill>
              </a:rPr>
              <a:t>:- الفيتامينات     </a:t>
            </a:r>
            <a:r>
              <a:rPr lang="en-US" b="1" dirty="0" smtClean="0">
                <a:solidFill>
                  <a:srgbClr val="FF0000"/>
                </a:solidFill>
              </a:rPr>
              <a:t>Vitamins</a:t>
            </a:r>
            <a:r>
              <a:rPr lang="ar-SA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908720"/>
            <a:ext cx="8640960" cy="5760640"/>
          </a:xfrm>
        </p:spPr>
        <p:txBody>
          <a:bodyPr>
            <a:normAutofit/>
          </a:bodyPr>
          <a:lstStyle/>
          <a:p>
            <a:pPr algn="r"/>
            <a:r>
              <a:rPr lang="ar-SA" sz="2200" b="1" dirty="0" smtClean="0">
                <a:solidFill>
                  <a:schemeClr val="tx1"/>
                </a:solidFill>
              </a:rPr>
              <a:t>تعرف الفيتامينات بأنها مركبات عضوية تدخل في العديد من التفاعلات الكيميائية والعمليات الفسيولوجية داخل الجسم كما أنها تدخل أيضا في العديد من الأنشطة الأنزيمية كمساعد أنزيمي </a:t>
            </a:r>
            <a:r>
              <a:rPr lang="en-US" sz="2200" b="1" dirty="0" smtClean="0">
                <a:solidFill>
                  <a:schemeClr val="tx1"/>
                </a:solidFill>
              </a:rPr>
              <a:t>Co-enzyme </a:t>
            </a:r>
            <a:r>
              <a:rPr lang="ar-SA" sz="2200" b="1" dirty="0" smtClean="0">
                <a:solidFill>
                  <a:schemeClr val="tx1"/>
                </a:solidFill>
              </a:rPr>
              <a:t>ويحتاج الجسم لكميات ضئيلة من الفيتامينات ولكن نقصها في غذاء الحيوانات ومنها الأسماك يؤدي إلى العديد من المشاكل.</a:t>
            </a:r>
          </a:p>
          <a:p>
            <a:r>
              <a:rPr lang="ar-SA" sz="3500" b="1" dirty="0" smtClean="0">
                <a:solidFill>
                  <a:srgbClr val="FF0000"/>
                </a:solidFill>
              </a:rPr>
              <a:t>أعراض نقص </a:t>
            </a:r>
            <a:r>
              <a:rPr lang="ar-SA" sz="3500" b="1" dirty="0" err="1" smtClean="0">
                <a:solidFill>
                  <a:srgbClr val="FF0000"/>
                </a:solidFill>
              </a:rPr>
              <a:t>الفيتامينات:</a:t>
            </a:r>
            <a:endParaRPr lang="ar-SA" sz="3500" b="1" dirty="0" smtClean="0">
              <a:solidFill>
                <a:srgbClr val="FF0000"/>
              </a:solidFill>
            </a:endParaRPr>
          </a:p>
          <a:p>
            <a:pPr lvl="0" algn="r"/>
            <a:r>
              <a:rPr lang="ar-SA" sz="2200" b="1" dirty="0" err="1" smtClean="0">
                <a:solidFill>
                  <a:schemeClr val="tx1"/>
                </a:solidFill>
              </a:rPr>
              <a:t>1-</a:t>
            </a:r>
            <a:r>
              <a:rPr lang="ar-SA" sz="2200" b="1" dirty="0" smtClean="0">
                <a:solidFill>
                  <a:schemeClr val="tx1"/>
                </a:solidFill>
              </a:rPr>
              <a:t> </a:t>
            </a:r>
            <a:r>
              <a:rPr lang="ar-EG" sz="2200" b="1" dirty="0" smtClean="0">
                <a:solidFill>
                  <a:schemeClr val="tx1"/>
                </a:solidFill>
              </a:rPr>
              <a:t>خفض استساغة </a:t>
            </a:r>
            <a:r>
              <a:rPr lang="ar-EG" sz="2200" b="1" dirty="0" err="1" smtClean="0">
                <a:solidFill>
                  <a:schemeClr val="tx1"/>
                </a:solidFill>
              </a:rPr>
              <a:t>العليقة</a:t>
            </a:r>
            <a:r>
              <a:rPr lang="ar-EG" sz="2200" b="1" dirty="0" smtClean="0">
                <a:solidFill>
                  <a:schemeClr val="tx1"/>
                </a:solidFill>
              </a:rPr>
              <a:t> بالنسبة للأسماك.</a:t>
            </a:r>
            <a:endParaRPr lang="en-US" sz="2200" b="1" dirty="0" smtClean="0">
              <a:solidFill>
                <a:schemeClr val="tx1"/>
              </a:solidFill>
            </a:endParaRPr>
          </a:p>
          <a:p>
            <a:pPr lvl="0" algn="r"/>
            <a:r>
              <a:rPr lang="ar-SA" sz="2200" b="1" dirty="0" err="1" smtClean="0">
                <a:solidFill>
                  <a:schemeClr val="tx1"/>
                </a:solidFill>
              </a:rPr>
              <a:t>2-</a:t>
            </a:r>
            <a:r>
              <a:rPr lang="ar-SA" sz="2200" b="1" dirty="0" smtClean="0">
                <a:solidFill>
                  <a:schemeClr val="tx1"/>
                </a:solidFill>
              </a:rPr>
              <a:t> </a:t>
            </a:r>
            <a:r>
              <a:rPr lang="ar-EG" sz="2200" b="1" dirty="0" smtClean="0">
                <a:solidFill>
                  <a:schemeClr val="tx1"/>
                </a:solidFill>
              </a:rPr>
              <a:t>خفض النمو.</a:t>
            </a:r>
            <a:endParaRPr lang="en-US" sz="2200" b="1" dirty="0" smtClean="0">
              <a:solidFill>
                <a:schemeClr val="tx1"/>
              </a:solidFill>
            </a:endParaRPr>
          </a:p>
          <a:p>
            <a:pPr lvl="0" algn="r"/>
            <a:r>
              <a:rPr lang="ar-SA" sz="2200" b="1" dirty="0" err="1" smtClean="0">
                <a:solidFill>
                  <a:schemeClr val="tx1"/>
                </a:solidFill>
              </a:rPr>
              <a:t>3-</a:t>
            </a:r>
            <a:r>
              <a:rPr lang="ar-SA" sz="2200" b="1" dirty="0" smtClean="0">
                <a:solidFill>
                  <a:schemeClr val="tx1"/>
                </a:solidFill>
              </a:rPr>
              <a:t> </a:t>
            </a:r>
            <a:r>
              <a:rPr lang="ar-EG" sz="2200" b="1" dirty="0" smtClean="0">
                <a:solidFill>
                  <a:schemeClr val="tx1"/>
                </a:solidFill>
              </a:rPr>
              <a:t>ظهور أعراض الأنيميا على الأسماك.</a:t>
            </a:r>
            <a:endParaRPr lang="en-US" sz="2200" b="1" dirty="0" smtClean="0">
              <a:solidFill>
                <a:schemeClr val="tx1"/>
              </a:solidFill>
            </a:endParaRPr>
          </a:p>
          <a:p>
            <a:pPr lvl="0" algn="r"/>
            <a:r>
              <a:rPr lang="ar-SA" sz="2200" b="1" dirty="0" err="1" smtClean="0">
                <a:solidFill>
                  <a:schemeClr val="tx1"/>
                </a:solidFill>
              </a:rPr>
              <a:t>4-</a:t>
            </a:r>
            <a:r>
              <a:rPr lang="ar-SA" sz="2200" b="1" dirty="0" smtClean="0">
                <a:solidFill>
                  <a:schemeClr val="tx1"/>
                </a:solidFill>
              </a:rPr>
              <a:t> </a:t>
            </a:r>
            <a:r>
              <a:rPr lang="ar-EG" sz="2200" b="1" dirty="0" smtClean="0">
                <a:solidFill>
                  <a:schemeClr val="tx1"/>
                </a:solidFill>
              </a:rPr>
              <a:t>تلون غير طبيعي ووجود </a:t>
            </a:r>
            <a:r>
              <a:rPr lang="ar-SA" sz="2200" b="1" dirty="0" smtClean="0">
                <a:solidFill>
                  <a:schemeClr val="tx1"/>
                </a:solidFill>
              </a:rPr>
              <a:t>بثر</a:t>
            </a:r>
            <a:r>
              <a:rPr lang="ar-EG" sz="2200" b="1" dirty="0" smtClean="0">
                <a:solidFill>
                  <a:schemeClr val="tx1"/>
                </a:solidFill>
              </a:rPr>
              <a:t>ات على الجلد.</a:t>
            </a:r>
            <a:endParaRPr lang="en-US" sz="2200" b="1" dirty="0" smtClean="0">
              <a:solidFill>
                <a:schemeClr val="tx1"/>
              </a:solidFill>
            </a:endParaRPr>
          </a:p>
          <a:p>
            <a:pPr lvl="0" algn="r"/>
            <a:r>
              <a:rPr lang="ar-SA" sz="2200" b="1" dirty="0" err="1" smtClean="0">
                <a:solidFill>
                  <a:schemeClr val="tx1"/>
                </a:solidFill>
              </a:rPr>
              <a:t>5-</a:t>
            </a:r>
            <a:r>
              <a:rPr lang="ar-SA" sz="2200" b="1" dirty="0" smtClean="0">
                <a:solidFill>
                  <a:schemeClr val="tx1"/>
                </a:solidFill>
              </a:rPr>
              <a:t> </a:t>
            </a:r>
            <a:r>
              <a:rPr lang="ar-EG" sz="2200" b="1" dirty="0" smtClean="0">
                <a:solidFill>
                  <a:schemeClr val="tx1"/>
                </a:solidFill>
              </a:rPr>
              <a:t>عدم التوازن العضلي وزيادة الحساسية.</a:t>
            </a:r>
            <a:endParaRPr lang="en-US" sz="2200" b="1" dirty="0" smtClean="0">
              <a:solidFill>
                <a:schemeClr val="tx1"/>
              </a:solidFill>
            </a:endParaRPr>
          </a:p>
          <a:p>
            <a:pPr lvl="0" algn="r"/>
            <a:r>
              <a:rPr lang="ar-SA" sz="2200" b="1" dirty="0" err="1" smtClean="0">
                <a:solidFill>
                  <a:schemeClr val="tx1"/>
                </a:solidFill>
              </a:rPr>
              <a:t>6-</a:t>
            </a:r>
            <a:r>
              <a:rPr lang="ar-SA" sz="2200" b="1" dirty="0" smtClean="0">
                <a:solidFill>
                  <a:schemeClr val="tx1"/>
                </a:solidFill>
              </a:rPr>
              <a:t> </a:t>
            </a:r>
            <a:r>
              <a:rPr lang="ar-EG" sz="2200" b="1" dirty="0" smtClean="0">
                <a:solidFill>
                  <a:schemeClr val="tx1"/>
                </a:solidFill>
              </a:rPr>
              <a:t>النزيف وتكوين كبد دهني.</a:t>
            </a:r>
            <a:endParaRPr lang="en-US" sz="2200" b="1" dirty="0" smtClean="0">
              <a:solidFill>
                <a:schemeClr val="tx1"/>
              </a:solidFill>
            </a:endParaRPr>
          </a:p>
          <a:p>
            <a:pPr lvl="0" algn="r"/>
            <a:r>
              <a:rPr lang="ar-SA" sz="2200" b="1" dirty="0" err="1" smtClean="0">
                <a:solidFill>
                  <a:schemeClr val="tx1"/>
                </a:solidFill>
              </a:rPr>
              <a:t>7-</a:t>
            </a:r>
            <a:r>
              <a:rPr lang="ar-SA" sz="2200" b="1" dirty="0" smtClean="0">
                <a:solidFill>
                  <a:schemeClr val="tx1"/>
                </a:solidFill>
              </a:rPr>
              <a:t> </a:t>
            </a:r>
            <a:r>
              <a:rPr lang="ar-EG" sz="2200" b="1" dirty="0" smtClean="0">
                <a:solidFill>
                  <a:schemeClr val="tx1"/>
                </a:solidFill>
              </a:rPr>
              <a:t>زيادة الحساسية للعدوى بالبكتيريا.</a:t>
            </a:r>
            <a:endParaRPr lang="en-US" sz="22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404665"/>
            <a:ext cx="7772400" cy="432047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>
                <a:solidFill>
                  <a:srgbClr val="FF0000"/>
                </a:solidFill>
              </a:rPr>
              <a:t>وتنقسم الفيتامينات إلى قسمين هما: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1052736"/>
            <a:ext cx="8496944" cy="5328592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ar-SA" sz="2800" b="1" dirty="0" smtClean="0">
                <a:solidFill>
                  <a:srgbClr val="00B050"/>
                </a:solidFill>
              </a:rPr>
              <a:t>أ- الفيتامينات التي تذوب في الدهون </a:t>
            </a:r>
            <a:r>
              <a:rPr lang="en-US" sz="2800" b="1" dirty="0" smtClean="0">
                <a:solidFill>
                  <a:srgbClr val="00B050"/>
                </a:solidFill>
              </a:rPr>
              <a:t>Fat-Soluble Vitamins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</a:p>
          <a:p>
            <a:pPr algn="r"/>
            <a:r>
              <a:rPr lang="ar-SA" sz="2400" b="1" dirty="0" smtClean="0">
                <a:solidFill>
                  <a:schemeClr val="tx1"/>
                </a:solidFill>
              </a:rPr>
              <a:t>وهذه الفيتامينات تذوب في الدهون ولا تذوب في الماء، وهي فيتامينات أ، د، هـ، ك </a:t>
            </a:r>
            <a:r>
              <a:rPr lang="en-US" sz="2400" b="1" dirty="0" smtClean="0">
                <a:solidFill>
                  <a:schemeClr val="tx1"/>
                </a:solidFill>
              </a:rPr>
              <a:t>(A,D,E,K)</a:t>
            </a:r>
            <a:r>
              <a:rPr lang="ar-SA" sz="2400" b="1" dirty="0" err="1" smtClean="0">
                <a:solidFill>
                  <a:schemeClr val="tx1"/>
                </a:solidFill>
              </a:rPr>
              <a:t>.</a:t>
            </a:r>
            <a:endParaRPr lang="ar-SA" sz="2400" b="1" dirty="0" smtClean="0">
              <a:solidFill>
                <a:schemeClr val="tx1"/>
              </a:solidFill>
            </a:endParaRPr>
          </a:p>
          <a:p>
            <a:pPr algn="r"/>
            <a:endParaRPr lang="en-US" sz="2400" b="1" dirty="0" smtClean="0">
              <a:solidFill>
                <a:schemeClr val="tx1"/>
              </a:solidFill>
            </a:endParaRPr>
          </a:p>
          <a:p>
            <a:pPr algn="r"/>
            <a:r>
              <a:rPr lang="ar-SA" sz="2800" b="1" dirty="0" smtClean="0">
                <a:solidFill>
                  <a:srgbClr val="0070C0"/>
                </a:solidFill>
              </a:rPr>
              <a:t>ب- الفيتامينات التى تذوب في الماء </a:t>
            </a:r>
            <a:r>
              <a:rPr lang="en-US" sz="2800" b="1" dirty="0" smtClean="0">
                <a:solidFill>
                  <a:srgbClr val="0070C0"/>
                </a:solidFill>
              </a:rPr>
              <a:t>Water- Soluble  Vitamins</a:t>
            </a:r>
            <a:r>
              <a:rPr lang="ar-SA" sz="2800" dirty="0" smtClean="0">
                <a:solidFill>
                  <a:schemeClr val="tx1"/>
                </a:solidFill>
              </a:rPr>
              <a:t>      </a:t>
            </a:r>
          </a:p>
          <a:p>
            <a:pPr algn="r"/>
            <a:r>
              <a:rPr lang="ar-SA" sz="2600" b="1" dirty="0" smtClean="0">
                <a:solidFill>
                  <a:schemeClr val="tx1"/>
                </a:solidFill>
              </a:rPr>
              <a:t>فيما عدا </a:t>
            </a:r>
            <a:r>
              <a:rPr lang="ar-SA" sz="2600" b="1" dirty="0" err="1" smtClean="0">
                <a:solidFill>
                  <a:schemeClr val="tx1"/>
                </a:solidFill>
              </a:rPr>
              <a:t>فيتمامينات</a:t>
            </a:r>
            <a:r>
              <a:rPr lang="ar-SA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 smtClean="0">
                <a:solidFill>
                  <a:schemeClr val="tx1"/>
                </a:solidFill>
              </a:rPr>
              <a:t>A,D,E,K</a:t>
            </a:r>
            <a:r>
              <a:rPr lang="ar-SA" sz="2600" b="1" dirty="0" smtClean="0">
                <a:solidFill>
                  <a:schemeClr val="tx1"/>
                </a:solidFill>
              </a:rPr>
              <a:t>، فإن جميع الفيتامينات الأخرى وهى مجموعة فيتامينات ب المركب وفيتامينات أخرى وهى </a:t>
            </a:r>
            <a:r>
              <a:rPr lang="ar-SA" sz="2600" b="1" dirty="0" err="1" smtClean="0">
                <a:solidFill>
                  <a:schemeClr val="tx1"/>
                </a:solidFill>
              </a:rPr>
              <a:t>الثيامين</a:t>
            </a:r>
            <a:r>
              <a:rPr lang="ar-SA" sz="2600" b="1" dirty="0" smtClean="0">
                <a:solidFill>
                  <a:schemeClr val="tx1"/>
                </a:solidFill>
              </a:rPr>
              <a:t> </a:t>
            </a:r>
            <a:r>
              <a:rPr lang="ar-SA" sz="2600" b="1" dirty="0" err="1" smtClean="0">
                <a:solidFill>
                  <a:schemeClr val="tx1"/>
                </a:solidFill>
              </a:rPr>
              <a:t>ب1</a:t>
            </a:r>
            <a:r>
              <a:rPr lang="ar-SA" sz="2600" b="1" dirty="0" smtClean="0">
                <a:solidFill>
                  <a:schemeClr val="tx1"/>
                </a:solidFill>
              </a:rPr>
              <a:t> , </a:t>
            </a:r>
            <a:r>
              <a:rPr lang="ar-SA" sz="2600" b="1" dirty="0" err="1" smtClean="0">
                <a:solidFill>
                  <a:schemeClr val="tx1"/>
                </a:solidFill>
              </a:rPr>
              <a:t>الريبوفلافين</a:t>
            </a:r>
            <a:r>
              <a:rPr lang="ar-SA" sz="2600" b="1" dirty="0" smtClean="0">
                <a:solidFill>
                  <a:schemeClr val="tx1"/>
                </a:solidFill>
              </a:rPr>
              <a:t> </a:t>
            </a:r>
            <a:r>
              <a:rPr lang="ar-SA" sz="2600" b="1" dirty="0" err="1" smtClean="0">
                <a:solidFill>
                  <a:schemeClr val="tx1"/>
                </a:solidFill>
              </a:rPr>
              <a:t>ب2</a:t>
            </a:r>
            <a:r>
              <a:rPr lang="ar-SA" sz="2600" b="1" dirty="0" smtClean="0">
                <a:solidFill>
                  <a:schemeClr val="tx1"/>
                </a:solidFill>
              </a:rPr>
              <a:t> , </a:t>
            </a:r>
            <a:r>
              <a:rPr lang="ar-SA" sz="2600" b="1" dirty="0" err="1" smtClean="0">
                <a:solidFill>
                  <a:schemeClr val="tx1"/>
                </a:solidFill>
              </a:rPr>
              <a:t>بيردوكسين</a:t>
            </a:r>
            <a:r>
              <a:rPr lang="ar-SA" sz="2600" b="1" dirty="0" smtClean="0">
                <a:solidFill>
                  <a:schemeClr val="tx1"/>
                </a:solidFill>
              </a:rPr>
              <a:t> </a:t>
            </a:r>
            <a:r>
              <a:rPr lang="ar-SA" sz="2600" b="1" dirty="0" err="1" smtClean="0">
                <a:solidFill>
                  <a:schemeClr val="tx1"/>
                </a:solidFill>
              </a:rPr>
              <a:t>ب6</a:t>
            </a:r>
            <a:r>
              <a:rPr lang="ar-SA" sz="2600" b="1" dirty="0" smtClean="0">
                <a:solidFill>
                  <a:schemeClr val="tx1"/>
                </a:solidFill>
              </a:rPr>
              <a:t> , </a:t>
            </a:r>
            <a:r>
              <a:rPr lang="ar-SA" sz="2600" b="1" dirty="0" err="1" smtClean="0">
                <a:solidFill>
                  <a:schemeClr val="tx1"/>
                </a:solidFill>
              </a:rPr>
              <a:t>النياسين</a:t>
            </a:r>
            <a:r>
              <a:rPr lang="ar-SA" sz="2600" b="1" dirty="0" smtClean="0">
                <a:solidFill>
                  <a:schemeClr val="tx1"/>
                </a:solidFill>
              </a:rPr>
              <a:t> </a:t>
            </a:r>
            <a:r>
              <a:rPr lang="ar-SA" sz="2600" b="1" dirty="0" err="1" smtClean="0">
                <a:solidFill>
                  <a:schemeClr val="tx1"/>
                </a:solidFill>
              </a:rPr>
              <a:t>ب5</a:t>
            </a:r>
            <a:r>
              <a:rPr lang="ar-SA" sz="2600" b="1" dirty="0" smtClean="0">
                <a:solidFill>
                  <a:schemeClr val="tx1"/>
                </a:solidFill>
              </a:rPr>
              <a:t> , </a:t>
            </a:r>
            <a:r>
              <a:rPr lang="ar-SA" sz="2600" b="1" dirty="0" err="1" smtClean="0">
                <a:solidFill>
                  <a:schemeClr val="tx1"/>
                </a:solidFill>
              </a:rPr>
              <a:t>السيانوكوبلامين</a:t>
            </a:r>
            <a:r>
              <a:rPr lang="ar-SA" sz="2600" b="1" dirty="0" smtClean="0">
                <a:solidFill>
                  <a:schemeClr val="tx1"/>
                </a:solidFill>
              </a:rPr>
              <a:t> </a:t>
            </a:r>
            <a:r>
              <a:rPr lang="ar-SA" sz="2600" b="1" dirty="0" err="1" smtClean="0">
                <a:solidFill>
                  <a:schemeClr val="tx1"/>
                </a:solidFill>
              </a:rPr>
              <a:t>ب12</a:t>
            </a:r>
            <a:r>
              <a:rPr lang="ar-SA" sz="2600" b="1" dirty="0" smtClean="0">
                <a:solidFill>
                  <a:schemeClr val="tx1"/>
                </a:solidFill>
              </a:rPr>
              <a:t> , </a:t>
            </a:r>
            <a:r>
              <a:rPr lang="ar-SA" sz="2600" b="1" dirty="0" err="1" smtClean="0">
                <a:solidFill>
                  <a:schemeClr val="tx1"/>
                </a:solidFill>
              </a:rPr>
              <a:t>البيوتين</a:t>
            </a:r>
            <a:r>
              <a:rPr lang="ar-SA" sz="2600" b="1" dirty="0" smtClean="0">
                <a:solidFill>
                  <a:schemeClr val="tx1"/>
                </a:solidFill>
              </a:rPr>
              <a:t> , حمض </a:t>
            </a:r>
            <a:r>
              <a:rPr lang="ar-SA" sz="2600" b="1" dirty="0" err="1" smtClean="0">
                <a:solidFill>
                  <a:schemeClr val="tx1"/>
                </a:solidFill>
              </a:rPr>
              <a:t>البانتوثينك</a:t>
            </a:r>
            <a:r>
              <a:rPr lang="ar-SA" sz="2600" b="1" dirty="0" smtClean="0">
                <a:solidFill>
                  <a:schemeClr val="tx1"/>
                </a:solidFill>
              </a:rPr>
              <a:t> , حامض </a:t>
            </a:r>
            <a:r>
              <a:rPr lang="ar-SA" sz="2600" b="1" dirty="0" err="1" smtClean="0">
                <a:solidFill>
                  <a:schemeClr val="tx1"/>
                </a:solidFill>
              </a:rPr>
              <a:t>الفوليك</a:t>
            </a:r>
            <a:r>
              <a:rPr lang="ar-SA" sz="2600" b="1" dirty="0" smtClean="0">
                <a:solidFill>
                  <a:schemeClr val="tx1"/>
                </a:solidFill>
              </a:rPr>
              <a:t> , </a:t>
            </a:r>
            <a:r>
              <a:rPr lang="ar-SA" sz="2600" b="1" dirty="0" err="1" smtClean="0">
                <a:solidFill>
                  <a:schemeClr val="tx1"/>
                </a:solidFill>
              </a:rPr>
              <a:t>الإينوسيتول</a:t>
            </a:r>
            <a:r>
              <a:rPr lang="ar-SA" sz="2600" b="1" dirty="0" smtClean="0">
                <a:solidFill>
                  <a:schemeClr val="tx1"/>
                </a:solidFill>
              </a:rPr>
              <a:t> , </a:t>
            </a:r>
            <a:r>
              <a:rPr lang="ar-SA" sz="2600" b="1" dirty="0" err="1" smtClean="0">
                <a:solidFill>
                  <a:schemeClr val="tx1"/>
                </a:solidFill>
              </a:rPr>
              <a:t>الكولين</a:t>
            </a:r>
            <a:r>
              <a:rPr lang="ar-SA" sz="2600" b="1" dirty="0" smtClean="0">
                <a:solidFill>
                  <a:schemeClr val="tx1"/>
                </a:solidFill>
              </a:rPr>
              <a:t> , فيتامين ج أو </a:t>
            </a:r>
            <a:r>
              <a:rPr lang="en-US" sz="2600" b="1" dirty="0" smtClean="0">
                <a:solidFill>
                  <a:schemeClr val="tx1"/>
                </a:solidFill>
              </a:rPr>
              <a:t>C</a:t>
            </a:r>
            <a:r>
              <a:rPr lang="ar-SA" sz="2600" b="1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ar-SA" sz="2600" b="1" dirty="0" smtClean="0">
                <a:solidFill>
                  <a:schemeClr val="tx1"/>
                </a:solidFill>
              </a:rPr>
              <a:t>( حامض </a:t>
            </a:r>
            <a:r>
              <a:rPr lang="ar-SA" sz="2600" b="1" dirty="0" err="1" smtClean="0">
                <a:solidFill>
                  <a:schemeClr val="tx1"/>
                </a:solidFill>
              </a:rPr>
              <a:t>الأسكوربك</a:t>
            </a:r>
            <a:r>
              <a:rPr lang="ar-SA" sz="2600" b="1" dirty="0" smtClean="0">
                <a:solidFill>
                  <a:schemeClr val="tx1"/>
                </a:solidFill>
              </a:rPr>
              <a:t>)  تذوب في </a:t>
            </a:r>
            <a:r>
              <a:rPr lang="ar-SA" sz="2600" b="1" dirty="0" err="1" smtClean="0">
                <a:solidFill>
                  <a:schemeClr val="tx1"/>
                </a:solidFill>
              </a:rPr>
              <a:t>الماء.</a:t>
            </a:r>
            <a:r>
              <a:rPr lang="ar-SA" sz="2600" b="1" dirty="0" smtClean="0">
                <a:solidFill>
                  <a:schemeClr val="tx1"/>
                </a:solidFill>
              </a:rPr>
              <a:t> </a:t>
            </a:r>
            <a:endParaRPr lang="ar-SA" sz="26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648073"/>
          </a:xfrm>
        </p:spPr>
        <p:txBody>
          <a:bodyPr>
            <a:normAutofit fontScale="90000"/>
          </a:bodyPr>
          <a:lstStyle/>
          <a:p>
            <a:r>
              <a:rPr lang="ar-SA" dirty="0" smtClean="0">
                <a:solidFill>
                  <a:srgbClr val="FF0000"/>
                </a:solidFill>
              </a:rPr>
              <a:t>سادسا: الأملاح المعدنية  </a:t>
            </a:r>
            <a:r>
              <a:rPr lang="en-US" dirty="0" smtClean="0">
                <a:solidFill>
                  <a:srgbClr val="FF0000"/>
                </a:solidFill>
              </a:rPr>
              <a:t>Minerals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95536" y="1124744"/>
            <a:ext cx="8352928" cy="5256584"/>
          </a:xfrm>
        </p:spPr>
        <p:txBody>
          <a:bodyPr/>
          <a:lstStyle/>
          <a:p>
            <a:pPr algn="r"/>
            <a:r>
              <a:rPr lang="ar-SA" dirty="0" smtClean="0">
                <a:solidFill>
                  <a:srgbClr val="00B050"/>
                </a:solidFill>
              </a:rPr>
              <a:t>أهمية العناصر المعدنية في علائق </a:t>
            </a:r>
            <a:r>
              <a:rPr lang="ar-SA" dirty="0" err="1" smtClean="0">
                <a:solidFill>
                  <a:srgbClr val="00B050"/>
                </a:solidFill>
              </a:rPr>
              <a:t>الأسماك:</a:t>
            </a:r>
            <a:endParaRPr lang="ar-SA" dirty="0" smtClean="0">
              <a:solidFill>
                <a:srgbClr val="00B050"/>
              </a:solidFill>
            </a:endParaRPr>
          </a:p>
          <a:p>
            <a:pPr algn="r">
              <a:buFontTx/>
              <a:buChar char="-"/>
            </a:pPr>
            <a:r>
              <a:rPr lang="ar-SA" dirty="0" smtClean="0">
                <a:solidFill>
                  <a:schemeClr val="tx1"/>
                </a:solidFill>
              </a:rPr>
              <a:t>تدخل في جميع الوظائف الحيوية داخل الجسم.</a:t>
            </a:r>
          </a:p>
          <a:p>
            <a:pPr algn="r">
              <a:buFontTx/>
              <a:buChar char="-"/>
            </a:pPr>
            <a:r>
              <a:rPr lang="ar-SA" dirty="0" smtClean="0">
                <a:solidFill>
                  <a:schemeClr val="tx1"/>
                </a:solidFill>
              </a:rPr>
              <a:t> مكونا اساسياً من مكونات الخلية والهياكل الداخلية والخارجية.</a:t>
            </a:r>
          </a:p>
          <a:p>
            <a:pPr algn="r">
              <a:buFontTx/>
              <a:buChar char="-"/>
            </a:pPr>
            <a:r>
              <a:rPr lang="ar-SA" dirty="0" smtClean="0">
                <a:solidFill>
                  <a:schemeClr val="tx1"/>
                </a:solidFill>
              </a:rPr>
              <a:t>تدخل في تركيب العديد من الأنزيمات </a:t>
            </a:r>
            <a:r>
              <a:rPr lang="ar-SA" dirty="0" err="1" smtClean="0">
                <a:solidFill>
                  <a:schemeClr val="tx1"/>
                </a:solidFill>
              </a:rPr>
              <a:t>والهرمونات.</a:t>
            </a:r>
            <a:endParaRPr lang="ar-SA" dirty="0" smtClean="0">
              <a:solidFill>
                <a:schemeClr val="tx1"/>
              </a:solidFill>
            </a:endParaRPr>
          </a:p>
          <a:p>
            <a:pPr algn="r"/>
            <a:r>
              <a:rPr lang="ar-SA" dirty="0" smtClean="0">
                <a:solidFill>
                  <a:schemeClr val="tx1"/>
                </a:solidFill>
              </a:rPr>
              <a:t>*تحصل الأسماك على احتياجاتها من الأملاح المعدنية من الماء وذلك خلال عمليات الشرب </a:t>
            </a:r>
            <a:r>
              <a:rPr lang="ar-SA" dirty="0" err="1" smtClean="0">
                <a:solidFill>
                  <a:schemeClr val="tx1"/>
                </a:solidFill>
              </a:rPr>
              <a:t>أوالضغط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r>
              <a:rPr lang="ar-SA" dirty="0" err="1" smtClean="0">
                <a:solidFill>
                  <a:schemeClr val="tx1"/>
                </a:solidFill>
              </a:rPr>
              <a:t>الاسموزي</a:t>
            </a:r>
            <a:r>
              <a:rPr lang="ar-SA" dirty="0" smtClean="0">
                <a:solidFill>
                  <a:schemeClr val="tx1"/>
                </a:solidFill>
              </a:rPr>
              <a:t> أو الانتشار اوكلها مجتمعة</a:t>
            </a:r>
          </a:p>
          <a:p>
            <a:pPr algn="r">
              <a:buFontTx/>
              <a:buChar char="-"/>
            </a:pP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العناصر المعدنية الهامة في علائق </a:t>
            </a:r>
            <a:r>
              <a:rPr lang="ar-SA" sz="4000" b="1" dirty="0" err="1" smtClean="0">
                <a:solidFill>
                  <a:srgbClr val="FF0000"/>
                </a:solidFill>
              </a:rPr>
              <a:t>الأسماك: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568952" cy="532859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ar-SA" sz="3800" b="1" dirty="0" smtClean="0">
                <a:solidFill>
                  <a:srgbClr val="FF0000"/>
                </a:solidFill>
              </a:rPr>
              <a:t>1- الكالسيوم </a:t>
            </a:r>
            <a:r>
              <a:rPr lang="ar-SA" sz="3800" b="1" dirty="0" err="1" smtClean="0">
                <a:solidFill>
                  <a:srgbClr val="FF0000"/>
                </a:solidFill>
              </a:rPr>
              <a:t>والفوسفور</a:t>
            </a:r>
            <a:r>
              <a:rPr lang="ar-SA" sz="3800" b="1" dirty="0" smtClean="0">
                <a:solidFill>
                  <a:srgbClr val="FF0000"/>
                </a:solidFill>
              </a:rPr>
              <a:t> </a:t>
            </a:r>
            <a:r>
              <a:rPr lang="ar-SA" sz="3800" dirty="0" err="1" smtClean="0">
                <a:solidFill>
                  <a:srgbClr val="FF0000"/>
                </a:solidFill>
              </a:rPr>
              <a:t>:</a:t>
            </a:r>
            <a:r>
              <a:rPr lang="ar-SA" sz="3800" dirty="0" smtClean="0">
                <a:solidFill>
                  <a:srgbClr val="FF0000"/>
                </a:solidFill>
              </a:rPr>
              <a:t> </a:t>
            </a:r>
          </a:p>
          <a:p>
            <a:pPr algn="r"/>
            <a:r>
              <a:rPr lang="ar-SA" dirty="0" smtClean="0">
                <a:solidFill>
                  <a:schemeClr val="tx1"/>
                </a:solidFill>
              </a:rPr>
              <a:t>- ضروريان لتكوين الهيكل العظمي والقشور في الأسماك.</a:t>
            </a:r>
          </a:p>
          <a:p>
            <a:pPr algn="r"/>
            <a:r>
              <a:rPr lang="ar-SA" dirty="0" smtClean="0">
                <a:solidFill>
                  <a:schemeClr val="tx1"/>
                </a:solidFill>
              </a:rPr>
              <a:t>- نسبة الكالسيوم الى </a:t>
            </a:r>
            <a:r>
              <a:rPr lang="ar-SA" dirty="0" err="1" smtClean="0">
                <a:solidFill>
                  <a:schemeClr val="tx1"/>
                </a:solidFill>
              </a:rPr>
              <a:t>الفوسفور</a:t>
            </a:r>
            <a:r>
              <a:rPr lang="ar-SA" dirty="0" smtClean="0">
                <a:solidFill>
                  <a:schemeClr val="tx1"/>
                </a:solidFill>
              </a:rPr>
              <a:t> في القشور والعظام تتراوح من  1.5 الى 2.1 في أسماك المبروك والبلطي والسالمون.</a:t>
            </a:r>
          </a:p>
          <a:p>
            <a:pPr algn="r">
              <a:buFontTx/>
              <a:buChar char="-"/>
            </a:pPr>
            <a:r>
              <a:rPr lang="ar-SA" dirty="0" smtClean="0">
                <a:solidFill>
                  <a:schemeClr val="tx1"/>
                </a:solidFill>
              </a:rPr>
              <a:t>نسبتهما في لحم الاسماك تتراوح مابين 0.7 الى </a:t>
            </a:r>
            <a:r>
              <a:rPr lang="ar-SA" dirty="0" err="1" smtClean="0">
                <a:solidFill>
                  <a:schemeClr val="tx1"/>
                </a:solidFill>
              </a:rPr>
              <a:t>1.6 .</a:t>
            </a:r>
            <a:endParaRPr lang="ar-SA" dirty="0" smtClean="0">
              <a:solidFill>
                <a:schemeClr val="tx1"/>
              </a:solidFill>
            </a:endParaRPr>
          </a:p>
          <a:p>
            <a:pPr algn="r">
              <a:buFontTx/>
              <a:buChar char="-"/>
            </a:pPr>
            <a:r>
              <a:rPr lang="ar-SA" dirty="0" smtClean="0">
                <a:solidFill>
                  <a:schemeClr val="tx1"/>
                </a:solidFill>
              </a:rPr>
              <a:t>الوظائف الأساسية </a:t>
            </a:r>
            <a:r>
              <a:rPr lang="ar-SA" dirty="0" err="1" smtClean="0">
                <a:solidFill>
                  <a:schemeClr val="tx1"/>
                </a:solidFill>
              </a:rPr>
              <a:t>لهما:</a:t>
            </a:r>
            <a:endParaRPr lang="ar-SA" dirty="0" smtClean="0">
              <a:solidFill>
                <a:schemeClr val="tx1"/>
              </a:solidFill>
            </a:endParaRPr>
          </a:p>
          <a:p>
            <a:pPr algn="r"/>
            <a:r>
              <a:rPr lang="ar-SA" dirty="0" smtClean="0">
                <a:solidFill>
                  <a:schemeClr val="tx1"/>
                </a:solidFill>
              </a:rPr>
              <a:t>1- تركيب العظام والقشور.</a:t>
            </a:r>
          </a:p>
          <a:p>
            <a:pPr algn="r"/>
            <a:r>
              <a:rPr lang="ar-SA" dirty="0" smtClean="0">
                <a:solidFill>
                  <a:schemeClr val="tx1"/>
                </a:solidFill>
              </a:rPr>
              <a:t>2- الكالسيوم ضروري لتجلط الدم وبناء العضلات والتنظيم </a:t>
            </a:r>
            <a:r>
              <a:rPr lang="ar-SA" dirty="0" err="1" smtClean="0">
                <a:solidFill>
                  <a:schemeClr val="tx1"/>
                </a:solidFill>
              </a:rPr>
              <a:t>الاسموزي.</a:t>
            </a:r>
            <a:endParaRPr lang="ar-SA" dirty="0" smtClean="0">
              <a:solidFill>
                <a:schemeClr val="tx1"/>
              </a:solidFill>
            </a:endParaRPr>
          </a:p>
          <a:p>
            <a:pPr algn="r"/>
            <a:r>
              <a:rPr lang="ar-SA" dirty="0" smtClean="0">
                <a:solidFill>
                  <a:schemeClr val="tx1"/>
                </a:solidFill>
              </a:rPr>
              <a:t>3- يعمل الكالسيوم كعامل مساعد للعديد من الانزيمات.</a:t>
            </a:r>
          </a:p>
          <a:p>
            <a:pPr algn="r"/>
            <a:r>
              <a:rPr lang="ar-SA" dirty="0" smtClean="0">
                <a:solidFill>
                  <a:schemeClr val="tx1"/>
                </a:solidFill>
              </a:rPr>
              <a:t>4- </a:t>
            </a:r>
            <a:r>
              <a:rPr lang="ar-SA" dirty="0" err="1" smtClean="0">
                <a:solidFill>
                  <a:schemeClr val="tx1"/>
                </a:solidFill>
              </a:rPr>
              <a:t>الفوسفور</a:t>
            </a:r>
            <a:r>
              <a:rPr lang="ar-SA" dirty="0" smtClean="0">
                <a:solidFill>
                  <a:schemeClr val="tx1"/>
                </a:solidFill>
              </a:rPr>
              <a:t> هام جداً في عملية التمثيل </a:t>
            </a:r>
            <a:r>
              <a:rPr lang="ar-SA" dirty="0" err="1" smtClean="0">
                <a:solidFill>
                  <a:schemeClr val="tx1"/>
                </a:solidFill>
              </a:rPr>
              <a:t>الغذائي.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ar-SA" dirty="0" smtClean="0">
                <a:solidFill>
                  <a:schemeClr val="tx1"/>
                </a:solidFill>
              </a:rPr>
              <a:t>5- يشترك </a:t>
            </a:r>
            <a:r>
              <a:rPr lang="ar-SA" dirty="0" err="1" smtClean="0">
                <a:solidFill>
                  <a:schemeClr val="tx1"/>
                </a:solidFill>
              </a:rPr>
              <a:t>الفوسفور</a:t>
            </a:r>
            <a:r>
              <a:rPr lang="ar-SA" dirty="0" smtClean="0">
                <a:solidFill>
                  <a:schemeClr val="tx1"/>
                </a:solidFill>
              </a:rPr>
              <a:t> في تحويلات الطاقة </a:t>
            </a:r>
            <a:r>
              <a:rPr lang="ar-SA" dirty="0" err="1" smtClean="0">
                <a:solidFill>
                  <a:schemeClr val="tx1"/>
                </a:solidFill>
              </a:rPr>
              <a:t>ونفاذية</a:t>
            </a:r>
            <a:r>
              <a:rPr lang="ar-SA" dirty="0" smtClean="0">
                <a:solidFill>
                  <a:schemeClr val="tx1"/>
                </a:solidFill>
              </a:rPr>
              <a:t> أغشية الخلايا.</a:t>
            </a:r>
          </a:p>
          <a:p>
            <a:pPr algn="r"/>
            <a:r>
              <a:rPr lang="ar-SA" dirty="0" smtClean="0">
                <a:solidFill>
                  <a:schemeClr val="tx1"/>
                </a:solidFill>
              </a:rPr>
              <a:t>6- يحافظ على </a:t>
            </a:r>
            <a:r>
              <a:rPr lang="en-US" dirty="0" smtClean="0">
                <a:solidFill>
                  <a:schemeClr val="tx1"/>
                </a:solidFill>
              </a:rPr>
              <a:t>pH </a:t>
            </a:r>
            <a:r>
              <a:rPr lang="ar-SA" dirty="0" smtClean="0">
                <a:solidFill>
                  <a:schemeClr val="tx1"/>
                </a:solidFill>
              </a:rPr>
              <a:t> سوائل الجسم في الحدود </a:t>
            </a:r>
            <a:r>
              <a:rPr lang="ar-SA" dirty="0" err="1" smtClean="0">
                <a:solidFill>
                  <a:schemeClr val="tx1"/>
                </a:solidFill>
              </a:rPr>
              <a:t>الطبيعية.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864096"/>
          </a:xfrm>
        </p:spPr>
        <p:txBody>
          <a:bodyPr/>
          <a:lstStyle/>
          <a:p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أعراض نقص الكالسيوم </a:t>
            </a:r>
            <a:r>
              <a:rPr lang="ar-SA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والفوسفور</a:t>
            </a:r>
            <a:endParaRPr lang="ar-SA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352928" cy="4968552"/>
          </a:xfrm>
        </p:spPr>
        <p:txBody>
          <a:bodyPr>
            <a:normAutofit/>
          </a:bodyPr>
          <a:lstStyle/>
          <a:p>
            <a:pPr algn="r"/>
            <a:r>
              <a:rPr lang="ar-SA" b="1" dirty="0" smtClean="0">
                <a:solidFill>
                  <a:schemeClr val="tx1"/>
                </a:solidFill>
              </a:rPr>
              <a:t>1- ضعف </a:t>
            </a:r>
            <a:r>
              <a:rPr lang="ar-SA" b="1" dirty="0" err="1" smtClean="0">
                <a:solidFill>
                  <a:schemeClr val="tx1"/>
                </a:solidFill>
              </a:rPr>
              <a:t>النمووالتحويل</a:t>
            </a:r>
            <a:r>
              <a:rPr lang="ar-SA" b="1" dirty="0" smtClean="0">
                <a:solidFill>
                  <a:schemeClr val="tx1"/>
                </a:solidFill>
              </a:rPr>
              <a:t> الغذائي والعظام</a:t>
            </a:r>
            <a:r>
              <a:rPr lang="ar-SA" b="1" dirty="0" smtClean="0">
                <a:solidFill>
                  <a:schemeClr val="tx1"/>
                </a:solidFill>
              </a:rPr>
              <a:t>.</a:t>
            </a: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2- انخفاض بعض انزيمات </a:t>
            </a:r>
            <a:r>
              <a:rPr lang="ar-SA" b="1" dirty="0" err="1" smtClean="0">
                <a:solidFill>
                  <a:schemeClr val="tx1"/>
                </a:solidFill>
              </a:rPr>
              <a:t>الجليكونوجينك</a:t>
            </a:r>
            <a:r>
              <a:rPr lang="ar-SA" b="1" dirty="0" smtClean="0">
                <a:solidFill>
                  <a:schemeClr val="tx1"/>
                </a:solidFill>
              </a:rPr>
              <a:t> في اسماك </a:t>
            </a:r>
            <a:r>
              <a:rPr lang="en-US" b="1" dirty="0" smtClean="0">
                <a:solidFill>
                  <a:schemeClr val="tx1"/>
                </a:solidFill>
              </a:rPr>
              <a:t>Carp</a:t>
            </a:r>
            <a:endParaRPr lang="ar-SA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3- انخفاض نسبة </a:t>
            </a:r>
            <a:r>
              <a:rPr lang="ar-SA" b="1" dirty="0" err="1" smtClean="0">
                <a:solidFill>
                  <a:schemeClr val="tx1"/>
                </a:solidFill>
              </a:rPr>
              <a:t>الفوسفور</a:t>
            </a:r>
            <a:r>
              <a:rPr lang="ar-SA" b="1" dirty="0" smtClean="0">
                <a:solidFill>
                  <a:schemeClr val="tx1"/>
                </a:solidFill>
              </a:rPr>
              <a:t> في الدم مع ظهور تشوهات في الرأس والهيكل العظمي.</a:t>
            </a: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4- تضخم في العمود الفقري في أسماك </a:t>
            </a:r>
            <a:r>
              <a:rPr lang="ar-SA" b="1" dirty="0" err="1" smtClean="0">
                <a:solidFill>
                  <a:schemeClr val="tx1"/>
                </a:solidFill>
              </a:rPr>
              <a:t>الدنيس</a:t>
            </a:r>
            <a:r>
              <a:rPr lang="ar-SA" b="1" dirty="0" smtClean="0">
                <a:solidFill>
                  <a:schemeClr val="tx1"/>
                </a:solidFill>
              </a:rPr>
              <a:t> وزيادة محتوى </a:t>
            </a:r>
            <a:r>
              <a:rPr lang="ar-SA" b="1" dirty="0" err="1" smtClean="0">
                <a:solidFill>
                  <a:schemeClr val="tx1"/>
                </a:solidFill>
              </a:rPr>
              <a:t>السيرم</a:t>
            </a:r>
            <a:r>
              <a:rPr lang="ar-SA" b="1" dirty="0" smtClean="0">
                <a:solidFill>
                  <a:schemeClr val="tx1"/>
                </a:solidFill>
              </a:rPr>
              <a:t> من </a:t>
            </a:r>
            <a:r>
              <a:rPr lang="ar-SA" b="1" dirty="0" err="1" smtClean="0">
                <a:solidFill>
                  <a:schemeClr val="tx1"/>
                </a:solidFill>
              </a:rPr>
              <a:t>الألكالين</a:t>
            </a:r>
            <a:r>
              <a:rPr lang="ar-SA" b="1" dirty="0" smtClean="0">
                <a:solidFill>
                  <a:schemeClr val="tx1"/>
                </a:solidFill>
              </a:rPr>
              <a:t> </a:t>
            </a:r>
            <a:r>
              <a:rPr lang="ar-SA" b="1" dirty="0" err="1" smtClean="0">
                <a:solidFill>
                  <a:schemeClr val="tx1"/>
                </a:solidFill>
              </a:rPr>
              <a:t>فوسفاتيز</a:t>
            </a:r>
            <a:r>
              <a:rPr lang="ar-SA" b="1" dirty="0" smtClean="0">
                <a:solidFill>
                  <a:schemeClr val="tx1"/>
                </a:solidFill>
              </a:rPr>
              <a:t> </a:t>
            </a:r>
            <a:r>
              <a:rPr lang="ar-SA" b="1" dirty="0" err="1" smtClean="0">
                <a:solidFill>
                  <a:schemeClr val="tx1"/>
                </a:solidFill>
              </a:rPr>
              <a:t>.</a:t>
            </a:r>
            <a:endParaRPr lang="ar-SA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5- نقص النمو وضعف الشهية والتحويل الغذائي في أسماك </a:t>
            </a:r>
            <a:r>
              <a:rPr lang="en-US" b="1" dirty="0" smtClean="0">
                <a:solidFill>
                  <a:schemeClr val="tx1"/>
                </a:solidFill>
              </a:rPr>
              <a:t>eels</a:t>
            </a:r>
            <a:r>
              <a:rPr lang="ar-SA" b="1" dirty="0" smtClean="0">
                <a:solidFill>
                  <a:schemeClr val="tx1"/>
                </a:solidFill>
              </a:rPr>
              <a:t> الياباني </a:t>
            </a:r>
            <a:r>
              <a:rPr lang="ar-SA" b="1" dirty="0" err="1" smtClean="0">
                <a:solidFill>
                  <a:schemeClr val="tx1"/>
                </a:solidFill>
              </a:rPr>
              <a:t>والدنيس</a:t>
            </a:r>
            <a:r>
              <a:rPr lang="ar-SA" b="1" dirty="0" smtClean="0">
                <a:solidFill>
                  <a:schemeClr val="tx1"/>
                </a:solidFill>
              </a:rPr>
              <a:t> عند تغذيتها على علائق محتواها منخفض من الكالسيوم</a:t>
            </a:r>
            <a:r>
              <a:rPr lang="ar-SA" b="1" dirty="0" smtClean="0">
                <a:solidFill>
                  <a:schemeClr val="tx1"/>
                </a:solidFill>
              </a:rPr>
              <a:t>.</a:t>
            </a:r>
            <a:endParaRPr lang="ar-SA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1076</Words>
  <Application>Microsoft Office PowerPoint</Application>
  <PresentationFormat>عرض على الشاشة (3:4)‏</PresentationFormat>
  <Paragraphs>97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سمة Office</vt:lpstr>
      <vt:lpstr>ثالثاً :- الطاقة :- Energy </vt:lpstr>
      <vt:lpstr> الطاقة الكلية   Gross energy </vt:lpstr>
      <vt:lpstr> نسبة البروتين إلى الطاقة في علائق الأسماك  Protein / Energy (P/E) Ratio </vt:lpstr>
      <vt:lpstr> رابعاً :- الكربوهيدرات    Carbohydrates  </vt:lpstr>
      <vt:lpstr> خامساً :- الفيتامينات     Vitamins  </vt:lpstr>
      <vt:lpstr> وتنقسم الفيتامينات إلى قسمين هما: </vt:lpstr>
      <vt:lpstr>سادسا: الأملاح المعدنية  Minerals</vt:lpstr>
      <vt:lpstr>العناصر المعدنية الهامة في علائق الأسماك:</vt:lpstr>
      <vt:lpstr>أعراض نقص الكالسيوم والفوسفور</vt:lpstr>
      <vt:lpstr> (2) العناصر المعدنية الصغرى :-    Trace elements </vt:lpstr>
      <vt:lpstr> ب- الجديد  Iron </vt:lpstr>
      <vt:lpstr> د- السلينيوم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ثالثاً :- الطاقة :- Energy</dc:title>
  <dc:creator>HB</dc:creator>
  <cp:lastModifiedBy>HB</cp:lastModifiedBy>
  <cp:revision>23</cp:revision>
  <dcterms:created xsi:type="dcterms:W3CDTF">2018-02-25T11:53:22Z</dcterms:created>
  <dcterms:modified xsi:type="dcterms:W3CDTF">2018-03-18T19:47:51Z</dcterms:modified>
</cp:coreProperties>
</file>