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 id="262" r:id="rId8"/>
    <p:sldId id="264" r:id="rId9"/>
    <p:sldId id="287" r:id="rId10"/>
    <p:sldId id="265" r:id="rId11"/>
    <p:sldId id="266" r:id="rId12"/>
    <p:sldId id="267" r:id="rId13"/>
    <p:sldId id="268" r:id="rId14"/>
    <p:sldId id="269" r:id="rId15"/>
    <p:sldId id="270" r:id="rId16"/>
    <p:sldId id="271" r:id="rId17"/>
    <p:sldId id="272" r:id="rId18"/>
    <p:sldId id="273" r:id="rId19"/>
    <p:sldId id="288"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83925" autoAdjust="0"/>
  </p:normalViewPr>
  <p:slideViewPr>
    <p:cSldViewPr>
      <p:cViewPr varScale="1">
        <p:scale>
          <a:sx n="78" d="100"/>
          <a:sy n="78" d="100"/>
        </p:scale>
        <p:origin x="-9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4232863-10DE-48F4-92C7-DBF556E089C5}" type="datetimeFigureOut">
              <a:rPr lang="ar-SA" smtClean="0"/>
              <a:pPr/>
              <a:t>13/01/1437</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D7CECE76-F042-4632-8877-B579407B944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7CECE76-F042-4632-8877-B579407B944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04232863-10DE-48F4-92C7-DBF556E089C5}" type="datetimeFigureOut">
              <a:rPr lang="ar-SA" smtClean="0"/>
              <a:pPr/>
              <a:t>13/01/1437</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D7CECE76-F042-4632-8877-B579407B9442}"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D7CECE76-F042-4632-8877-B579407B9442}"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7CECE76-F042-4632-8877-B579407B9442}"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04232863-10DE-48F4-92C7-DBF556E089C5}" type="datetimeFigureOut">
              <a:rPr lang="ar-SA" smtClean="0"/>
              <a:pPr/>
              <a:t>13/01/1437</a:t>
            </a:fld>
            <a:endParaRPr lang="ar-SA"/>
          </a:p>
        </p:txBody>
      </p:sp>
      <p:sp>
        <p:nvSpPr>
          <p:cNvPr id="10" name="عنصر نائب لرقم الشريحة 9"/>
          <p:cNvSpPr>
            <a:spLocks noGrp="1"/>
          </p:cNvSpPr>
          <p:nvPr>
            <p:ph type="sldNum" sz="quarter" idx="16"/>
          </p:nvPr>
        </p:nvSpPr>
        <p:spPr/>
        <p:txBody>
          <a:bodyPr rtlCol="0"/>
          <a:lstStyle/>
          <a:p>
            <a:fld id="{D7CECE76-F042-4632-8877-B579407B9442}"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04232863-10DE-48F4-92C7-DBF556E089C5}" type="datetimeFigureOut">
              <a:rPr lang="ar-SA" smtClean="0"/>
              <a:pPr/>
              <a:t>13/01/1437</a:t>
            </a:fld>
            <a:endParaRPr lang="ar-SA"/>
          </a:p>
        </p:txBody>
      </p:sp>
      <p:sp>
        <p:nvSpPr>
          <p:cNvPr id="12" name="عنصر نائب لرقم الشريحة 11"/>
          <p:cNvSpPr>
            <a:spLocks noGrp="1"/>
          </p:cNvSpPr>
          <p:nvPr>
            <p:ph type="sldNum" sz="quarter" idx="16"/>
          </p:nvPr>
        </p:nvSpPr>
        <p:spPr/>
        <p:txBody>
          <a:bodyPr rtlCol="0"/>
          <a:lstStyle/>
          <a:p>
            <a:fld id="{D7CECE76-F042-4632-8877-B579407B9442}"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D7CECE76-F042-4632-8877-B579407B944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D7CECE76-F042-4632-8877-B579407B944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4232863-10DE-48F4-92C7-DBF556E089C5}" type="datetimeFigureOut">
              <a:rPr lang="ar-SA" smtClean="0"/>
              <a:pPr/>
              <a:t>13/01/1437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D7CECE76-F042-4632-8877-B579407B9442}"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04232863-10DE-48F4-92C7-DBF556E089C5}" type="datetimeFigureOut">
              <a:rPr lang="ar-SA" smtClean="0"/>
              <a:pPr/>
              <a:t>13/01/1437</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D7CECE76-F042-4632-8877-B579407B9442}"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4232863-10DE-48F4-92C7-DBF556E089C5}" type="datetimeFigureOut">
              <a:rPr lang="ar-SA" smtClean="0"/>
              <a:pPr/>
              <a:t>13/01/1437</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7CECE76-F042-4632-8877-B579407B944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k4-co0IKDb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youtube.com/watch?v=Lv-sY_z8MNs" TargetMode="External"/><Relationship Id="rId2" Type="http://schemas.openxmlformats.org/officeDocument/2006/relationships/hyperlink" Target="http://www.youtube.com/watch?v=zIEIvi2MuE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ralabdali.com/advs-war-stc-and-mobily/" TargetMode="External"/><Relationship Id="rId2" Type="http://schemas.openxmlformats.org/officeDocument/2006/relationships/hyperlink" Target="http://www.youtube.com/watch?v=PxmR1lHbWF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84785"/>
            <a:ext cx="7772400" cy="2115666"/>
          </a:xfrm>
        </p:spPr>
        <p:txBody>
          <a:bodyPr>
            <a:normAutofit/>
          </a:bodyPr>
          <a:lstStyle/>
          <a:p>
            <a:r>
              <a:rPr lang="ar-SA" dirty="0"/>
              <a:t>أنواع الاتصالات </a:t>
            </a:r>
            <a:r>
              <a:rPr lang="ar-SA" dirty="0" smtClean="0"/>
              <a:t>التسويقية</a:t>
            </a:r>
            <a:br>
              <a:rPr lang="ar-SA" dirty="0" smtClean="0"/>
            </a:br>
            <a:r>
              <a:rPr lang="ar-SA" dirty="0" smtClean="0"/>
              <a:t> الإعلان</a:t>
            </a:r>
            <a:r>
              <a:rPr lang="en-US" dirty="0"/>
              <a:t/>
            </a:r>
            <a:br>
              <a:rPr lang="en-US" dirty="0"/>
            </a:br>
            <a:endParaRPr lang="ar-SA" dirty="0"/>
          </a:p>
        </p:txBody>
      </p:sp>
      <p:sp>
        <p:nvSpPr>
          <p:cNvPr id="3" name="عنوان فرعي 2"/>
          <p:cNvSpPr>
            <a:spLocks noGrp="1"/>
          </p:cNvSpPr>
          <p:nvPr>
            <p:ph type="subTitle" idx="1"/>
          </p:nvPr>
        </p:nvSpPr>
        <p:spPr>
          <a:xfrm>
            <a:off x="1371600" y="3501008"/>
            <a:ext cx="6400800" cy="2137792"/>
          </a:xfrm>
        </p:spPr>
        <p:txBody>
          <a:bodyPr/>
          <a:lstStyle/>
          <a:p>
            <a:pPr algn="r"/>
            <a:r>
              <a:rPr lang="ar-SA" dirty="0" smtClean="0"/>
              <a:t>المحاضرة الخامسة</a:t>
            </a:r>
          </a:p>
          <a:p>
            <a:pPr algn="r"/>
            <a:endParaRPr lang="ar-SA"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FF0000"/>
                </a:solidFill>
              </a:rPr>
              <a:t>تابع أهداف الإعلان </a:t>
            </a:r>
            <a:endParaRPr lang="ar-SA" dirty="0">
              <a:solidFill>
                <a:srgbClr val="FF0000"/>
              </a:solidFill>
            </a:endParaRPr>
          </a:p>
        </p:txBody>
      </p:sp>
      <p:sp>
        <p:nvSpPr>
          <p:cNvPr id="3" name="عنصر نائب للمحتوى 2"/>
          <p:cNvSpPr>
            <a:spLocks noGrp="1"/>
          </p:cNvSpPr>
          <p:nvPr>
            <p:ph sz="quarter" idx="1"/>
          </p:nvPr>
        </p:nvSpPr>
        <p:spPr/>
        <p:txBody>
          <a:bodyPr>
            <a:normAutofit lnSpcReduction="10000"/>
          </a:bodyPr>
          <a:lstStyle/>
          <a:p>
            <a:pPr lvl="0">
              <a:buNone/>
            </a:pPr>
            <a:r>
              <a:rPr lang="ar-SA" b="1" dirty="0" smtClean="0">
                <a:solidFill>
                  <a:srgbClr val="00B050"/>
                </a:solidFill>
              </a:rPr>
              <a:t>3- الإعلان </a:t>
            </a:r>
            <a:r>
              <a:rPr lang="ar-SA" b="1" dirty="0">
                <a:solidFill>
                  <a:srgbClr val="00B050"/>
                </a:solidFill>
              </a:rPr>
              <a:t>التذكيري  (مرحلة الانحدار</a:t>
            </a:r>
            <a:r>
              <a:rPr lang="ar-SA" b="1" dirty="0" smtClean="0">
                <a:solidFill>
                  <a:srgbClr val="00B050"/>
                </a:solidFill>
              </a:rPr>
              <a:t>) </a:t>
            </a:r>
            <a:endParaRPr lang="en-US" dirty="0">
              <a:solidFill>
                <a:srgbClr val="00B050"/>
              </a:solidFill>
            </a:endParaRPr>
          </a:p>
          <a:p>
            <a:pPr lvl="0"/>
            <a:r>
              <a:rPr lang="ar-SA" b="1" dirty="0">
                <a:solidFill>
                  <a:srgbClr val="0070C0"/>
                </a:solidFill>
              </a:rPr>
              <a:t>تذكير المشتري باحتمال حاجتهم لهذا النوع من المنتج قريبا</a:t>
            </a:r>
            <a:endParaRPr lang="en-US" dirty="0">
              <a:solidFill>
                <a:srgbClr val="0070C0"/>
              </a:solidFill>
            </a:endParaRPr>
          </a:p>
          <a:p>
            <a:pPr lvl="0"/>
            <a:r>
              <a:rPr lang="ar-SA" b="1" dirty="0">
                <a:solidFill>
                  <a:srgbClr val="0070C0"/>
                </a:solidFill>
              </a:rPr>
              <a:t>تذكير المشتري </a:t>
            </a:r>
            <a:r>
              <a:rPr lang="ar-SA" b="1" dirty="0" smtClean="0">
                <a:solidFill>
                  <a:srgbClr val="0070C0"/>
                </a:solidFill>
              </a:rPr>
              <a:t>بأماكن </a:t>
            </a:r>
            <a:r>
              <a:rPr lang="ar-SA" b="1" dirty="0">
                <a:solidFill>
                  <a:srgbClr val="0070C0"/>
                </a:solidFill>
              </a:rPr>
              <a:t>بيع المنتج</a:t>
            </a:r>
            <a:endParaRPr lang="en-US" dirty="0">
              <a:solidFill>
                <a:srgbClr val="0070C0"/>
              </a:solidFill>
            </a:endParaRPr>
          </a:p>
          <a:p>
            <a:pPr lvl="0"/>
            <a:r>
              <a:rPr lang="ar-SA" b="1" dirty="0">
                <a:solidFill>
                  <a:srgbClr val="0070C0"/>
                </a:solidFill>
              </a:rPr>
              <a:t>المحافظة على جعل المنتج في قمة الاهتمامات </a:t>
            </a:r>
            <a:r>
              <a:rPr lang="ar-SA" b="1" dirty="0" smtClean="0">
                <a:solidFill>
                  <a:srgbClr val="0070C0"/>
                </a:solidFill>
              </a:rPr>
              <a:t>و </a:t>
            </a:r>
            <a:r>
              <a:rPr lang="ar-SA" b="1" dirty="0" err="1" smtClean="0">
                <a:solidFill>
                  <a:srgbClr val="0070C0"/>
                </a:solidFill>
              </a:rPr>
              <a:t>إدراكات</a:t>
            </a:r>
            <a:r>
              <a:rPr lang="ar-SA" b="1" dirty="0" smtClean="0">
                <a:solidFill>
                  <a:srgbClr val="0070C0"/>
                </a:solidFill>
              </a:rPr>
              <a:t> </a:t>
            </a:r>
            <a:r>
              <a:rPr lang="ar-SA" b="1" dirty="0">
                <a:solidFill>
                  <a:srgbClr val="0070C0"/>
                </a:solidFill>
              </a:rPr>
              <a:t>المستهلك</a:t>
            </a:r>
            <a:endParaRPr lang="en-US" dirty="0">
              <a:solidFill>
                <a:srgbClr val="0070C0"/>
              </a:solidFill>
            </a:endParaRPr>
          </a:p>
          <a:p>
            <a:pPr lvl="0"/>
            <a:r>
              <a:rPr lang="ar-SA" b="1" dirty="0">
                <a:solidFill>
                  <a:srgbClr val="0070C0"/>
                </a:solidFill>
              </a:rPr>
              <a:t>إبقاء </a:t>
            </a:r>
            <a:r>
              <a:rPr lang="ar-SA" b="1" dirty="0" smtClean="0">
                <a:solidFill>
                  <a:srgbClr val="0070C0"/>
                </a:solidFill>
              </a:rPr>
              <a:t>المنتج </a:t>
            </a:r>
            <a:r>
              <a:rPr lang="ar-SA" b="1" dirty="0">
                <a:solidFill>
                  <a:srgbClr val="0070C0"/>
                </a:solidFill>
              </a:rPr>
              <a:t>في ذاكرة المشتري لفترة التخفيضات التي يمكن أن تحصل آخر الموسم</a:t>
            </a:r>
            <a:endParaRPr lang="en-US" dirty="0">
              <a:solidFill>
                <a:srgbClr val="0070C0"/>
              </a:solidFill>
            </a:endParaRPr>
          </a:p>
          <a:p>
            <a:r>
              <a:rPr lang="ar-SA" b="1" dirty="0">
                <a:solidFill>
                  <a:srgbClr val="0070C0"/>
                </a:solidFill>
              </a:rPr>
              <a:t>مثل إ</a:t>
            </a:r>
            <a:r>
              <a:rPr lang="ar-SA" b="1" dirty="0" smtClean="0">
                <a:solidFill>
                  <a:srgbClr val="0070C0"/>
                </a:solidFill>
              </a:rPr>
              <a:t>علانات </a:t>
            </a:r>
            <a:r>
              <a:rPr lang="ar-SA" b="1" dirty="0" err="1">
                <a:solidFill>
                  <a:srgbClr val="0070C0"/>
                </a:solidFill>
              </a:rPr>
              <a:t>كوكا</a:t>
            </a:r>
            <a:r>
              <a:rPr lang="ar-SA" b="1" dirty="0">
                <a:solidFill>
                  <a:srgbClr val="0070C0"/>
                </a:solidFill>
              </a:rPr>
              <a:t> </a:t>
            </a:r>
            <a:r>
              <a:rPr lang="ar-SA" b="1" dirty="0" err="1">
                <a:solidFill>
                  <a:srgbClr val="0070C0"/>
                </a:solidFill>
              </a:rPr>
              <a:t>كولا </a:t>
            </a:r>
            <a:r>
              <a:rPr lang="ar-SA" b="1" dirty="0">
                <a:solidFill>
                  <a:srgbClr val="0070C0"/>
                </a:solidFill>
              </a:rPr>
              <a:t>+ </a:t>
            </a:r>
            <a:r>
              <a:rPr lang="ar-SA" b="1" dirty="0" err="1" smtClean="0">
                <a:solidFill>
                  <a:srgbClr val="0070C0"/>
                </a:solidFill>
              </a:rPr>
              <a:t>هيتاشي</a:t>
            </a:r>
            <a:endParaRPr lang="en-US" dirty="0">
              <a:solidFill>
                <a:srgbClr val="0070C0"/>
              </a:solidFill>
            </a:endParaRPr>
          </a:p>
          <a:p>
            <a:r>
              <a:rPr lang="en-US" u="sng" dirty="0">
                <a:hlinkClick r:id="rId2"/>
              </a:rPr>
              <a:t>http://</a:t>
            </a:r>
            <a:r>
              <a:rPr lang="en-US" u="sng" dirty="0" smtClean="0">
                <a:hlinkClick r:id="rId2"/>
              </a:rPr>
              <a:t>www.youtube.com/watch?v=k4-co0IKDbY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
            </a:r>
            <a:br>
              <a:rPr lang="ar-SA" b="1" dirty="0" smtClean="0">
                <a:solidFill>
                  <a:srgbClr val="FF0000"/>
                </a:solidFill>
              </a:rPr>
            </a:br>
            <a:r>
              <a:rPr lang="ar-SA" b="1" dirty="0" smtClean="0">
                <a:solidFill>
                  <a:srgbClr val="FF0000"/>
                </a:solidFill>
              </a:rPr>
              <a:t>معايير </a:t>
            </a:r>
            <a:r>
              <a:rPr lang="ar-SA" b="1" dirty="0">
                <a:solidFill>
                  <a:srgbClr val="FF0000"/>
                </a:solidFill>
              </a:rPr>
              <a:t>اختيار الوسيلة المناسبة للإعلان </a:t>
            </a:r>
            <a:r>
              <a:rPr lang="en-US" dirty="0">
                <a:solidFill>
                  <a:srgbClr val="FF0000"/>
                </a:solidFill>
              </a:rPr>
              <a:t/>
            </a:r>
            <a:br>
              <a:rPr lang="en-US" dirty="0">
                <a:solidFill>
                  <a:srgbClr val="FF0000"/>
                </a:solidFill>
              </a:rPr>
            </a:br>
            <a:endParaRPr lang="ar-SA" dirty="0">
              <a:solidFill>
                <a:srgbClr val="FF0000"/>
              </a:solidFill>
            </a:endParaRPr>
          </a:p>
        </p:txBody>
      </p:sp>
      <p:sp>
        <p:nvSpPr>
          <p:cNvPr id="3" name="عنصر نائب للمحتوى 2"/>
          <p:cNvSpPr>
            <a:spLocks noGrp="1"/>
          </p:cNvSpPr>
          <p:nvPr>
            <p:ph sz="quarter" idx="1"/>
          </p:nvPr>
        </p:nvSpPr>
        <p:spPr>
          <a:xfrm>
            <a:off x="457200" y="980728"/>
            <a:ext cx="8229600" cy="5145435"/>
          </a:xfrm>
        </p:spPr>
        <p:txBody>
          <a:bodyPr>
            <a:normAutofit lnSpcReduction="10000"/>
          </a:bodyPr>
          <a:lstStyle/>
          <a:p>
            <a:pPr lvl="0"/>
            <a:endParaRPr lang="ar-SA" b="1" dirty="0" smtClean="0"/>
          </a:p>
          <a:p>
            <a:pPr marL="0" lvl="0" indent="0">
              <a:buNone/>
            </a:pPr>
            <a:r>
              <a:rPr lang="ar-SA" b="1" dirty="0" smtClean="0"/>
              <a:t>وسيلة الإعلان هي :الاداة التي تستطيع الشركة أن تنفذ برنامجها الإعلاني من خلالها.</a:t>
            </a:r>
          </a:p>
          <a:p>
            <a:pPr marL="0" lvl="0" indent="0">
              <a:buNone/>
            </a:pPr>
            <a:r>
              <a:rPr lang="ar-SA" b="1" dirty="0" smtClean="0"/>
              <a:t>أي خطأ في اختيار الوسيلة سينعكس سلبا على تحقيق الأهداف المطلوبة من الحملة الإعلانية.</a:t>
            </a:r>
            <a:endParaRPr lang="ar-SA" b="1" dirty="0"/>
          </a:p>
          <a:p>
            <a:pPr marL="0" lvl="0" indent="0">
              <a:buNone/>
            </a:pPr>
            <a:r>
              <a:rPr lang="ar-SA" sz="2200" b="1" dirty="0">
                <a:solidFill>
                  <a:srgbClr val="00B050"/>
                </a:solidFill>
              </a:rPr>
              <a:t/>
            </a:r>
            <a:br>
              <a:rPr lang="ar-SA" sz="2200" b="1" dirty="0">
                <a:solidFill>
                  <a:srgbClr val="00B050"/>
                </a:solidFill>
              </a:rPr>
            </a:br>
            <a:r>
              <a:rPr lang="ar-SA" sz="2200" b="1" dirty="0" smtClean="0">
                <a:solidFill>
                  <a:srgbClr val="00B050"/>
                </a:solidFill>
              </a:rPr>
              <a:t>من أبرز معايير </a:t>
            </a:r>
            <a:r>
              <a:rPr lang="ar-SA" sz="2200" b="1" dirty="0">
                <a:solidFill>
                  <a:srgbClr val="00B050"/>
                </a:solidFill>
              </a:rPr>
              <a:t>اختيار الوسيلة المناسبة للإعلان </a:t>
            </a:r>
          </a:p>
          <a:p>
            <a:pPr lvl="0"/>
            <a:r>
              <a:rPr lang="ar-SA" dirty="0" smtClean="0"/>
              <a:t>تحديد الأطراف </a:t>
            </a:r>
            <a:r>
              <a:rPr lang="ar-SA" dirty="0"/>
              <a:t>المستهدفة من </a:t>
            </a:r>
            <a:r>
              <a:rPr lang="ar-SA" dirty="0" smtClean="0"/>
              <a:t>الحملة</a:t>
            </a:r>
            <a:endParaRPr lang="en-US" dirty="0"/>
          </a:p>
          <a:p>
            <a:pPr lvl="0"/>
            <a:r>
              <a:rPr lang="ar-SA" dirty="0"/>
              <a:t>طبيعة المنتج </a:t>
            </a:r>
            <a:r>
              <a:rPr lang="ar-SA" dirty="0" smtClean="0"/>
              <a:t>وخصائصه </a:t>
            </a:r>
            <a:r>
              <a:rPr lang="ar-SA" dirty="0"/>
              <a:t>المميزة </a:t>
            </a:r>
            <a:endParaRPr lang="en-US" dirty="0"/>
          </a:p>
          <a:p>
            <a:pPr lvl="0"/>
            <a:r>
              <a:rPr lang="ar-SA" dirty="0"/>
              <a:t>الرسالة المطلوب ايصالها.</a:t>
            </a:r>
            <a:endParaRPr lang="en-US" dirty="0"/>
          </a:p>
          <a:p>
            <a:r>
              <a:rPr lang="ar-SA" dirty="0"/>
              <a:t>الكلفة المترتبة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518864" y="274638"/>
            <a:ext cx="8229600" cy="1143000"/>
          </a:xfrm>
        </p:spPr>
        <p:txBody>
          <a:bodyPr>
            <a:normAutofit fontScale="90000"/>
          </a:bodyPr>
          <a:lstStyle/>
          <a:p>
            <a:pPr lvl="0"/>
            <a:r>
              <a:rPr lang="ar-SA" b="1" dirty="0" smtClean="0"/>
              <a:t/>
            </a:r>
            <a:br>
              <a:rPr lang="ar-SA" b="1" dirty="0" smtClean="0"/>
            </a:br>
            <a:r>
              <a:rPr lang="ar-SA" b="1" dirty="0" smtClean="0"/>
              <a:t>أهم </a:t>
            </a:r>
            <a:r>
              <a:rPr lang="ar-SA" b="1" dirty="0"/>
              <a:t>و أبرز الوسائل التي يمكن استخدامها </a:t>
            </a:r>
            <a:r>
              <a:rPr lang="en-US" dirty="0"/>
              <a:t/>
            </a:r>
            <a:br>
              <a:rPr lang="en-US" dirty="0"/>
            </a:br>
            <a:r>
              <a:rPr lang="ar-SA" dirty="0" smtClean="0"/>
              <a:t>1- </a:t>
            </a:r>
            <a:r>
              <a:rPr lang="ar-SA" b="1" dirty="0" smtClean="0"/>
              <a:t>التلفزيون</a:t>
            </a:r>
            <a:r>
              <a:rPr lang="en-US" dirty="0"/>
              <a:t/>
            </a:r>
            <a:br>
              <a:rPr lang="en-US" dirty="0"/>
            </a:br>
            <a:endParaRPr lang="ar-SA" dirty="0"/>
          </a:p>
        </p:txBody>
      </p:sp>
      <p:graphicFrame>
        <p:nvGraphicFramePr>
          <p:cNvPr id="6" name="عنصر نائب للمحتوى 5"/>
          <p:cNvGraphicFramePr>
            <a:graphicFrameLocks noGrp="1"/>
          </p:cNvGraphicFramePr>
          <p:nvPr>
            <p:ph sz="quarter" idx="1"/>
            <p:extLst>
              <p:ext uri="{D42A27DB-BD31-4B8C-83A1-F6EECF244321}">
                <p14:modId xmlns:p14="http://schemas.microsoft.com/office/powerpoint/2010/main" val="2970067022"/>
              </p:ext>
            </p:extLst>
          </p:nvPr>
        </p:nvGraphicFramePr>
        <p:xfrm>
          <a:off x="457200" y="1844825"/>
          <a:ext cx="8229600" cy="3749026"/>
        </p:xfrm>
        <a:graphic>
          <a:graphicData uri="http://schemas.openxmlformats.org/drawingml/2006/table">
            <a:tbl>
              <a:tblPr rtl="1" firstRow="1" bandRow="1">
                <a:tableStyleId>{5C22544A-7EE6-4342-B048-85BDC9FD1C3A}</a:tableStyleId>
              </a:tblPr>
              <a:tblGrid>
                <a:gridCol w="4114800"/>
                <a:gridCol w="4114800"/>
              </a:tblGrid>
              <a:tr h="460712">
                <a:tc>
                  <a:txBody>
                    <a:bodyPr/>
                    <a:lstStyle/>
                    <a:p>
                      <a:pPr algn="ctr" rtl="1">
                        <a:lnSpc>
                          <a:spcPct val="115000"/>
                        </a:lnSpc>
                        <a:spcAft>
                          <a:spcPts val="0"/>
                        </a:spcAft>
                      </a:pPr>
                      <a:r>
                        <a:rPr lang="ar-SA" sz="2000" b="1" dirty="0">
                          <a:solidFill>
                            <a:srgbClr val="333333"/>
                          </a:solidFill>
                          <a:latin typeface="Calibri"/>
                          <a:ea typeface="Calibri"/>
                          <a:cs typeface="Arial"/>
                        </a:rPr>
                        <a:t>مزايا</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a:solidFill>
                            <a:srgbClr val="333333"/>
                          </a:solidFill>
                          <a:latin typeface="Calibri"/>
                          <a:ea typeface="Calibri"/>
                          <a:cs typeface="Arial"/>
                        </a:rPr>
                        <a:t>عيوب</a:t>
                      </a:r>
                      <a:endParaRPr lang="en-US" sz="2000">
                        <a:latin typeface="Calibri"/>
                        <a:ea typeface="Calibri"/>
                        <a:cs typeface="Arial"/>
                      </a:endParaRPr>
                    </a:p>
                  </a:txBody>
                  <a:tcPr marL="68580" marR="68580" marT="0" marB="0"/>
                </a:tc>
              </a:tr>
              <a:tr h="460712">
                <a:tc>
                  <a:txBody>
                    <a:bodyPr/>
                    <a:lstStyle/>
                    <a:p>
                      <a:pPr algn="ctr" rtl="1">
                        <a:lnSpc>
                          <a:spcPct val="115000"/>
                        </a:lnSpc>
                        <a:spcAft>
                          <a:spcPts val="0"/>
                        </a:spcAft>
                      </a:pPr>
                      <a:r>
                        <a:rPr lang="ar-SA" sz="2000" b="1" dirty="0">
                          <a:solidFill>
                            <a:srgbClr val="333333"/>
                          </a:solidFill>
                          <a:latin typeface="Calibri"/>
                          <a:ea typeface="Calibri"/>
                          <a:cs typeface="Arial"/>
                        </a:rPr>
                        <a:t>الوسيلة الأوسع انتشارا ووصولا إلى الجمهور</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dirty="0">
                          <a:solidFill>
                            <a:srgbClr val="333333"/>
                          </a:solidFill>
                          <a:latin typeface="Calibri"/>
                          <a:ea typeface="Calibri"/>
                          <a:cs typeface="Arial"/>
                        </a:rPr>
                        <a:t>كلفة مرتفعة وخاصة في القنوات المشهورة</a:t>
                      </a:r>
                      <a:endParaRPr lang="en-US" sz="2000" dirty="0">
                        <a:latin typeface="Calibri"/>
                        <a:ea typeface="Calibri"/>
                        <a:cs typeface="Arial"/>
                      </a:endParaRPr>
                    </a:p>
                  </a:txBody>
                  <a:tcPr marL="68580" marR="68580" marT="0" marB="0"/>
                </a:tc>
              </a:tr>
              <a:tr h="953089">
                <a:tc>
                  <a:txBody>
                    <a:bodyPr/>
                    <a:lstStyle/>
                    <a:p>
                      <a:pPr algn="ctr" rtl="1">
                        <a:lnSpc>
                          <a:spcPct val="115000"/>
                        </a:lnSpc>
                        <a:spcAft>
                          <a:spcPts val="0"/>
                        </a:spcAft>
                      </a:pPr>
                      <a:r>
                        <a:rPr lang="ar-SA" sz="2000" b="1" dirty="0">
                          <a:solidFill>
                            <a:srgbClr val="333333"/>
                          </a:solidFill>
                          <a:latin typeface="Calibri"/>
                          <a:ea typeface="Calibri"/>
                          <a:cs typeface="Arial"/>
                        </a:rPr>
                        <a:t>يمكن ان يكون البث التلفزيوني على مستوى محلي او مستوى دولي</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dirty="0">
                          <a:solidFill>
                            <a:srgbClr val="333333"/>
                          </a:solidFill>
                          <a:latin typeface="Calibri"/>
                          <a:ea typeface="Calibri"/>
                          <a:cs typeface="Arial"/>
                        </a:rPr>
                        <a:t>التعدد الكبير في القنوات قد يحول من وصول </a:t>
                      </a:r>
                      <a:r>
                        <a:rPr lang="ar-SA" sz="2000" b="1" dirty="0" smtClean="0">
                          <a:solidFill>
                            <a:srgbClr val="333333"/>
                          </a:solidFill>
                          <a:latin typeface="Calibri"/>
                          <a:ea typeface="Calibri"/>
                          <a:cs typeface="Arial"/>
                        </a:rPr>
                        <a:t>الإعلان </a:t>
                      </a:r>
                      <a:r>
                        <a:rPr lang="ar-SA" sz="2000" b="1" dirty="0">
                          <a:solidFill>
                            <a:srgbClr val="333333"/>
                          </a:solidFill>
                          <a:latin typeface="Calibri"/>
                          <a:ea typeface="Calibri"/>
                          <a:cs typeface="Arial"/>
                        </a:rPr>
                        <a:t>إلى </a:t>
                      </a:r>
                      <a:r>
                        <a:rPr lang="ar-SA" sz="2000" b="1" dirty="0" smtClean="0">
                          <a:solidFill>
                            <a:srgbClr val="333333"/>
                          </a:solidFill>
                          <a:latin typeface="Calibri"/>
                          <a:ea typeface="Calibri"/>
                          <a:cs typeface="Arial"/>
                        </a:rPr>
                        <a:t>كافة </a:t>
                      </a:r>
                      <a:r>
                        <a:rPr lang="ar-SA" sz="2000" b="1" dirty="0">
                          <a:solidFill>
                            <a:srgbClr val="333333"/>
                          </a:solidFill>
                          <a:latin typeface="Calibri"/>
                          <a:ea typeface="Calibri"/>
                          <a:cs typeface="Arial"/>
                        </a:rPr>
                        <a:t>الجماهير</a:t>
                      </a:r>
                      <a:endParaRPr lang="en-US" sz="2000" dirty="0">
                        <a:latin typeface="Calibri"/>
                        <a:ea typeface="Calibri"/>
                        <a:cs typeface="Arial"/>
                      </a:endParaRPr>
                    </a:p>
                  </a:txBody>
                  <a:tcPr marL="68580" marR="68580" marT="0" marB="0"/>
                </a:tc>
              </a:tr>
              <a:tr h="460712">
                <a:tc>
                  <a:txBody>
                    <a:bodyPr/>
                    <a:lstStyle/>
                    <a:p>
                      <a:pPr algn="ctr" rtl="1">
                        <a:lnSpc>
                          <a:spcPct val="115000"/>
                        </a:lnSpc>
                        <a:spcAft>
                          <a:spcPts val="0"/>
                        </a:spcAft>
                      </a:pPr>
                      <a:r>
                        <a:rPr lang="ar-SA" sz="2000" b="1" dirty="0">
                          <a:solidFill>
                            <a:srgbClr val="333333"/>
                          </a:solidFill>
                          <a:latin typeface="Calibri"/>
                          <a:ea typeface="Calibri"/>
                          <a:cs typeface="Arial"/>
                        </a:rPr>
                        <a:t>المزج بين الصوت والصورة يزيد التأثير</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dirty="0">
                          <a:solidFill>
                            <a:srgbClr val="333333"/>
                          </a:solidFill>
                          <a:latin typeface="Calibri"/>
                          <a:ea typeface="Calibri"/>
                          <a:cs typeface="Arial"/>
                        </a:rPr>
                        <a:t>كثرة </a:t>
                      </a:r>
                      <a:r>
                        <a:rPr lang="ar-SA" sz="2000" b="1" dirty="0" smtClean="0">
                          <a:solidFill>
                            <a:srgbClr val="333333"/>
                          </a:solidFill>
                          <a:latin typeface="Calibri"/>
                          <a:ea typeface="Calibri"/>
                          <a:cs typeface="Arial"/>
                        </a:rPr>
                        <a:t>الإعلانات </a:t>
                      </a:r>
                      <a:r>
                        <a:rPr lang="ar-SA" sz="2000" b="1" dirty="0">
                          <a:solidFill>
                            <a:srgbClr val="333333"/>
                          </a:solidFill>
                          <a:latin typeface="Calibri"/>
                          <a:ea typeface="Calibri"/>
                          <a:cs typeface="Arial"/>
                        </a:rPr>
                        <a:t>تسبب تشويش كبير</a:t>
                      </a:r>
                      <a:endParaRPr lang="en-US" sz="2000" dirty="0">
                        <a:latin typeface="Calibri"/>
                        <a:ea typeface="Calibri"/>
                        <a:cs typeface="Arial"/>
                      </a:endParaRPr>
                    </a:p>
                  </a:txBody>
                  <a:tcPr marL="68580" marR="68580" marT="0" marB="0"/>
                </a:tc>
              </a:tr>
              <a:tr h="460712">
                <a:tc>
                  <a:txBody>
                    <a:bodyPr/>
                    <a:lstStyle/>
                    <a:p>
                      <a:pPr algn="ctr" rtl="1">
                        <a:lnSpc>
                          <a:spcPct val="115000"/>
                        </a:lnSpc>
                        <a:spcAft>
                          <a:spcPts val="0"/>
                        </a:spcAft>
                      </a:pPr>
                      <a:r>
                        <a:rPr lang="ar-SA" sz="2000" b="1" dirty="0">
                          <a:solidFill>
                            <a:srgbClr val="333333"/>
                          </a:solidFill>
                          <a:latin typeface="Calibri"/>
                          <a:ea typeface="Calibri"/>
                          <a:cs typeface="Arial"/>
                        </a:rPr>
                        <a:t>السرعة الكبيرة في </a:t>
                      </a:r>
                      <a:r>
                        <a:rPr lang="ar-SA" sz="2000" b="1" dirty="0" smtClean="0">
                          <a:solidFill>
                            <a:srgbClr val="333333"/>
                          </a:solidFill>
                          <a:latin typeface="Calibri"/>
                          <a:ea typeface="Calibri"/>
                          <a:cs typeface="Arial"/>
                        </a:rPr>
                        <a:t>متابعة </a:t>
                      </a:r>
                      <a:r>
                        <a:rPr lang="ar-SA" sz="2000" b="1" dirty="0">
                          <a:solidFill>
                            <a:srgbClr val="333333"/>
                          </a:solidFill>
                          <a:latin typeface="Calibri"/>
                          <a:ea typeface="Calibri"/>
                          <a:cs typeface="Arial"/>
                        </a:rPr>
                        <a:t>الحدث</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dirty="0">
                          <a:solidFill>
                            <a:srgbClr val="333333"/>
                          </a:solidFill>
                          <a:latin typeface="Calibri"/>
                          <a:ea typeface="Calibri"/>
                          <a:cs typeface="Arial"/>
                        </a:rPr>
                        <a:t>تصميم </a:t>
                      </a:r>
                      <a:r>
                        <a:rPr lang="ar-SA" sz="2000" b="1" dirty="0" smtClean="0">
                          <a:solidFill>
                            <a:srgbClr val="333333"/>
                          </a:solidFill>
                          <a:latin typeface="Calibri"/>
                          <a:ea typeface="Calibri"/>
                          <a:cs typeface="Arial"/>
                        </a:rPr>
                        <a:t>الإعلان </a:t>
                      </a:r>
                      <a:r>
                        <a:rPr lang="ar-SA" sz="2000" b="1" dirty="0">
                          <a:solidFill>
                            <a:srgbClr val="333333"/>
                          </a:solidFill>
                          <a:latin typeface="Calibri"/>
                          <a:ea typeface="Calibri"/>
                          <a:cs typeface="Arial"/>
                        </a:rPr>
                        <a:t>يحتاج خبرة وكفاءة </a:t>
                      </a:r>
                      <a:endParaRPr lang="en-US" sz="2000" dirty="0">
                        <a:latin typeface="Calibri"/>
                        <a:ea typeface="Calibri"/>
                        <a:cs typeface="Arial"/>
                      </a:endParaRPr>
                    </a:p>
                  </a:txBody>
                  <a:tcPr marL="68580" marR="68580" marT="0" marB="0"/>
                </a:tc>
              </a:tr>
              <a:tr h="953089">
                <a:tc>
                  <a:txBody>
                    <a:bodyPr/>
                    <a:lstStyle/>
                    <a:p>
                      <a:pPr algn="ctr" rtl="1">
                        <a:lnSpc>
                          <a:spcPct val="115000"/>
                        </a:lnSpc>
                        <a:spcAft>
                          <a:spcPts val="0"/>
                        </a:spcAft>
                      </a:pPr>
                      <a:r>
                        <a:rPr lang="ar-SA" sz="2000" b="1" dirty="0">
                          <a:solidFill>
                            <a:srgbClr val="333333"/>
                          </a:solidFill>
                          <a:latin typeface="Calibri"/>
                          <a:ea typeface="Calibri"/>
                          <a:cs typeface="Arial"/>
                        </a:rPr>
                        <a:t>يثير </a:t>
                      </a:r>
                      <a:r>
                        <a:rPr lang="ar-SA" sz="2000" b="1" dirty="0" smtClean="0">
                          <a:solidFill>
                            <a:srgbClr val="333333"/>
                          </a:solidFill>
                          <a:latin typeface="Calibri"/>
                          <a:ea typeface="Calibri"/>
                          <a:cs typeface="Arial"/>
                        </a:rPr>
                        <a:t>حوارات </a:t>
                      </a:r>
                      <a:r>
                        <a:rPr lang="ar-SA" sz="2000" b="1" dirty="0">
                          <a:solidFill>
                            <a:srgbClr val="333333"/>
                          </a:solidFill>
                          <a:latin typeface="Calibri"/>
                          <a:ea typeface="Calibri"/>
                          <a:cs typeface="Arial"/>
                        </a:rPr>
                        <a:t>عائلية مما يعمق أبعاد </a:t>
                      </a:r>
                      <a:r>
                        <a:rPr lang="ar-SA" sz="2000" b="1" dirty="0" smtClean="0">
                          <a:solidFill>
                            <a:srgbClr val="333333"/>
                          </a:solidFill>
                          <a:latin typeface="Calibri"/>
                          <a:ea typeface="Calibri"/>
                          <a:cs typeface="Arial"/>
                        </a:rPr>
                        <a:t>الإعلان </a:t>
                      </a:r>
                      <a:r>
                        <a:rPr lang="ar-SA" sz="2000" b="1" dirty="0">
                          <a:solidFill>
                            <a:srgbClr val="333333"/>
                          </a:solidFill>
                          <a:latin typeface="Calibri"/>
                          <a:ea typeface="Calibri"/>
                          <a:cs typeface="Arial"/>
                        </a:rPr>
                        <a:t>في </a:t>
                      </a:r>
                      <a:r>
                        <a:rPr lang="ar-SA" sz="2000" b="1" dirty="0" smtClean="0">
                          <a:solidFill>
                            <a:srgbClr val="333333"/>
                          </a:solidFill>
                          <a:latin typeface="Calibri"/>
                          <a:ea typeface="Calibri"/>
                          <a:cs typeface="Arial"/>
                        </a:rPr>
                        <a:t>الذاكرة</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b="1" dirty="0">
                          <a:solidFill>
                            <a:srgbClr val="333333"/>
                          </a:solidFill>
                          <a:latin typeface="Calibri"/>
                          <a:ea typeface="Calibri"/>
                          <a:cs typeface="Arial"/>
                        </a:rPr>
                        <a:t>المرونة في تغيير </a:t>
                      </a:r>
                      <a:r>
                        <a:rPr lang="ar-SA" sz="2000" b="1" dirty="0" smtClean="0">
                          <a:solidFill>
                            <a:srgbClr val="333333"/>
                          </a:solidFill>
                          <a:latin typeface="Calibri"/>
                          <a:ea typeface="Calibri"/>
                          <a:cs typeface="Arial"/>
                        </a:rPr>
                        <a:t>الإعلان </a:t>
                      </a:r>
                      <a:r>
                        <a:rPr lang="ar-SA" sz="2000" b="1" dirty="0">
                          <a:solidFill>
                            <a:srgbClr val="333333"/>
                          </a:solidFill>
                          <a:latin typeface="Calibri"/>
                          <a:ea typeface="Calibri"/>
                          <a:cs typeface="Arial"/>
                        </a:rPr>
                        <a:t>ضعيفة عند حدوث أي خطأ</a:t>
                      </a:r>
                      <a:endParaRPr lang="en-US" sz="20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0"/>
            <a:ext cx="8229600" cy="908720"/>
          </a:xfrm>
        </p:spPr>
        <p:txBody>
          <a:bodyPr>
            <a:normAutofit/>
          </a:bodyPr>
          <a:lstStyle/>
          <a:p>
            <a:pPr lvl="0"/>
            <a:r>
              <a:rPr lang="ar-SA" b="1" dirty="0" smtClean="0"/>
              <a:t>2- الراديو</a:t>
            </a:r>
            <a:endParaRPr lang="ar-SA"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2586426941"/>
              </p:ext>
            </p:extLst>
          </p:nvPr>
        </p:nvGraphicFramePr>
        <p:xfrm>
          <a:off x="467544" y="836712"/>
          <a:ext cx="8230674" cy="5783580"/>
        </p:xfrm>
        <a:graphic>
          <a:graphicData uri="http://schemas.openxmlformats.org/drawingml/2006/table">
            <a:tbl>
              <a:tblPr rtl="1" firstRow="1" bandRow="1">
                <a:tableStyleId>{5C22544A-7EE6-4342-B048-85BDC9FD1C3A}</a:tableStyleId>
              </a:tblPr>
              <a:tblGrid>
                <a:gridCol w="4115337"/>
                <a:gridCol w="4115337"/>
              </a:tblGrid>
              <a:tr h="25533">
                <a:tc>
                  <a:txBody>
                    <a:bodyPr/>
                    <a:lstStyle/>
                    <a:p>
                      <a:pPr marL="457200" algn="ctr" rtl="1">
                        <a:lnSpc>
                          <a:spcPct val="115000"/>
                        </a:lnSpc>
                        <a:spcAft>
                          <a:spcPts val="0"/>
                        </a:spcAft>
                      </a:pPr>
                      <a:r>
                        <a:rPr lang="ar-SA" sz="2200" b="1" dirty="0">
                          <a:solidFill>
                            <a:srgbClr val="333333"/>
                          </a:solidFill>
                          <a:latin typeface="Calibri"/>
                          <a:ea typeface="Calibri"/>
                          <a:cs typeface="Arial"/>
                        </a:rPr>
                        <a:t>المزايا</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r>
                        <a:rPr lang="ar-SA" sz="2200" b="1" dirty="0">
                          <a:solidFill>
                            <a:srgbClr val="333333"/>
                          </a:solidFill>
                          <a:latin typeface="Calibri"/>
                          <a:ea typeface="Calibri"/>
                          <a:cs typeface="Arial"/>
                        </a:rPr>
                        <a:t>العيوب</a:t>
                      </a:r>
                      <a:endParaRPr lang="en-US" sz="2200" dirty="0">
                        <a:latin typeface="Calibri"/>
                        <a:ea typeface="Calibri"/>
                        <a:cs typeface="Arial"/>
                      </a:endParaRPr>
                    </a:p>
                  </a:txBody>
                  <a:tcPr marL="67576" marR="67576" marT="0" marB="0"/>
                </a:tc>
              </a:tr>
              <a:tr h="1015721">
                <a:tc>
                  <a:txBody>
                    <a:bodyPr/>
                    <a:lstStyle/>
                    <a:p>
                      <a:pPr marL="457200" algn="ctr" rtl="1">
                        <a:lnSpc>
                          <a:spcPct val="115000"/>
                        </a:lnSpc>
                        <a:spcAft>
                          <a:spcPts val="0"/>
                        </a:spcAft>
                      </a:pPr>
                      <a:r>
                        <a:rPr lang="ar-SA" sz="2200" b="1" dirty="0">
                          <a:solidFill>
                            <a:srgbClr val="333333"/>
                          </a:solidFill>
                          <a:latin typeface="Calibri"/>
                          <a:ea typeface="Calibri"/>
                          <a:cs typeface="Arial"/>
                        </a:rPr>
                        <a:t>وسيلة جامعة حيث يستمع الفرد للراديو في موقع </a:t>
                      </a:r>
                      <a:r>
                        <a:rPr lang="ar-SA" sz="2200" b="1" dirty="0" err="1">
                          <a:solidFill>
                            <a:srgbClr val="333333"/>
                          </a:solidFill>
                          <a:latin typeface="Calibri"/>
                          <a:ea typeface="Calibri"/>
                          <a:cs typeface="Arial"/>
                        </a:rPr>
                        <a:t>العمل ,السكن </a:t>
                      </a:r>
                      <a:r>
                        <a:rPr lang="ar-SA" sz="2200" b="1" dirty="0">
                          <a:solidFill>
                            <a:srgbClr val="333333"/>
                          </a:solidFill>
                          <a:latin typeface="Calibri"/>
                          <a:ea typeface="Calibri"/>
                          <a:cs typeface="Arial"/>
                        </a:rPr>
                        <a:t>,السيارة</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r>
                        <a:rPr lang="ar-SA" sz="2200" b="1">
                          <a:solidFill>
                            <a:srgbClr val="333333"/>
                          </a:solidFill>
                          <a:latin typeface="Calibri"/>
                          <a:ea typeface="Calibri"/>
                          <a:cs typeface="Arial"/>
                        </a:rPr>
                        <a:t>التعدد الكبير في عدد المحطات الإذاعية قد لاتتيح فرصة الوصول الإعلان إلى الجمهور المستهدف </a:t>
                      </a:r>
                      <a:endParaRPr lang="en-US" sz="2200">
                        <a:latin typeface="Calibri"/>
                        <a:ea typeface="Calibri"/>
                        <a:cs typeface="Arial"/>
                      </a:endParaRPr>
                    </a:p>
                  </a:txBody>
                  <a:tcPr marL="67576" marR="67576" marT="0" marB="0"/>
                </a:tc>
              </a:tr>
              <a:tr h="323759">
                <a:tc>
                  <a:txBody>
                    <a:bodyPr/>
                    <a:lstStyle/>
                    <a:p>
                      <a:pPr marL="457200" algn="ctr" rtl="1">
                        <a:lnSpc>
                          <a:spcPct val="115000"/>
                        </a:lnSpc>
                        <a:spcAft>
                          <a:spcPts val="0"/>
                        </a:spcAft>
                      </a:pPr>
                      <a:r>
                        <a:rPr lang="ar-SA" sz="2200" b="1" dirty="0">
                          <a:solidFill>
                            <a:srgbClr val="333333"/>
                          </a:solidFill>
                          <a:latin typeface="Calibri"/>
                          <a:ea typeface="Calibri"/>
                          <a:cs typeface="Arial"/>
                        </a:rPr>
                        <a:t>تغطية جغرافية واسعة </a:t>
                      </a:r>
                      <a:r>
                        <a:rPr lang="ar-SA" sz="2200" b="1" dirty="0" smtClean="0">
                          <a:solidFill>
                            <a:srgbClr val="333333"/>
                          </a:solidFill>
                          <a:latin typeface="Calibri"/>
                          <a:ea typeface="Calibri"/>
                          <a:cs typeface="Arial"/>
                        </a:rPr>
                        <a:t>وبعيدة</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r>
                        <a:rPr lang="ar-SA" sz="2200" b="1">
                          <a:solidFill>
                            <a:srgbClr val="333333"/>
                          </a:solidFill>
                          <a:latin typeface="Calibri"/>
                          <a:ea typeface="Calibri"/>
                          <a:cs typeface="Arial"/>
                        </a:rPr>
                        <a:t>الصوت فقط  فقد يضعف قدرة التركيز</a:t>
                      </a:r>
                      <a:endParaRPr lang="en-US" sz="2200">
                        <a:latin typeface="Calibri"/>
                        <a:ea typeface="Calibri"/>
                        <a:cs typeface="Arial"/>
                      </a:endParaRPr>
                    </a:p>
                  </a:txBody>
                  <a:tcPr marL="67576" marR="67576" marT="0" marB="0"/>
                </a:tc>
              </a:tr>
              <a:tr h="669740">
                <a:tc>
                  <a:txBody>
                    <a:bodyPr/>
                    <a:lstStyle/>
                    <a:p>
                      <a:pPr marL="457200" algn="ctr" rtl="1">
                        <a:lnSpc>
                          <a:spcPct val="115000"/>
                        </a:lnSpc>
                        <a:spcAft>
                          <a:spcPts val="0"/>
                        </a:spcAft>
                      </a:pPr>
                      <a:r>
                        <a:rPr lang="ar-SA" sz="2200" b="1" dirty="0">
                          <a:solidFill>
                            <a:srgbClr val="333333"/>
                          </a:solidFill>
                          <a:latin typeface="Calibri"/>
                          <a:ea typeface="Calibri"/>
                          <a:cs typeface="Arial"/>
                        </a:rPr>
                        <a:t>كلفة منخفضة</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r>
                        <a:rPr lang="ar-SA" sz="2200" b="1" dirty="0">
                          <a:solidFill>
                            <a:srgbClr val="333333"/>
                          </a:solidFill>
                          <a:latin typeface="Calibri"/>
                          <a:ea typeface="Calibri"/>
                          <a:cs typeface="Arial"/>
                        </a:rPr>
                        <a:t>انشغال </a:t>
                      </a:r>
                      <a:r>
                        <a:rPr lang="ar-SA" sz="2200" b="1" dirty="0" smtClean="0">
                          <a:solidFill>
                            <a:srgbClr val="333333"/>
                          </a:solidFill>
                          <a:latin typeface="Calibri"/>
                          <a:ea typeface="Calibri"/>
                          <a:cs typeface="Arial"/>
                        </a:rPr>
                        <a:t>المستمع </a:t>
                      </a:r>
                      <a:r>
                        <a:rPr lang="ar-SA" sz="2200" b="1" dirty="0">
                          <a:solidFill>
                            <a:srgbClr val="333333"/>
                          </a:solidFill>
                          <a:latin typeface="Calibri"/>
                          <a:ea typeface="Calibri"/>
                          <a:cs typeface="Arial"/>
                        </a:rPr>
                        <a:t>بعمله قد لا تتيح فرصة التركيز</a:t>
                      </a:r>
                      <a:endParaRPr lang="en-US" sz="2200" dirty="0">
                        <a:latin typeface="Calibri"/>
                        <a:ea typeface="Calibri"/>
                        <a:cs typeface="Arial"/>
                      </a:endParaRPr>
                    </a:p>
                  </a:txBody>
                  <a:tcPr marL="67576" marR="67576" marT="0" marB="0"/>
                </a:tc>
              </a:tr>
              <a:tr h="669740">
                <a:tc>
                  <a:txBody>
                    <a:bodyPr/>
                    <a:lstStyle/>
                    <a:p>
                      <a:pPr marL="457200" algn="ctr" rtl="1">
                        <a:lnSpc>
                          <a:spcPct val="115000"/>
                        </a:lnSpc>
                        <a:spcAft>
                          <a:spcPts val="0"/>
                        </a:spcAft>
                      </a:pPr>
                      <a:r>
                        <a:rPr lang="ar-SA" sz="2200" b="1" dirty="0">
                          <a:solidFill>
                            <a:srgbClr val="333333"/>
                          </a:solidFill>
                          <a:latin typeface="Calibri"/>
                          <a:ea typeface="Calibri"/>
                          <a:cs typeface="Arial"/>
                        </a:rPr>
                        <a:t>مرونة عالية في تغيير </a:t>
                      </a:r>
                      <a:r>
                        <a:rPr lang="ar-SA" sz="2200" b="1" dirty="0" smtClean="0">
                          <a:solidFill>
                            <a:srgbClr val="333333"/>
                          </a:solidFill>
                          <a:latin typeface="Calibri"/>
                          <a:ea typeface="Calibri"/>
                          <a:cs typeface="Arial"/>
                        </a:rPr>
                        <a:t>الإعلان</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r>
                        <a:rPr lang="ar-SA" sz="2200" b="1" dirty="0">
                          <a:solidFill>
                            <a:srgbClr val="333333"/>
                          </a:solidFill>
                          <a:latin typeface="Calibri"/>
                          <a:ea typeface="Calibri"/>
                          <a:cs typeface="Arial"/>
                        </a:rPr>
                        <a:t>كثير من السلع والخدمات يصعب </a:t>
                      </a:r>
                      <a:r>
                        <a:rPr lang="ar-SA" sz="2200" b="1" dirty="0" smtClean="0">
                          <a:solidFill>
                            <a:srgbClr val="333333"/>
                          </a:solidFill>
                          <a:latin typeface="Calibri"/>
                          <a:ea typeface="Calibri"/>
                          <a:cs typeface="Arial"/>
                        </a:rPr>
                        <a:t>الإعلان </a:t>
                      </a:r>
                      <a:r>
                        <a:rPr lang="ar-SA" sz="2200" b="1" dirty="0">
                          <a:solidFill>
                            <a:srgbClr val="333333"/>
                          </a:solidFill>
                          <a:latin typeface="Calibri"/>
                          <a:ea typeface="Calibri"/>
                          <a:cs typeface="Arial"/>
                        </a:rPr>
                        <a:t>فيها </a:t>
                      </a:r>
                      <a:endParaRPr lang="en-US" sz="2200" dirty="0">
                        <a:latin typeface="Calibri"/>
                        <a:ea typeface="Calibri"/>
                        <a:cs typeface="Arial"/>
                      </a:endParaRPr>
                    </a:p>
                  </a:txBody>
                  <a:tcPr marL="67576" marR="67576" marT="0" marB="0"/>
                </a:tc>
              </a:tr>
              <a:tr h="1015721">
                <a:tc>
                  <a:txBody>
                    <a:bodyPr/>
                    <a:lstStyle/>
                    <a:p>
                      <a:pPr marL="457200" algn="ctr" rtl="1">
                        <a:lnSpc>
                          <a:spcPct val="115000"/>
                        </a:lnSpc>
                        <a:spcAft>
                          <a:spcPts val="0"/>
                        </a:spcAft>
                      </a:pPr>
                      <a:r>
                        <a:rPr lang="ar-SA" sz="2200" b="1" dirty="0">
                          <a:solidFill>
                            <a:srgbClr val="333333"/>
                          </a:solidFill>
                          <a:latin typeface="Calibri"/>
                          <a:ea typeface="Calibri"/>
                          <a:cs typeface="Arial"/>
                        </a:rPr>
                        <a:t>السرعة في تصميم وإخراج الإعلان وبثه لأنه يقتصر على الكلام المسجل فقط</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endParaRPr lang="en-US" sz="2200" dirty="0">
                        <a:latin typeface="Calibri"/>
                        <a:ea typeface="Calibri"/>
                        <a:cs typeface="Arial"/>
                      </a:endParaRPr>
                    </a:p>
                  </a:txBody>
                  <a:tcPr marL="67576" marR="67576" marT="0" marB="0"/>
                </a:tc>
              </a:tr>
              <a:tr h="345981">
                <a:tc>
                  <a:txBody>
                    <a:bodyPr/>
                    <a:lstStyle/>
                    <a:p>
                      <a:pPr marL="457200" algn="ctr" rtl="1">
                        <a:lnSpc>
                          <a:spcPct val="115000"/>
                        </a:lnSpc>
                        <a:spcAft>
                          <a:spcPts val="0"/>
                        </a:spcAft>
                      </a:pPr>
                      <a:r>
                        <a:rPr lang="ar-SA" sz="2200" b="1" dirty="0">
                          <a:solidFill>
                            <a:srgbClr val="333333"/>
                          </a:solidFill>
                          <a:latin typeface="Calibri"/>
                          <a:ea typeface="Calibri"/>
                          <a:cs typeface="Arial"/>
                        </a:rPr>
                        <a:t>يمكن بث </a:t>
                      </a:r>
                      <a:r>
                        <a:rPr lang="ar-SA" sz="2200" b="1" dirty="0" smtClean="0">
                          <a:solidFill>
                            <a:srgbClr val="333333"/>
                          </a:solidFill>
                          <a:latin typeface="Calibri"/>
                          <a:ea typeface="Calibri"/>
                          <a:cs typeface="Arial"/>
                        </a:rPr>
                        <a:t>الإعلان </a:t>
                      </a:r>
                      <a:r>
                        <a:rPr lang="ar-SA" sz="2200" b="1" dirty="0">
                          <a:solidFill>
                            <a:srgbClr val="333333"/>
                          </a:solidFill>
                          <a:latin typeface="Calibri"/>
                          <a:ea typeface="Calibri"/>
                          <a:cs typeface="Arial"/>
                        </a:rPr>
                        <a:t>لأكثر من مرة </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endParaRPr lang="en-US" sz="2200" dirty="0">
                        <a:latin typeface="Calibri"/>
                        <a:ea typeface="Calibri"/>
                        <a:cs typeface="Arial"/>
                      </a:endParaRPr>
                    </a:p>
                  </a:txBody>
                  <a:tcPr marL="67576" marR="67576" marT="0" marB="0"/>
                </a:tc>
              </a:tr>
              <a:tr h="669740">
                <a:tc>
                  <a:txBody>
                    <a:bodyPr/>
                    <a:lstStyle/>
                    <a:p>
                      <a:pPr marL="457200" algn="ctr" rtl="1">
                        <a:lnSpc>
                          <a:spcPct val="115000"/>
                        </a:lnSpc>
                        <a:spcAft>
                          <a:spcPts val="0"/>
                        </a:spcAft>
                      </a:pPr>
                      <a:r>
                        <a:rPr lang="ar-SA" sz="2200" b="1" dirty="0">
                          <a:solidFill>
                            <a:srgbClr val="333333"/>
                          </a:solidFill>
                          <a:latin typeface="Calibri"/>
                          <a:ea typeface="Calibri"/>
                          <a:cs typeface="Arial"/>
                        </a:rPr>
                        <a:t>ظهور و شيوع إذاعات متخصصة </a:t>
                      </a:r>
                      <a:r>
                        <a:rPr lang="ar-SA" sz="2200" b="1" dirty="0" err="1">
                          <a:solidFill>
                            <a:srgbClr val="333333"/>
                          </a:solidFill>
                          <a:latin typeface="Calibri"/>
                          <a:ea typeface="Calibri"/>
                          <a:cs typeface="Arial"/>
                        </a:rPr>
                        <a:t>للشباب (</a:t>
                      </a:r>
                      <a:r>
                        <a:rPr lang="en-US" sz="2200" b="1" dirty="0">
                          <a:solidFill>
                            <a:srgbClr val="333333"/>
                          </a:solidFill>
                          <a:latin typeface="Arial"/>
                          <a:ea typeface="Calibri"/>
                          <a:cs typeface="Arial"/>
                        </a:rPr>
                        <a:t>FM</a:t>
                      </a:r>
                      <a:r>
                        <a:rPr lang="ar-SA" sz="2200" b="1" dirty="0" err="1">
                          <a:solidFill>
                            <a:srgbClr val="333333"/>
                          </a:solidFill>
                          <a:latin typeface="Calibri"/>
                          <a:ea typeface="Calibri"/>
                          <a:cs typeface="Arial"/>
                        </a:rPr>
                        <a:t>)</a:t>
                      </a:r>
                      <a:r>
                        <a:rPr lang="ar-SA" sz="2200" b="1" dirty="0">
                          <a:solidFill>
                            <a:srgbClr val="333333"/>
                          </a:solidFill>
                          <a:latin typeface="Calibri"/>
                          <a:ea typeface="Calibri"/>
                          <a:cs typeface="Arial"/>
                        </a:rPr>
                        <a:t> </a:t>
                      </a:r>
                      <a:endParaRPr lang="en-US" sz="2200" dirty="0">
                        <a:latin typeface="Calibri"/>
                        <a:ea typeface="Calibri"/>
                        <a:cs typeface="Arial"/>
                      </a:endParaRPr>
                    </a:p>
                  </a:txBody>
                  <a:tcPr marL="67576" marR="67576" marT="0" marB="0"/>
                </a:tc>
                <a:tc>
                  <a:txBody>
                    <a:bodyPr/>
                    <a:lstStyle/>
                    <a:p>
                      <a:pPr marL="457200" algn="ctr" rtl="1">
                        <a:lnSpc>
                          <a:spcPct val="115000"/>
                        </a:lnSpc>
                        <a:spcAft>
                          <a:spcPts val="0"/>
                        </a:spcAft>
                      </a:pPr>
                      <a:endParaRPr lang="en-US" sz="2200" dirty="0">
                        <a:latin typeface="Calibri"/>
                        <a:ea typeface="Calibri"/>
                        <a:cs typeface="Arial"/>
                      </a:endParaRPr>
                    </a:p>
                  </a:txBody>
                  <a:tcPr marL="67576" marR="67576"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b="1" dirty="0" smtClean="0"/>
              <a:t>3- الصحف </a:t>
            </a:r>
            <a:r>
              <a:rPr lang="en-US" dirty="0"/>
              <a:t/>
            </a:r>
            <a:br>
              <a:rPr lang="en-US" dirty="0"/>
            </a:br>
            <a:endParaRPr lang="ar-SA"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1365035943"/>
              </p:ext>
            </p:extLst>
          </p:nvPr>
        </p:nvGraphicFramePr>
        <p:xfrm>
          <a:off x="457200" y="980727"/>
          <a:ext cx="8229600" cy="5622106"/>
        </p:xfrm>
        <a:graphic>
          <a:graphicData uri="http://schemas.openxmlformats.org/drawingml/2006/table">
            <a:tbl>
              <a:tblPr rtl="1" firstRow="1" bandRow="1">
                <a:tableStyleId>{5C22544A-7EE6-4342-B048-85BDC9FD1C3A}</a:tableStyleId>
              </a:tblPr>
              <a:tblGrid>
                <a:gridCol w="4114800"/>
                <a:gridCol w="4114800"/>
              </a:tblGrid>
              <a:tr h="580362">
                <a:tc>
                  <a:txBody>
                    <a:bodyPr/>
                    <a:lstStyle/>
                    <a:p>
                      <a:pPr algn="ctr" rtl="1">
                        <a:lnSpc>
                          <a:spcPct val="115000"/>
                        </a:lnSpc>
                        <a:spcAft>
                          <a:spcPts val="0"/>
                        </a:spcAft>
                      </a:pPr>
                      <a:r>
                        <a:rPr lang="ar-SA" sz="2200" b="0" dirty="0">
                          <a:solidFill>
                            <a:srgbClr val="333333"/>
                          </a:solidFill>
                          <a:latin typeface="Calibri"/>
                          <a:ea typeface="Calibri"/>
                          <a:cs typeface="Arial"/>
                        </a:rPr>
                        <a:t>المزايا</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a:solidFill>
                            <a:srgbClr val="333333"/>
                          </a:solidFill>
                          <a:latin typeface="Calibri"/>
                          <a:ea typeface="Calibri"/>
                          <a:cs typeface="Arial"/>
                        </a:rPr>
                        <a:t>العيوب</a:t>
                      </a:r>
                      <a:endParaRPr lang="en-US" sz="2200" b="0">
                        <a:latin typeface="Calibri"/>
                        <a:ea typeface="Calibri"/>
                        <a:cs typeface="Arial"/>
                      </a:endParaRPr>
                    </a:p>
                  </a:txBody>
                  <a:tcPr marL="68580" marR="68580" marT="0" marB="0"/>
                </a:tc>
              </a:tr>
              <a:tr h="776204">
                <a:tc>
                  <a:txBody>
                    <a:bodyPr/>
                    <a:lstStyle/>
                    <a:p>
                      <a:pPr marL="342900" lvl="0" indent="-342900" algn="ctr" rtl="1">
                        <a:lnSpc>
                          <a:spcPct val="115000"/>
                        </a:lnSpc>
                        <a:spcAft>
                          <a:spcPts val="0"/>
                        </a:spcAft>
                        <a:buFont typeface="+mj-lt"/>
                        <a:buAutoNum type="arabicPeriod"/>
                      </a:pPr>
                      <a:r>
                        <a:rPr lang="ar-SA" sz="2200" b="0" dirty="0">
                          <a:solidFill>
                            <a:srgbClr val="333333"/>
                          </a:solidFill>
                          <a:latin typeface="Calibri"/>
                          <a:ea typeface="Calibri"/>
                          <a:cs typeface="Arial"/>
                        </a:rPr>
                        <a:t>تحديد حجم الإعلان من قبل المعلن مما يتيح له الحرية في </a:t>
                      </a:r>
                      <a:r>
                        <a:rPr lang="ar-SA" sz="2200" b="0" dirty="0" smtClean="0">
                          <a:solidFill>
                            <a:srgbClr val="333333"/>
                          </a:solidFill>
                          <a:latin typeface="Calibri"/>
                          <a:ea typeface="Calibri"/>
                          <a:cs typeface="Arial"/>
                        </a:rPr>
                        <a:t>كتابة ما يريد</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dirty="0">
                          <a:solidFill>
                            <a:srgbClr val="333333"/>
                          </a:solidFill>
                          <a:latin typeface="Calibri"/>
                          <a:ea typeface="Calibri"/>
                          <a:cs typeface="Arial"/>
                        </a:rPr>
                        <a:t>انخفاض واضح في نوعية الإعلان ومحتواه قياسا بالوسائل الاخرى</a:t>
                      </a:r>
                      <a:endParaRPr lang="en-US" sz="2200" b="0" dirty="0">
                        <a:latin typeface="Calibri"/>
                        <a:ea typeface="Calibri"/>
                        <a:cs typeface="Arial"/>
                      </a:endParaRPr>
                    </a:p>
                  </a:txBody>
                  <a:tcPr marL="68580" marR="68580" marT="0" marB="0"/>
                </a:tc>
              </a:tr>
              <a:tr h="776204">
                <a:tc>
                  <a:txBody>
                    <a:bodyPr/>
                    <a:lstStyle/>
                    <a:p>
                      <a:pPr algn="ctr" rtl="1">
                        <a:lnSpc>
                          <a:spcPct val="115000"/>
                        </a:lnSpc>
                        <a:spcAft>
                          <a:spcPts val="0"/>
                        </a:spcAft>
                      </a:pPr>
                      <a:r>
                        <a:rPr lang="ar-SA" sz="2200" b="0" dirty="0">
                          <a:solidFill>
                            <a:srgbClr val="333333"/>
                          </a:solidFill>
                          <a:latin typeface="Calibri"/>
                          <a:ea typeface="Calibri"/>
                          <a:cs typeface="Arial"/>
                        </a:rPr>
                        <a:t>واسعة الانتشار وتصل إلى مناطق مختلفة</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dirty="0">
                          <a:solidFill>
                            <a:srgbClr val="333333"/>
                          </a:solidFill>
                          <a:latin typeface="Calibri"/>
                          <a:ea typeface="Calibri"/>
                          <a:cs typeface="Arial"/>
                        </a:rPr>
                        <a:t>عمر </a:t>
                      </a:r>
                      <a:r>
                        <a:rPr lang="ar-SA" sz="2200" b="0" dirty="0" smtClean="0">
                          <a:solidFill>
                            <a:srgbClr val="333333"/>
                          </a:solidFill>
                          <a:latin typeface="Calibri"/>
                          <a:ea typeface="Calibri"/>
                          <a:cs typeface="Arial"/>
                        </a:rPr>
                        <a:t>الإعلان </a:t>
                      </a:r>
                      <a:r>
                        <a:rPr lang="ar-SA" sz="2200" b="0" dirty="0">
                          <a:solidFill>
                            <a:srgbClr val="333333"/>
                          </a:solidFill>
                          <a:latin typeface="Calibri"/>
                          <a:ea typeface="Calibri"/>
                          <a:cs typeface="Arial"/>
                        </a:rPr>
                        <a:t>قصير </a:t>
                      </a:r>
                      <a:r>
                        <a:rPr lang="ar-SA" sz="2200" b="0" dirty="0" smtClean="0">
                          <a:solidFill>
                            <a:srgbClr val="333333"/>
                          </a:solidFill>
                          <a:latin typeface="Calibri"/>
                          <a:ea typeface="Calibri"/>
                          <a:cs typeface="Arial"/>
                        </a:rPr>
                        <a:t>حيث </a:t>
                      </a:r>
                      <a:r>
                        <a:rPr lang="ar-SA" sz="2200" b="0" dirty="0">
                          <a:solidFill>
                            <a:srgbClr val="333333"/>
                          </a:solidFill>
                          <a:latin typeface="Calibri"/>
                          <a:ea typeface="Calibri"/>
                          <a:cs typeface="Arial"/>
                        </a:rPr>
                        <a:t>لا يتجاوز في الغالب اليوم الواحد</a:t>
                      </a:r>
                      <a:endParaRPr lang="en-US" sz="2200" b="0" dirty="0">
                        <a:latin typeface="Calibri"/>
                        <a:ea typeface="Calibri"/>
                        <a:cs typeface="Arial"/>
                      </a:endParaRPr>
                    </a:p>
                  </a:txBody>
                  <a:tcPr marL="68580" marR="68580" marT="0" marB="0"/>
                </a:tc>
              </a:tr>
              <a:tr h="776204">
                <a:tc>
                  <a:txBody>
                    <a:bodyPr/>
                    <a:lstStyle/>
                    <a:p>
                      <a:pPr algn="ctr" rtl="1">
                        <a:lnSpc>
                          <a:spcPct val="115000"/>
                        </a:lnSpc>
                        <a:spcAft>
                          <a:spcPts val="0"/>
                        </a:spcAft>
                      </a:pPr>
                      <a:r>
                        <a:rPr lang="ar-SA" sz="2200" b="0" dirty="0">
                          <a:solidFill>
                            <a:srgbClr val="333333"/>
                          </a:solidFill>
                          <a:latin typeface="Calibri"/>
                          <a:ea typeface="Calibri"/>
                          <a:cs typeface="Arial"/>
                        </a:rPr>
                        <a:t>يمكن اختيار الصحيفة المناسبة وفقا للمنطقة الجغرافية </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dirty="0">
                          <a:solidFill>
                            <a:srgbClr val="333333"/>
                          </a:solidFill>
                          <a:latin typeface="Calibri"/>
                          <a:ea typeface="Calibri"/>
                          <a:cs typeface="Arial"/>
                        </a:rPr>
                        <a:t>كثرة </a:t>
                      </a:r>
                      <a:r>
                        <a:rPr lang="ar-SA" sz="2200" b="0" dirty="0" smtClean="0">
                          <a:solidFill>
                            <a:srgbClr val="333333"/>
                          </a:solidFill>
                          <a:latin typeface="Calibri"/>
                          <a:ea typeface="Calibri"/>
                          <a:cs typeface="Arial"/>
                        </a:rPr>
                        <a:t>الإعلان </a:t>
                      </a:r>
                      <a:r>
                        <a:rPr lang="ar-SA" sz="2200" b="0" dirty="0">
                          <a:solidFill>
                            <a:srgbClr val="333333"/>
                          </a:solidFill>
                          <a:latin typeface="Calibri"/>
                          <a:ea typeface="Calibri"/>
                          <a:cs typeface="Arial"/>
                        </a:rPr>
                        <a:t>في </a:t>
                      </a:r>
                      <a:r>
                        <a:rPr lang="ar-SA" sz="2200" b="0" dirty="0" smtClean="0">
                          <a:solidFill>
                            <a:srgbClr val="333333"/>
                          </a:solidFill>
                          <a:latin typeface="Calibri"/>
                          <a:ea typeface="Calibri"/>
                          <a:cs typeface="Arial"/>
                        </a:rPr>
                        <a:t>الصحيفة </a:t>
                      </a:r>
                      <a:r>
                        <a:rPr lang="ar-SA" sz="2200" b="0" dirty="0">
                          <a:solidFill>
                            <a:srgbClr val="333333"/>
                          </a:solidFill>
                          <a:latin typeface="Calibri"/>
                          <a:ea typeface="Calibri"/>
                          <a:cs typeface="Arial"/>
                        </a:rPr>
                        <a:t>الواحدة</a:t>
                      </a:r>
                      <a:endParaRPr lang="en-US" sz="2200" b="0" dirty="0">
                        <a:latin typeface="Calibri"/>
                        <a:ea typeface="Calibri"/>
                        <a:cs typeface="Arial"/>
                      </a:endParaRPr>
                    </a:p>
                  </a:txBody>
                  <a:tcPr marL="68580" marR="68580" marT="0" marB="0"/>
                </a:tc>
              </a:tr>
              <a:tr h="580362">
                <a:tc>
                  <a:txBody>
                    <a:bodyPr/>
                    <a:lstStyle/>
                    <a:p>
                      <a:pPr algn="ctr" rtl="1">
                        <a:lnSpc>
                          <a:spcPct val="115000"/>
                        </a:lnSpc>
                        <a:spcAft>
                          <a:spcPts val="0"/>
                        </a:spcAft>
                      </a:pPr>
                      <a:r>
                        <a:rPr lang="ar-SA" sz="2200" b="0" dirty="0">
                          <a:solidFill>
                            <a:srgbClr val="333333"/>
                          </a:solidFill>
                          <a:latin typeface="Calibri"/>
                          <a:ea typeface="Calibri"/>
                          <a:cs typeface="Arial"/>
                        </a:rPr>
                        <a:t>مرونة كبيرة في </a:t>
                      </a:r>
                      <a:r>
                        <a:rPr lang="ar-SA" sz="2200" b="0" dirty="0" smtClean="0">
                          <a:solidFill>
                            <a:srgbClr val="333333"/>
                          </a:solidFill>
                          <a:latin typeface="Calibri"/>
                          <a:ea typeface="Calibri"/>
                          <a:cs typeface="Arial"/>
                        </a:rPr>
                        <a:t>تصحيح </a:t>
                      </a:r>
                      <a:r>
                        <a:rPr lang="ar-SA" sz="2200" b="0" dirty="0">
                          <a:solidFill>
                            <a:srgbClr val="333333"/>
                          </a:solidFill>
                          <a:latin typeface="Calibri"/>
                          <a:ea typeface="Calibri"/>
                          <a:cs typeface="Arial"/>
                        </a:rPr>
                        <a:t>الإعلان</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dirty="0">
                          <a:solidFill>
                            <a:srgbClr val="333333"/>
                          </a:solidFill>
                          <a:latin typeface="Calibri"/>
                          <a:ea typeface="Calibri"/>
                          <a:cs typeface="Arial"/>
                        </a:rPr>
                        <a:t>تنحصر </a:t>
                      </a:r>
                      <a:r>
                        <a:rPr lang="ar-SA" sz="2200" b="0" dirty="0" smtClean="0">
                          <a:solidFill>
                            <a:srgbClr val="333333"/>
                          </a:solidFill>
                          <a:latin typeface="Calibri"/>
                          <a:ea typeface="Calibri"/>
                          <a:cs typeface="Arial"/>
                        </a:rPr>
                        <a:t>قراءة </a:t>
                      </a:r>
                      <a:r>
                        <a:rPr lang="ar-SA" sz="2200" b="0" dirty="0">
                          <a:solidFill>
                            <a:srgbClr val="333333"/>
                          </a:solidFill>
                          <a:latin typeface="Calibri"/>
                          <a:ea typeface="Calibri"/>
                          <a:cs typeface="Arial"/>
                        </a:rPr>
                        <a:t>الصحف في شرائح معينة</a:t>
                      </a:r>
                      <a:endParaRPr lang="en-US" sz="2200" b="0" dirty="0">
                        <a:latin typeface="Calibri"/>
                        <a:ea typeface="Calibri"/>
                        <a:cs typeface="Arial"/>
                      </a:endParaRPr>
                    </a:p>
                  </a:txBody>
                  <a:tcPr marL="68580" marR="68580" marT="0" marB="0"/>
                </a:tc>
              </a:tr>
              <a:tr h="776204">
                <a:tc>
                  <a:txBody>
                    <a:bodyPr/>
                    <a:lstStyle/>
                    <a:p>
                      <a:pPr algn="ctr" rtl="1">
                        <a:lnSpc>
                          <a:spcPct val="115000"/>
                        </a:lnSpc>
                        <a:spcAft>
                          <a:spcPts val="0"/>
                        </a:spcAft>
                      </a:pPr>
                      <a:r>
                        <a:rPr lang="ar-SA" sz="2200" b="0" dirty="0">
                          <a:solidFill>
                            <a:srgbClr val="333333"/>
                          </a:solidFill>
                          <a:latin typeface="Calibri"/>
                          <a:ea typeface="Calibri"/>
                          <a:cs typeface="Arial"/>
                        </a:rPr>
                        <a:t>كلفة النشر منخفضة قياسا بغيرها</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r>
                        <a:rPr lang="ar-SA" sz="2200" b="0" dirty="0">
                          <a:solidFill>
                            <a:srgbClr val="333333"/>
                          </a:solidFill>
                          <a:latin typeface="Calibri"/>
                          <a:ea typeface="Calibri"/>
                          <a:cs typeface="Arial"/>
                        </a:rPr>
                        <a:t>التنوع الكبير والتعدد في </a:t>
                      </a:r>
                      <a:r>
                        <a:rPr lang="ar-SA" sz="2200" b="0" dirty="0" smtClean="0">
                          <a:solidFill>
                            <a:srgbClr val="333333"/>
                          </a:solidFill>
                          <a:latin typeface="Calibri"/>
                          <a:ea typeface="Calibri"/>
                          <a:cs typeface="Arial"/>
                        </a:rPr>
                        <a:t>الصحف </a:t>
                      </a:r>
                      <a:r>
                        <a:rPr lang="ar-SA" sz="2200" b="0" dirty="0">
                          <a:solidFill>
                            <a:srgbClr val="333333"/>
                          </a:solidFill>
                          <a:latin typeface="Calibri"/>
                          <a:ea typeface="Calibri"/>
                          <a:cs typeface="Arial"/>
                        </a:rPr>
                        <a:t>قد </a:t>
                      </a:r>
                      <a:r>
                        <a:rPr lang="ar-SA" sz="2200" b="0" dirty="0" smtClean="0">
                          <a:solidFill>
                            <a:srgbClr val="333333"/>
                          </a:solidFill>
                          <a:latin typeface="Calibri"/>
                          <a:ea typeface="Calibri"/>
                          <a:cs typeface="Arial"/>
                        </a:rPr>
                        <a:t>لا يتيح </a:t>
                      </a:r>
                      <a:r>
                        <a:rPr lang="ar-SA" sz="2200" b="0" dirty="0">
                          <a:solidFill>
                            <a:srgbClr val="333333"/>
                          </a:solidFill>
                          <a:latin typeface="Calibri"/>
                          <a:ea typeface="Calibri"/>
                          <a:cs typeface="Arial"/>
                        </a:rPr>
                        <a:t>انتشار </a:t>
                      </a:r>
                      <a:r>
                        <a:rPr lang="ar-SA" sz="2200" b="0" dirty="0" smtClean="0">
                          <a:solidFill>
                            <a:srgbClr val="333333"/>
                          </a:solidFill>
                          <a:latin typeface="Calibri"/>
                          <a:ea typeface="Calibri"/>
                          <a:cs typeface="Arial"/>
                        </a:rPr>
                        <a:t>الإعلان</a:t>
                      </a:r>
                      <a:endParaRPr lang="en-US" sz="2200" b="0" dirty="0">
                        <a:latin typeface="Calibri"/>
                        <a:ea typeface="Calibri"/>
                        <a:cs typeface="Arial"/>
                      </a:endParaRPr>
                    </a:p>
                  </a:txBody>
                  <a:tcPr marL="68580" marR="68580" marT="0" marB="0"/>
                </a:tc>
              </a:tr>
              <a:tr h="580362">
                <a:tc>
                  <a:txBody>
                    <a:bodyPr/>
                    <a:lstStyle/>
                    <a:p>
                      <a:pPr algn="ctr" rtl="1">
                        <a:lnSpc>
                          <a:spcPct val="115000"/>
                        </a:lnSpc>
                        <a:spcAft>
                          <a:spcPts val="0"/>
                        </a:spcAft>
                      </a:pPr>
                      <a:r>
                        <a:rPr lang="ar-SA" sz="2200" b="0" dirty="0">
                          <a:solidFill>
                            <a:srgbClr val="333333"/>
                          </a:solidFill>
                          <a:latin typeface="Calibri"/>
                          <a:ea typeface="Calibri"/>
                          <a:cs typeface="Arial"/>
                        </a:rPr>
                        <a:t>السرعة في إظهار </a:t>
                      </a:r>
                      <a:r>
                        <a:rPr lang="ar-SA" sz="2200" b="0" dirty="0" smtClean="0">
                          <a:solidFill>
                            <a:srgbClr val="333333"/>
                          </a:solidFill>
                          <a:latin typeface="Calibri"/>
                          <a:ea typeface="Calibri"/>
                          <a:cs typeface="Arial"/>
                        </a:rPr>
                        <a:t>الإعلان </a:t>
                      </a:r>
                      <a:r>
                        <a:rPr lang="ar-SA" sz="2200" b="0" dirty="0">
                          <a:solidFill>
                            <a:srgbClr val="333333"/>
                          </a:solidFill>
                          <a:latin typeface="Calibri"/>
                          <a:ea typeface="Calibri"/>
                          <a:cs typeface="Arial"/>
                        </a:rPr>
                        <a:t>للجمهور</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endParaRPr lang="en-US" sz="2200" b="0" dirty="0">
                        <a:latin typeface="Calibri"/>
                        <a:ea typeface="Calibri"/>
                        <a:cs typeface="Arial"/>
                      </a:endParaRPr>
                    </a:p>
                  </a:txBody>
                  <a:tcPr marL="68580" marR="68580" marT="0" marB="0"/>
                </a:tc>
              </a:tr>
              <a:tr h="776204">
                <a:tc>
                  <a:txBody>
                    <a:bodyPr/>
                    <a:lstStyle/>
                    <a:p>
                      <a:pPr algn="ctr" rtl="1">
                        <a:lnSpc>
                          <a:spcPct val="115000"/>
                        </a:lnSpc>
                        <a:spcAft>
                          <a:spcPts val="0"/>
                        </a:spcAft>
                      </a:pPr>
                      <a:r>
                        <a:rPr lang="ar-SA" sz="2200" b="0" dirty="0">
                          <a:solidFill>
                            <a:srgbClr val="333333"/>
                          </a:solidFill>
                          <a:latin typeface="Calibri"/>
                          <a:ea typeface="Calibri"/>
                          <a:cs typeface="Arial"/>
                        </a:rPr>
                        <a:t>لا </a:t>
                      </a:r>
                      <a:r>
                        <a:rPr lang="ar-SA" sz="2200" b="0" dirty="0" smtClean="0">
                          <a:solidFill>
                            <a:srgbClr val="333333"/>
                          </a:solidFill>
                          <a:latin typeface="Calibri"/>
                          <a:ea typeface="Calibri"/>
                          <a:cs typeface="Arial"/>
                        </a:rPr>
                        <a:t>يحتاج </a:t>
                      </a:r>
                      <a:r>
                        <a:rPr lang="ar-SA" sz="2200" b="0" dirty="0">
                          <a:solidFill>
                            <a:srgbClr val="333333"/>
                          </a:solidFill>
                          <a:latin typeface="Calibri"/>
                          <a:ea typeface="Calibri"/>
                          <a:cs typeface="Arial"/>
                        </a:rPr>
                        <a:t>إلى جهد كبير في تصميم </a:t>
                      </a:r>
                      <a:r>
                        <a:rPr lang="ar-SA" sz="2200" b="0" dirty="0" smtClean="0">
                          <a:solidFill>
                            <a:srgbClr val="333333"/>
                          </a:solidFill>
                          <a:latin typeface="Calibri"/>
                          <a:ea typeface="Calibri"/>
                          <a:cs typeface="Arial"/>
                        </a:rPr>
                        <a:t>الإعلان </a:t>
                      </a:r>
                      <a:r>
                        <a:rPr lang="ar-SA" sz="2200" b="0" dirty="0">
                          <a:solidFill>
                            <a:srgbClr val="333333"/>
                          </a:solidFill>
                          <a:latin typeface="Calibri"/>
                          <a:ea typeface="Calibri"/>
                          <a:cs typeface="Arial"/>
                        </a:rPr>
                        <a:t>وإخراجه</a:t>
                      </a:r>
                      <a:endParaRPr lang="en-US" sz="2200" b="0" dirty="0">
                        <a:latin typeface="Calibri"/>
                        <a:ea typeface="Calibri"/>
                        <a:cs typeface="Arial"/>
                      </a:endParaRPr>
                    </a:p>
                  </a:txBody>
                  <a:tcPr marL="68580" marR="68580" marT="0" marB="0"/>
                </a:tc>
                <a:tc>
                  <a:txBody>
                    <a:bodyPr/>
                    <a:lstStyle/>
                    <a:p>
                      <a:pPr algn="ctr" rtl="1">
                        <a:lnSpc>
                          <a:spcPct val="115000"/>
                        </a:lnSpc>
                        <a:spcAft>
                          <a:spcPts val="0"/>
                        </a:spcAft>
                      </a:pPr>
                      <a:endParaRPr lang="en-US" sz="2200" b="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lvl="0"/>
            <a:r>
              <a:rPr lang="ar-SA" dirty="0" smtClean="0"/>
              <a:t>4- المجلات </a:t>
            </a:r>
            <a:endParaRPr lang="ar-SA"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13718024"/>
              </p:ext>
            </p:extLst>
          </p:nvPr>
        </p:nvGraphicFramePr>
        <p:xfrm>
          <a:off x="395536" y="1196753"/>
          <a:ext cx="8229600" cy="4896543"/>
        </p:xfrm>
        <a:graphic>
          <a:graphicData uri="http://schemas.openxmlformats.org/drawingml/2006/table">
            <a:tbl>
              <a:tblPr rtl="1" firstRow="1" bandRow="1">
                <a:tableStyleId>{5C22544A-7EE6-4342-B048-85BDC9FD1C3A}</a:tableStyleId>
              </a:tblPr>
              <a:tblGrid>
                <a:gridCol w="4114800"/>
                <a:gridCol w="4114800"/>
              </a:tblGrid>
              <a:tr h="544060">
                <a:tc>
                  <a:txBody>
                    <a:bodyPr/>
                    <a:lstStyle/>
                    <a:p>
                      <a:pPr algn="ctr" rtl="1">
                        <a:lnSpc>
                          <a:spcPct val="115000"/>
                        </a:lnSpc>
                        <a:spcAft>
                          <a:spcPts val="0"/>
                        </a:spcAft>
                      </a:pPr>
                      <a:r>
                        <a:rPr lang="ar-SA" sz="2200" dirty="0">
                          <a:latin typeface="Calibri"/>
                          <a:ea typeface="Calibri"/>
                          <a:cs typeface="Arial"/>
                        </a:rPr>
                        <a:t>المزايا</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a:latin typeface="Calibri"/>
                          <a:ea typeface="Calibri"/>
                          <a:cs typeface="Arial"/>
                        </a:rPr>
                        <a:t>والعيوب</a:t>
                      </a:r>
                      <a:endParaRPr lang="en-US" sz="2200">
                        <a:latin typeface="Calibri"/>
                        <a:ea typeface="Calibri"/>
                        <a:cs typeface="Arial"/>
                      </a:endParaRPr>
                    </a:p>
                  </a:txBody>
                  <a:tcPr marL="68580" marR="68580" marT="0" marB="0"/>
                </a:tc>
              </a:tr>
              <a:tr h="544060">
                <a:tc>
                  <a:txBody>
                    <a:bodyPr/>
                    <a:lstStyle/>
                    <a:p>
                      <a:pPr marL="342900" lvl="0" indent="-342900" algn="ctr" rtl="1">
                        <a:lnSpc>
                          <a:spcPct val="115000"/>
                        </a:lnSpc>
                        <a:spcAft>
                          <a:spcPts val="0"/>
                        </a:spcAft>
                        <a:buFont typeface="+mj-lt"/>
                        <a:buAutoNum type="arabicPeriod"/>
                      </a:pPr>
                      <a:r>
                        <a:rPr lang="ar-SA" sz="2200" dirty="0">
                          <a:latin typeface="Calibri"/>
                          <a:ea typeface="Calibri"/>
                          <a:cs typeface="Arial"/>
                        </a:rPr>
                        <a:t>العدد الكبير </a:t>
                      </a:r>
                      <a:r>
                        <a:rPr lang="ar-SA" sz="2200" dirty="0" smtClean="0">
                          <a:latin typeface="Calibri"/>
                          <a:ea typeface="Calibri"/>
                          <a:cs typeface="Arial"/>
                        </a:rPr>
                        <a:t>من </a:t>
                      </a:r>
                      <a:r>
                        <a:rPr lang="ar-SA" sz="2200" dirty="0">
                          <a:latin typeface="Calibri"/>
                          <a:ea typeface="Calibri"/>
                          <a:cs typeface="Arial"/>
                        </a:rPr>
                        <a:t>القراء</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كلفة مرتفعة</a:t>
                      </a:r>
                      <a:endParaRPr lang="en-US" sz="2200" dirty="0">
                        <a:latin typeface="Calibri"/>
                        <a:ea typeface="Calibri"/>
                        <a:cs typeface="Arial"/>
                      </a:endParaRPr>
                    </a:p>
                  </a:txBody>
                  <a:tcPr marL="68580" marR="68580" marT="0" marB="0"/>
                </a:tc>
              </a:tr>
              <a:tr h="1088121">
                <a:tc>
                  <a:txBody>
                    <a:bodyPr/>
                    <a:lstStyle/>
                    <a:p>
                      <a:pPr algn="ctr" rtl="1">
                        <a:lnSpc>
                          <a:spcPct val="115000"/>
                        </a:lnSpc>
                        <a:spcAft>
                          <a:spcPts val="0"/>
                        </a:spcAft>
                      </a:pPr>
                      <a:r>
                        <a:rPr lang="ar-SA" sz="2200" dirty="0" smtClean="0">
                          <a:latin typeface="Calibri"/>
                          <a:ea typeface="Calibri"/>
                          <a:cs typeface="Arial"/>
                        </a:rPr>
                        <a:t>لا يوجد </a:t>
                      </a:r>
                      <a:r>
                        <a:rPr lang="ar-SA" sz="2200" dirty="0">
                          <a:latin typeface="Calibri"/>
                          <a:ea typeface="Calibri"/>
                          <a:cs typeface="Arial"/>
                        </a:rPr>
                        <a:t>ضياع </a:t>
                      </a:r>
                      <a:r>
                        <a:rPr lang="ar-SA" sz="2200" dirty="0" smtClean="0">
                          <a:latin typeface="Calibri"/>
                          <a:ea typeface="Calibri"/>
                          <a:cs typeface="Arial"/>
                        </a:rPr>
                        <a:t>لأنه </a:t>
                      </a:r>
                      <a:r>
                        <a:rPr lang="ar-SA" sz="2200" dirty="0">
                          <a:latin typeface="Calibri"/>
                          <a:ea typeface="Calibri"/>
                          <a:cs typeface="Arial"/>
                        </a:rPr>
                        <a:t>يمكن استخدام مجلة متخصصة</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smtClean="0">
                          <a:latin typeface="Calibri"/>
                          <a:ea typeface="Calibri"/>
                          <a:cs typeface="Arial"/>
                        </a:rPr>
                        <a:t>الفترة </a:t>
                      </a:r>
                      <a:r>
                        <a:rPr lang="ar-SA" sz="2200" dirty="0">
                          <a:latin typeface="Calibri"/>
                          <a:ea typeface="Calibri"/>
                          <a:cs typeface="Arial"/>
                        </a:rPr>
                        <a:t>الزمنية لظهور </a:t>
                      </a:r>
                      <a:r>
                        <a:rPr lang="ar-SA" sz="2200" dirty="0" smtClean="0">
                          <a:latin typeface="Calibri"/>
                          <a:ea typeface="Calibri"/>
                          <a:cs typeface="Arial"/>
                        </a:rPr>
                        <a:t>الإعلان </a:t>
                      </a:r>
                      <a:r>
                        <a:rPr lang="ar-SA" sz="2200" dirty="0">
                          <a:latin typeface="Calibri"/>
                          <a:ea typeface="Calibri"/>
                          <a:cs typeface="Arial"/>
                        </a:rPr>
                        <a:t>بعد الاتفاق مع </a:t>
                      </a:r>
                      <a:r>
                        <a:rPr lang="ar-SA" sz="2200" dirty="0" smtClean="0">
                          <a:latin typeface="Calibri"/>
                          <a:ea typeface="Calibri"/>
                          <a:cs typeface="Arial"/>
                        </a:rPr>
                        <a:t>إدارة </a:t>
                      </a:r>
                      <a:r>
                        <a:rPr lang="ar-SA" sz="2200" dirty="0">
                          <a:latin typeface="Calibri"/>
                          <a:ea typeface="Calibri"/>
                          <a:cs typeface="Arial"/>
                        </a:rPr>
                        <a:t>المجلة طويلة نسبيا</a:t>
                      </a:r>
                      <a:endParaRPr lang="en-US" sz="2200" dirty="0">
                        <a:latin typeface="Calibri"/>
                        <a:ea typeface="Calibri"/>
                        <a:cs typeface="Arial"/>
                      </a:endParaRPr>
                    </a:p>
                  </a:txBody>
                  <a:tcPr marL="68580" marR="68580" marT="0" marB="0"/>
                </a:tc>
              </a:tr>
              <a:tr h="544060">
                <a:tc>
                  <a:txBody>
                    <a:bodyPr/>
                    <a:lstStyle/>
                    <a:p>
                      <a:pPr algn="ctr" rtl="1">
                        <a:lnSpc>
                          <a:spcPct val="115000"/>
                        </a:lnSpc>
                        <a:spcAft>
                          <a:spcPts val="0"/>
                        </a:spcAft>
                      </a:pPr>
                      <a:r>
                        <a:rPr lang="ar-SA" sz="2200" dirty="0">
                          <a:latin typeface="Calibri"/>
                          <a:ea typeface="Calibri"/>
                          <a:cs typeface="Arial"/>
                        </a:rPr>
                        <a:t>الجودة </a:t>
                      </a:r>
                      <a:r>
                        <a:rPr lang="ar-SA" sz="2200" dirty="0" smtClean="0">
                          <a:latin typeface="Calibri"/>
                          <a:ea typeface="Calibri"/>
                          <a:cs typeface="Arial"/>
                        </a:rPr>
                        <a:t>العالية في </a:t>
                      </a:r>
                      <a:r>
                        <a:rPr lang="ar-SA" sz="2200" dirty="0">
                          <a:latin typeface="Calibri"/>
                          <a:ea typeface="Calibri"/>
                          <a:cs typeface="Arial"/>
                        </a:rPr>
                        <a:t>التصميم </a:t>
                      </a:r>
                      <a:r>
                        <a:rPr lang="ar-SA" sz="2200" dirty="0" smtClean="0">
                          <a:latin typeface="Calibri"/>
                          <a:ea typeface="Calibri"/>
                          <a:cs typeface="Arial"/>
                        </a:rPr>
                        <a:t>والإخراج</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مرونة التغيير ضعيفة</a:t>
                      </a:r>
                      <a:endParaRPr lang="en-US" sz="2200" dirty="0">
                        <a:latin typeface="Calibri"/>
                        <a:ea typeface="Calibri"/>
                        <a:cs typeface="Arial"/>
                      </a:endParaRPr>
                    </a:p>
                  </a:txBody>
                  <a:tcPr marL="68580" marR="68580" marT="0" marB="0"/>
                </a:tc>
              </a:tr>
              <a:tr h="1088121">
                <a:tc>
                  <a:txBody>
                    <a:bodyPr/>
                    <a:lstStyle/>
                    <a:p>
                      <a:pPr algn="ctr" rtl="1">
                        <a:lnSpc>
                          <a:spcPct val="115000"/>
                        </a:lnSpc>
                        <a:spcAft>
                          <a:spcPts val="0"/>
                        </a:spcAft>
                      </a:pPr>
                      <a:r>
                        <a:rPr lang="ar-SA" sz="2200" dirty="0">
                          <a:latin typeface="Calibri"/>
                          <a:ea typeface="Calibri"/>
                          <a:cs typeface="Arial"/>
                        </a:rPr>
                        <a:t>عمر </a:t>
                      </a:r>
                      <a:r>
                        <a:rPr lang="ar-SA" sz="2200" dirty="0" smtClean="0">
                          <a:latin typeface="Calibri"/>
                          <a:ea typeface="Calibri"/>
                          <a:cs typeface="Arial"/>
                        </a:rPr>
                        <a:t>الإعلان </a:t>
                      </a:r>
                      <a:r>
                        <a:rPr lang="ar-SA" sz="2200" dirty="0">
                          <a:latin typeface="Calibri"/>
                          <a:ea typeface="Calibri"/>
                          <a:cs typeface="Arial"/>
                        </a:rPr>
                        <a:t>طويل </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غلاء سعر المجلة نفسها قد يكون عائقا من شرائها من قبل القراء</a:t>
                      </a:r>
                      <a:endParaRPr lang="en-US" sz="2200" dirty="0">
                        <a:latin typeface="Calibri"/>
                        <a:ea typeface="Calibri"/>
                        <a:cs typeface="Arial"/>
                      </a:endParaRPr>
                    </a:p>
                  </a:txBody>
                  <a:tcPr marL="68580" marR="68580" marT="0" marB="0"/>
                </a:tc>
              </a:tr>
              <a:tr h="1088121">
                <a:tc>
                  <a:txBody>
                    <a:bodyPr/>
                    <a:lstStyle/>
                    <a:p>
                      <a:pPr algn="ctr" rtl="1">
                        <a:lnSpc>
                          <a:spcPct val="115000"/>
                        </a:lnSpc>
                        <a:spcAft>
                          <a:spcPts val="0"/>
                        </a:spcAft>
                      </a:pPr>
                      <a:r>
                        <a:rPr lang="ar-SA" sz="2200" dirty="0" smtClean="0">
                          <a:latin typeface="Calibri"/>
                          <a:ea typeface="Calibri"/>
                          <a:cs typeface="Arial"/>
                        </a:rPr>
                        <a:t>تقرأ </a:t>
                      </a:r>
                      <a:r>
                        <a:rPr lang="ar-SA" sz="2200" dirty="0">
                          <a:latin typeface="Calibri"/>
                          <a:ea typeface="Calibri"/>
                          <a:cs typeface="Arial"/>
                        </a:rPr>
                        <a:t>المجلة من جميع أفراد العائلة لتنوع موضوعاتها واختلافاتها </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endParaRPr lang="ar-SA" sz="22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5- البريد </a:t>
            </a:r>
            <a:r>
              <a:rPr lang="ar-SA" dirty="0"/>
              <a:t>المباشر </a:t>
            </a:r>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2742720586"/>
              </p:ext>
            </p:extLst>
          </p:nvPr>
        </p:nvGraphicFramePr>
        <p:xfrm>
          <a:off x="539552" y="1772816"/>
          <a:ext cx="8229600" cy="4073052"/>
        </p:xfrm>
        <a:graphic>
          <a:graphicData uri="http://schemas.openxmlformats.org/drawingml/2006/table">
            <a:tbl>
              <a:tblPr rtl="1" firstRow="1" bandRow="1">
                <a:tableStyleId>{5C22544A-7EE6-4342-B048-85BDC9FD1C3A}</a:tableStyleId>
              </a:tblPr>
              <a:tblGrid>
                <a:gridCol w="4114800"/>
                <a:gridCol w="4114800"/>
              </a:tblGrid>
              <a:tr h="26376">
                <a:tc>
                  <a:txBody>
                    <a:bodyPr/>
                    <a:lstStyle/>
                    <a:p>
                      <a:pPr algn="ctr" rtl="1">
                        <a:lnSpc>
                          <a:spcPct val="115000"/>
                        </a:lnSpc>
                        <a:spcAft>
                          <a:spcPts val="0"/>
                        </a:spcAft>
                      </a:pPr>
                      <a:r>
                        <a:rPr lang="ar-SA" sz="2200" dirty="0">
                          <a:latin typeface="Calibri"/>
                          <a:ea typeface="Calibri"/>
                          <a:cs typeface="Arial"/>
                        </a:rPr>
                        <a:t>المزايا</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a:latin typeface="Calibri"/>
                          <a:ea typeface="Calibri"/>
                          <a:cs typeface="Arial"/>
                        </a:rPr>
                        <a:t>والعيوب</a:t>
                      </a:r>
                      <a:endParaRPr lang="en-US" sz="2200">
                        <a:latin typeface="Calibri"/>
                        <a:ea typeface="Calibri"/>
                        <a:cs typeface="Arial"/>
                      </a:endParaRPr>
                    </a:p>
                  </a:txBody>
                  <a:tcPr marL="68580" marR="68580" marT="0" marB="0"/>
                </a:tc>
              </a:tr>
              <a:tr h="922655">
                <a:tc>
                  <a:txBody>
                    <a:bodyPr/>
                    <a:lstStyle/>
                    <a:p>
                      <a:pPr algn="ctr" rtl="1">
                        <a:lnSpc>
                          <a:spcPct val="115000"/>
                        </a:lnSpc>
                        <a:spcAft>
                          <a:spcPts val="0"/>
                        </a:spcAft>
                      </a:pPr>
                      <a:r>
                        <a:rPr lang="ar-SA" sz="2200" dirty="0">
                          <a:latin typeface="Calibri"/>
                          <a:ea typeface="Calibri"/>
                          <a:cs typeface="Arial"/>
                        </a:rPr>
                        <a:t>وصول الرسالة إلى الطرف المستهدف</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التغيير في عناوين الأطراف المستهدفة قد يعيق وصول الرسالة  </a:t>
                      </a:r>
                      <a:endParaRPr lang="en-US" sz="2200" dirty="0">
                        <a:latin typeface="Calibri"/>
                        <a:ea typeface="Calibri"/>
                        <a:cs typeface="Arial"/>
                      </a:endParaRPr>
                    </a:p>
                  </a:txBody>
                  <a:tcPr marL="68580" marR="68580" marT="0" marB="0"/>
                </a:tc>
              </a:tr>
              <a:tr h="458423">
                <a:tc>
                  <a:txBody>
                    <a:bodyPr/>
                    <a:lstStyle/>
                    <a:p>
                      <a:pPr algn="ctr" rtl="1">
                        <a:lnSpc>
                          <a:spcPct val="115000"/>
                        </a:lnSpc>
                        <a:spcAft>
                          <a:spcPts val="0"/>
                        </a:spcAft>
                      </a:pPr>
                      <a:r>
                        <a:rPr lang="ar-SA" sz="2200" dirty="0">
                          <a:latin typeface="Calibri"/>
                          <a:ea typeface="Calibri"/>
                          <a:cs typeface="Arial"/>
                        </a:rPr>
                        <a:t>سهلة وسريعة</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رد الفعل والاستجابة ضعيفة</a:t>
                      </a:r>
                      <a:endParaRPr lang="en-US" sz="2200" dirty="0">
                        <a:latin typeface="Calibri"/>
                        <a:ea typeface="Calibri"/>
                        <a:cs typeface="Arial"/>
                      </a:endParaRPr>
                    </a:p>
                  </a:txBody>
                  <a:tcPr marL="68580" marR="68580" marT="0" marB="0"/>
                </a:tc>
              </a:tr>
              <a:tr h="922655">
                <a:tc>
                  <a:txBody>
                    <a:bodyPr/>
                    <a:lstStyle/>
                    <a:p>
                      <a:pPr algn="ctr" rtl="1">
                        <a:lnSpc>
                          <a:spcPct val="115000"/>
                        </a:lnSpc>
                        <a:spcAft>
                          <a:spcPts val="0"/>
                        </a:spcAft>
                      </a:pPr>
                      <a:r>
                        <a:rPr lang="ar-SA" sz="2200" dirty="0">
                          <a:latin typeface="Calibri"/>
                          <a:ea typeface="Calibri"/>
                          <a:cs typeface="Arial"/>
                        </a:rPr>
                        <a:t>هنالك رقابة مباشرة على عملية </a:t>
                      </a:r>
                      <a:r>
                        <a:rPr lang="ar-SA" sz="2200" dirty="0" smtClean="0">
                          <a:latin typeface="Calibri"/>
                          <a:ea typeface="Calibri"/>
                          <a:cs typeface="Arial"/>
                        </a:rPr>
                        <a:t>صياغة </a:t>
                      </a:r>
                      <a:r>
                        <a:rPr lang="ar-SA" sz="2200" dirty="0">
                          <a:latin typeface="Calibri"/>
                          <a:ea typeface="Calibri"/>
                          <a:cs typeface="Arial"/>
                        </a:rPr>
                        <a:t>وايصال الرسالة إلى الطرف الاخر  </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كلفتها مرتفعة نسبيا بالنظر </a:t>
                      </a:r>
                      <a:r>
                        <a:rPr lang="ar-SA" sz="2200" dirty="0" smtClean="0">
                          <a:latin typeface="Calibri"/>
                          <a:ea typeface="Calibri"/>
                          <a:cs typeface="Arial"/>
                        </a:rPr>
                        <a:t>إلى </a:t>
                      </a:r>
                      <a:r>
                        <a:rPr lang="ar-SA" sz="2200" dirty="0">
                          <a:latin typeface="Calibri"/>
                          <a:ea typeface="Calibri"/>
                          <a:cs typeface="Arial"/>
                        </a:rPr>
                        <a:t>حجم الاستجابة</a:t>
                      </a:r>
                      <a:endParaRPr lang="en-US" sz="2200" dirty="0">
                        <a:latin typeface="Calibri"/>
                        <a:ea typeface="Calibri"/>
                        <a:cs typeface="Arial"/>
                      </a:endParaRPr>
                    </a:p>
                  </a:txBody>
                  <a:tcPr marL="68580" marR="68580" marT="0" marB="0"/>
                </a:tc>
              </a:tr>
              <a:tr h="458423">
                <a:tc>
                  <a:txBody>
                    <a:bodyPr/>
                    <a:lstStyle/>
                    <a:p>
                      <a:pPr algn="ctr" rtl="1">
                        <a:lnSpc>
                          <a:spcPct val="115000"/>
                        </a:lnSpc>
                        <a:spcAft>
                          <a:spcPts val="0"/>
                        </a:spcAft>
                      </a:pPr>
                      <a:r>
                        <a:rPr lang="ar-SA" sz="2200" dirty="0">
                          <a:latin typeface="Calibri"/>
                          <a:ea typeface="Calibri"/>
                          <a:cs typeface="Arial"/>
                        </a:rPr>
                        <a:t>مرونة عالية في التصميم والتعديل</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تحتاج </a:t>
                      </a:r>
                      <a:r>
                        <a:rPr lang="ar-SA" sz="2200" dirty="0" smtClean="0">
                          <a:latin typeface="Calibri"/>
                          <a:ea typeface="Calibri"/>
                          <a:cs typeface="Arial"/>
                        </a:rPr>
                        <a:t>إلى </a:t>
                      </a:r>
                      <a:r>
                        <a:rPr lang="ar-SA" sz="2200" dirty="0">
                          <a:latin typeface="Calibri"/>
                          <a:ea typeface="Calibri"/>
                          <a:cs typeface="Arial"/>
                        </a:rPr>
                        <a:t>نظام اتصال متقدم </a:t>
                      </a:r>
                      <a:endParaRPr lang="en-US" sz="2200" dirty="0">
                        <a:latin typeface="Calibri"/>
                        <a:ea typeface="Calibri"/>
                        <a:cs typeface="Arial"/>
                      </a:endParaRPr>
                    </a:p>
                  </a:txBody>
                  <a:tcPr marL="68580" marR="68580" marT="0" marB="0"/>
                </a:tc>
              </a:tr>
              <a:tr h="925324">
                <a:tc>
                  <a:txBody>
                    <a:bodyPr/>
                    <a:lstStyle/>
                    <a:p>
                      <a:pPr algn="ctr" rtl="1">
                        <a:lnSpc>
                          <a:spcPct val="115000"/>
                        </a:lnSpc>
                        <a:spcAft>
                          <a:spcPts val="0"/>
                        </a:spcAft>
                      </a:pPr>
                      <a:r>
                        <a:rPr lang="ar-SA" sz="2200" dirty="0" smtClean="0">
                          <a:latin typeface="Calibri"/>
                          <a:ea typeface="Calibri"/>
                          <a:cs typeface="Arial"/>
                        </a:rPr>
                        <a:t>ازدادت </a:t>
                      </a:r>
                      <a:r>
                        <a:rPr lang="ar-SA" sz="2200" dirty="0">
                          <a:latin typeface="Calibri"/>
                          <a:ea typeface="Calibri"/>
                          <a:cs typeface="Arial"/>
                        </a:rPr>
                        <a:t>قيمتها </a:t>
                      </a:r>
                      <a:r>
                        <a:rPr lang="ar-SA" sz="2200" dirty="0" smtClean="0">
                          <a:latin typeface="Calibri"/>
                          <a:ea typeface="Calibri"/>
                          <a:cs typeface="Arial"/>
                        </a:rPr>
                        <a:t>بعد</a:t>
                      </a:r>
                      <a:r>
                        <a:rPr lang="ar-SA" sz="2200" baseline="0" dirty="0" smtClean="0">
                          <a:latin typeface="Calibri"/>
                          <a:ea typeface="Calibri"/>
                          <a:cs typeface="Arial"/>
                        </a:rPr>
                        <a:t> انتشار استخدام </a:t>
                      </a:r>
                      <a:r>
                        <a:rPr lang="ar-SA" sz="2200" dirty="0" smtClean="0">
                          <a:latin typeface="Calibri"/>
                          <a:ea typeface="Calibri"/>
                          <a:cs typeface="Arial"/>
                        </a:rPr>
                        <a:t>الانترنت</a:t>
                      </a:r>
                      <a:endParaRPr lang="en-US" sz="2200" dirty="0">
                        <a:latin typeface="Calibri"/>
                        <a:ea typeface="Calibri"/>
                        <a:cs typeface="Arial"/>
                      </a:endParaRPr>
                    </a:p>
                  </a:txBody>
                  <a:tcPr marL="68580" marR="68580" marT="0" marB="0"/>
                </a:tc>
                <a:tc>
                  <a:txBody>
                    <a:bodyPr/>
                    <a:lstStyle/>
                    <a:p>
                      <a:pPr algn="ctr" rtl="1">
                        <a:lnSpc>
                          <a:spcPct val="115000"/>
                        </a:lnSpc>
                        <a:spcAft>
                          <a:spcPts val="0"/>
                        </a:spcAft>
                      </a:pPr>
                      <a:r>
                        <a:rPr lang="ar-SA" sz="2200" dirty="0">
                          <a:latin typeface="Calibri"/>
                          <a:ea typeface="Calibri"/>
                          <a:cs typeface="Arial"/>
                        </a:rPr>
                        <a:t>اصبح هنالك </a:t>
                      </a:r>
                      <a:r>
                        <a:rPr lang="ar-SA" sz="2200" dirty="0" smtClean="0">
                          <a:latin typeface="Calibri"/>
                          <a:ea typeface="Calibri"/>
                          <a:cs typeface="Arial"/>
                        </a:rPr>
                        <a:t>منافسة </a:t>
                      </a:r>
                      <a:r>
                        <a:rPr lang="ar-SA" sz="2200" dirty="0">
                          <a:latin typeface="Calibri"/>
                          <a:ea typeface="Calibri"/>
                          <a:cs typeface="Arial"/>
                        </a:rPr>
                        <a:t>وكم </a:t>
                      </a:r>
                      <a:r>
                        <a:rPr lang="ar-SA" sz="2200" dirty="0" smtClean="0">
                          <a:latin typeface="Calibri"/>
                          <a:ea typeface="Calibri"/>
                          <a:cs typeface="Arial"/>
                        </a:rPr>
                        <a:t>كبير </a:t>
                      </a:r>
                      <a:r>
                        <a:rPr lang="ar-SA" sz="2200" dirty="0">
                          <a:latin typeface="Calibri"/>
                          <a:ea typeface="Calibri"/>
                          <a:cs typeface="Arial"/>
                        </a:rPr>
                        <a:t>من </a:t>
                      </a:r>
                      <a:r>
                        <a:rPr lang="ar-SA" sz="2200" dirty="0" smtClean="0">
                          <a:latin typeface="Calibri"/>
                          <a:ea typeface="Calibri"/>
                          <a:cs typeface="Arial"/>
                        </a:rPr>
                        <a:t>الإعلانات</a:t>
                      </a:r>
                    </a:p>
                    <a:p>
                      <a:pPr algn="ctr" rtl="1">
                        <a:lnSpc>
                          <a:spcPct val="115000"/>
                        </a:lnSpc>
                        <a:spcAft>
                          <a:spcPts val="0"/>
                        </a:spcAft>
                      </a:pPr>
                      <a:endParaRPr lang="en-US" sz="22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lvl="0"/>
            <a:r>
              <a:rPr lang="ar-SA" dirty="0" smtClean="0"/>
              <a:t>البوستر(الاعلانات الطليقة)</a:t>
            </a:r>
            <a:r>
              <a:rPr lang="en-US" dirty="0"/>
              <a:t/>
            </a:r>
            <a:br>
              <a:rPr lang="en-US" dirty="0"/>
            </a:br>
            <a:endParaRPr lang="ar-SA" dirty="0"/>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3831694948"/>
              </p:ext>
            </p:extLst>
          </p:nvPr>
        </p:nvGraphicFramePr>
        <p:xfrm>
          <a:off x="612775" y="1600200"/>
          <a:ext cx="8153400" cy="2699004"/>
        </p:xfrm>
        <a:graphic>
          <a:graphicData uri="http://schemas.openxmlformats.org/drawingml/2006/table">
            <a:tbl>
              <a:tblPr rtl="1" firstRow="1" bandRow="1">
                <a:tableStyleId>{5C22544A-7EE6-4342-B048-85BDC9FD1C3A}</a:tableStyleId>
              </a:tblPr>
              <a:tblGrid>
                <a:gridCol w="4076700"/>
                <a:gridCol w="4076700"/>
              </a:tblGrid>
              <a:tr h="370840">
                <a:tc>
                  <a:txBody>
                    <a:bodyPr/>
                    <a:lstStyle/>
                    <a:p>
                      <a:pPr algn="ctr" rtl="1">
                        <a:lnSpc>
                          <a:spcPct val="115000"/>
                        </a:lnSpc>
                        <a:spcAft>
                          <a:spcPts val="0"/>
                        </a:spcAft>
                      </a:pPr>
                      <a:r>
                        <a:rPr lang="ar-SA" sz="2200" dirty="0">
                          <a:latin typeface="Calibri"/>
                          <a:ea typeface="Calibri"/>
                          <a:cs typeface="Arial"/>
                        </a:rPr>
                        <a:t>مزايا </a:t>
                      </a:r>
                      <a:endParaRPr lang="en-US" sz="2200" dirty="0">
                        <a:latin typeface="Calibri"/>
                        <a:ea typeface="Calibri"/>
                        <a:cs typeface="Arial"/>
                      </a:endParaRPr>
                    </a:p>
                  </a:txBody>
                  <a:tcPr marL="67945" marR="67945" marT="0" marB="0"/>
                </a:tc>
                <a:tc>
                  <a:txBody>
                    <a:bodyPr/>
                    <a:lstStyle/>
                    <a:p>
                      <a:pPr algn="ctr" rtl="1">
                        <a:lnSpc>
                          <a:spcPct val="115000"/>
                        </a:lnSpc>
                        <a:spcAft>
                          <a:spcPts val="0"/>
                        </a:spcAft>
                      </a:pPr>
                      <a:r>
                        <a:rPr lang="ar-SA" sz="2200">
                          <a:latin typeface="Calibri"/>
                          <a:ea typeface="Calibri"/>
                          <a:cs typeface="Arial"/>
                        </a:rPr>
                        <a:t>عيوب</a:t>
                      </a:r>
                      <a:endParaRPr lang="en-US" sz="2200">
                        <a:latin typeface="Calibri"/>
                        <a:ea typeface="Calibri"/>
                        <a:cs typeface="Arial"/>
                      </a:endParaRPr>
                    </a:p>
                  </a:txBody>
                  <a:tcPr marL="67945" marR="67945" marT="0" marB="0"/>
                </a:tc>
              </a:tr>
              <a:tr h="370840">
                <a:tc>
                  <a:txBody>
                    <a:bodyPr/>
                    <a:lstStyle/>
                    <a:p>
                      <a:pPr algn="ctr" rtl="1">
                        <a:lnSpc>
                          <a:spcPct val="115000"/>
                        </a:lnSpc>
                        <a:spcAft>
                          <a:spcPts val="0"/>
                        </a:spcAft>
                      </a:pPr>
                      <a:r>
                        <a:rPr lang="ar-SA" sz="2200" dirty="0">
                          <a:latin typeface="Calibri"/>
                          <a:ea typeface="Calibri"/>
                          <a:cs typeface="Arial"/>
                        </a:rPr>
                        <a:t>كلفتها منخفضة لانها لاتحتاج جهد كبير فبي التصميم والاخراج</a:t>
                      </a:r>
                      <a:endParaRPr lang="en-US" sz="2200" dirty="0">
                        <a:latin typeface="Calibri"/>
                        <a:ea typeface="Calibri"/>
                        <a:cs typeface="Arial"/>
                      </a:endParaRPr>
                    </a:p>
                  </a:txBody>
                  <a:tcPr marL="67945" marR="67945" marT="0" marB="0"/>
                </a:tc>
                <a:tc>
                  <a:txBody>
                    <a:bodyPr/>
                    <a:lstStyle/>
                    <a:p>
                      <a:pPr algn="ctr" rtl="1">
                        <a:lnSpc>
                          <a:spcPct val="115000"/>
                        </a:lnSpc>
                        <a:spcAft>
                          <a:spcPts val="0"/>
                        </a:spcAft>
                      </a:pPr>
                      <a:r>
                        <a:rPr lang="ar-SA" sz="2200" dirty="0">
                          <a:latin typeface="Calibri"/>
                          <a:ea typeface="Calibri"/>
                          <a:cs typeface="Arial"/>
                        </a:rPr>
                        <a:t>الابداع الفني في التصميم محدود</a:t>
                      </a:r>
                      <a:endParaRPr lang="en-US" sz="2200" dirty="0">
                        <a:latin typeface="Calibri"/>
                        <a:ea typeface="Calibri"/>
                        <a:cs typeface="Arial"/>
                      </a:endParaRPr>
                    </a:p>
                  </a:txBody>
                  <a:tcPr marL="67945" marR="67945" marT="0" marB="0"/>
                </a:tc>
              </a:tr>
              <a:tr h="370840">
                <a:tc>
                  <a:txBody>
                    <a:bodyPr/>
                    <a:lstStyle/>
                    <a:p>
                      <a:pPr algn="ctr" rtl="1">
                        <a:lnSpc>
                          <a:spcPct val="115000"/>
                        </a:lnSpc>
                        <a:spcAft>
                          <a:spcPts val="0"/>
                        </a:spcAft>
                      </a:pPr>
                      <a:r>
                        <a:rPr lang="ar-SA" sz="2200" dirty="0">
                          <a:latin typeface="Calibri"/>
                          <a:ea typeface="Calibri"/>
                          <a:cs typeface="Arial"/>
                        </a:rPr>
                        <a:t>مروة عالية في التغيير</a:t>
                      </a:r>
                      <a:endParaRPr lang="en-US" sz="2200" dirty="0">
                        <a:latin typeface="Calibri"/>
                        <a:ea typeface="Calibri"/>
                        <a:cs typeface="Arial"/>
                      </a:endParaRPr>
                    </a:p>
                  </a:txBody>
                  <a:tcPr marL="67945" marR="67945" marT="0" marB="0"/>
                </a:tc>
                <a:tc>
                  <a:txBody>
                    <a:bodyPr/>
                    <a:lstStyle/>
                    <a:p>
                      <a:pPr algn="ctr" rtl="1">
                        <a:lnSpc>
                          <a:spcPct val="115000"/>
                        </a:lnSpc>
                        <a:spcAft>
                          <a:spcPts val="0"/>
                        </a:spcAft>
                      </a:pPr>
                      <a:r>
                        <a:rPr lang="ar-SA" sz="2200" dirty="0">
                          <a:latin typeface="Calibri"/>
                          <a:ea typeface="Calibri"/>
                          <a:cs typeface="Arial"/>
                        </a:rPr>
                        <a:t>تعرض </a:t>
                      </a:r>
                      <a:r>
                        <a:rPr lang="ar-SA" sz="2200" dirty="0" smtClean="0">
                          <a:latin typeface="Calibri"/>
                          <a:ea typeface="Calibri"/>
                          <a:cs typeface="Arial"/>
                        </a:rPr>
                        <a:t>لاحتمالات </a:t>
                      </a:r>
                      <a:r>
                        <a:rPr lang="ar-SA" sz="2200" dirty="0">
                          <a:latin typeface="Calibri"/>
                          <a:ea typeface="Calibri"/>
                          <a:cs typeface="Arial"/>
                        </a:rPr>
                        <a:t>التلف بسرعة </a:t>
                      </a:r>
                      <a:endParaRPr lang="en-US" sz="2200" dirty="0">
                        <a:latin typeface="Calibri"/>
                        <a:ea typeface="Calibri"/>
                        <a:cs typeface="Arial"/>
                      </a:endParaRPr>
                    </a:p>
                  </a:txBody>
                  <a:tcPr marL="67945" marR="67945" marT="0" marB="0"/>
                </a:tc>
              </a:tr>
              <a:tr h="370840">
                <a:tc>
                  <a:txBody>
                    <a:bodyPr/>
                    <a:lstStyle/>
                    <a:p>
                      <a:pPr algn="ctr" rtl="1">
                        <a:lnSpc>
                          <a:spcPct val="115000"/>
                        </a:lnSpc>
                        <a:spcAft>
                          <a:spcPts val="0"/>
                        </a:spcAft>
                      </a:pPr>
                      <a:r>
                        <a:rPr lang="ar-SA" sz="2200" dirty="0">
                          <a:latin typeface="Calibri"/>
                          <a:ea typeface="Calibri"/>
                          <a:cs typeface="Arial"/>
                        </a:rPr>
                        <a:t>تغطية </a:t>
                      </a:r>
                      <a:r>
                        <a:rPr lang="ar-SA" sz="2200" dirty="0" smtClean="0">
                          <a:latin typeface="Calibri"/>
                          <a:ea typeface="Calibri"/>
                          <a:cs typeface="Arial"/>
                        </a:rPr>
                        <a:t>منطقة </a:t>
                      </a:r>
                      <a:r>
                        <a:rPr lang="ar-SA" sz="2200" dirty="0">
                          <a:latin typeface="Calibri"/>
                          <a:ea typeface="Calibri"/>
                          <a:cs typeface="Arial"/>
                        </a:rPr>
                        <a:t>جغرافية مستهدفة</a:t>
                      </a:r>
                      <a:endParaRPr lang="en-US" sz="2200" dirty="0">
                        <a:latin typeface="Calibri"/>
                        <a:ea typeface="Calibri"/>
                        <a:cs typeface="Arial"/>
                      </a:endParaRPr>
                    </a:p>
                  </a:txBody>
                  <a:tcPr marL="67945" marR="67945" marT="0" marB="0"/>
                </a:tc>
                <a:tc>
                  <a:txBody>
                    <a:bodyPr/>
                    <a:lstStyle/>
                    <a:p>
                      <a:pPr algn="ctr" rtl="1">
                        <a:lnSpc>
                          <a:spcPct val="115000"/>
                        </a:lnSpc>
                        <a:spcAft>
                          <a:spcPts val="0"/>
                        </a:spcAft>
                      </a:pPr>
                      <a:r>
                        <a:rPr lang="ar-SA" sz="2200">
                          <a:latin typeface="Calibri"/>
                          <a:ea typeface="Calibri"/>
                          <a:cs typeface="Arial"/>
                        </a:rPr>
                        <a:t>تأثيرها لايخرج حدود التذكير او اثارة الانتباه</a:t>
                      </a:r>
                      <a:endParaRPr lang="en-US" sz="2200">
                        <a:latin typeface="Calibri"/>
                        <a:ea typeface="Calibri"/>
                        <a:cs typeface="Arial"/>
                      </a:endParaRPr>
                    </a:p>
                  </a:txBody>
                  <a:tcPr marL="67945" marR="67945" marT="0" marB="0"/>
                </a:tc>
              </a:tr>
              <a:tr h="370840">
                <a:tc>
                  <a:txBody>
                    <a:bodyPr/>
                    <a:lstStyle/>
                    <a:p>
                      <a:pPr algn="ctr" rtl="1">
                        <a:lnSpc>
                          <a:spcPct val="115000"/>
                        </a:lnSpc>
                        <a:spcAft>
                          <a:spcPts val="0"/>
                        </a:spcAft>
                      </a:pPr>
                      <a:r>
                        <a:rPr lang="ar-SA" sz="2200" dirty="0">
                          <a:latin typeface="Calibri"/>
                          <a:ea typeface="Calibri"/>
                          <a:cs typeface="Arial"/>
                        </a:rPr>
                        <a:t>تصل إلى </a:t>
                      </a:r>
                      <a:r>
                        <a:rPr lang="ar-SA" sz="2200" dirty="0" smtClean="0">
                          <a:latin typeface="Calibri"/>
                          <a:ea typeface="Calibri"/>
                          <a:cs typeface="Arial"/>
                        </a:rPr>
                        <a:t>جمهور </a:t>
                      </a:r>
                      <a:r>
                        <a:rPr lang="ar-SA" sz="2200" dirty="0">
                          <a:latin typeface="Calibri"/>
                          <a:ea typeface="Calibri"/>
                          <a:cs typeface="Arial"/>
                        </a:rPr>
                        <a:t>واسع وتنوع</a:t>
                      </a:r>
                      <a:endParaRPr lang="en-US" sz="2200" dirty="0">
                        <a:latin typeface="Calibri"/>
                        <a:ea typeface="Calibri"/>
                        <a:cs typeface="Arial"/>
                      </a:endParaRPr>
                    </a:p>
                  </a:txBody>
                  <a:tcPr marL="67945" marR="67945" marT="0" marB="0"/>
                </a:tc>
                <a:tc>
                  <a:txBody>
                    <a:bodyPr/>
                    <a:lstStyle/>
                    <a:p>
                      <a:pPr algn="ctr" rtl="1">
                        <a:lnSpc>
                          <a:spcPct val="115000"/>
                        </a:lnSpc>
                        <a:spcAft>
                          <a:spcPts val="0"/>
                        </a:spcAft>
                      </a:pPr>
                      <a:r>
                        <a:rPr lang="ar-SA" sz="2200" dirty="0">
                          <a:latin typeface="Calibri"/>
                          <a:ea typeface="Calibri"/>
                          <a:cs typeface="Arial"/>
                        </a:rPr>
                        <a:t>تفقد قيمتها إذا بقيت لفترة </a:t>
                      </a:r>
                      <a:r>
                        <a:rPr lang="ar-SA" sz="2200" dirty="0" smtClean="0">
                          <a:latin typeface="Calibri"/>
                          <a:ea typeface="Calibri"/>
                          <a:cs typeface="Arial"/>
                        </a:rPr>
                        <a:t>زمنية </a:t>
                      </a:r>
                      <a:r>
                        <a:rPr lang="ar-SA" sz="2200" dirty="0">
                          <a:latin typeface="Calibri"/>
                          <a:ea typeface="Calibri"/>
                          <a:cs typeface="Arial"/>
                        </a:rPr>
                        <a:t>طويلة</a:t>
                      </a:r>
                      <a:endParaRPr lang="en-US" sz="2200" dirty="0">
                        <a:latin typeface="Calibri"/>
                        <a:ea typeface="Calibri"/>
                        <a:cs typeface="Arial"/>
                      </a:endParaRPr>
                    </a:p>
                  </a:txBody>
                  <a:tcPr marL="67945" marR="67945" marT="0" marB="0"/>
                </a:tc>
              </a:tr>
              <a:tr h="370840">
                <a:tc>
                  <a:txBody>
                    <a:bodyPr/>
                    <a:lstStyle/>
                    <a:p>
                      <a:pPr algn="ctr" rtl="1">
                        <a:lnSpc>
                          <a:spcPct val="115000"/>
                        </a:lnSpc>
                        <a:spcAft>
                          <a:spcPts val="0"/>
                        </a:spcAft>
                      </a:pPr>
                      <a:r>
                        <a:rPr lang="ar-SA" sz="2200">
                          <a:latin typeface="Calibri"/>
                          <a:ea typeface="Calibri"/>
                          <a:cs typeface="Arial"/>
                        </a:rPr>
                        <a:t>لا تنافسها وسيلة اخرى </a:t>
                      </a:r>
                      <a:endParaRPr lang="en-US" sz="2200">
                        <a:latin typeface="Calibri"/>
                        <a:ea typeface="Calibri"/>
                        <a:cs typeface="Arial"/>
                      </a:endParaRPr>
                    </a:p>
                  </a:txBody>
                  <a:tcPr marL="67945" marR="67945" marT="0" marB="0"/>
                </a:tc>
                <a:tc>
                  <a:txBody>
                    <a:bodyPr/>
                    <a:lstStyle/>
                    <a:p>
                      <a:pPr algn="ctr" rtl="1">
                        <a:lnSpc>
                          <a:spcPct val="115000"/>
                        </a:lnSpc>
                        <a:spcAft>
                          <a:spcPts val="0"/>
                        </a:spcAft>
                      </a:pPr>
                      <a:endParaRPr lang="ar-SA" sz="2200" dirty="0">
                        <a:latin typeface="Calibri"/>
                        <a:ea typeface="Calibri"/>
                        <a:cs typeface="Arial"/>
                      </a:endParaRPr>
                    </a:p>
                  </a:txBody>
                  <a:tcPr marL="67945" marR="67945" marT="0" marB="0"/>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ميزانية </a:t>
            </a:r>
            <a:r>
              <a:rPr lang="ar-SA" dirty="0" smtClean="0"/>
              <a:t>الاعلان</a:t>
            </a:r>
            <a:endParaRPr lang="ar-SA" dirty="0"/>
          </a:p>
        </p:txBody>
      </p:sp>
      <p:sp>
        <p:nvSpPr>
          <p:cNvPr id="3" name="عنصر نائب للمحتوى 2"/>
          <p:cNvSpPr>
            <a:spLocks noGrp="1"/>
          </p:cNvSpPr>
          <p:nvPr>
            <p:ph sz="quarter" idx="1"/>
          </p:nvPr>
        </p:nvSpPr>
        <p:spPr>
          <a:xfrm>
            <a:off x="395536" y="1412776"/>
            <a:ext cx="8568952" cy="5040560"/>
          </a:xfrm>
        </p:spPr>
        <p:txBody>
          <a:bodyPr>
            <a:noAutofit/>
          </a:bodyPr>
          <a:lstStyle/>
          <a:p>
            <a:pPr marL="0" indent="0">
              <a:buNone/>
            </a:pPr>
            <a:endParaRPr lang="ar-SA" sz="2400" dirty="0" smtClean="0"/>
          </a:p>
          <a:p>
            <a:pPr marL="0" indent="0">
              <a:buNone/>
            </a:pPr>
            <a:r>
              <a:rPr lang="ar-SA" sz="2400" dirty="0" smtClean="0"/>
              <a:t>القصور في الميزانية يعني إفشال البرنامج الإعلاني في وصوله للهدف المطلوب وحتى إذا ما كان المبلغ أكبر مما يتطلبه الهدف فإن ذلك يعني تبديد أهداف المنظمة .</a:t>
            </a:r>
            <a:endParaRPr lang="ar-SA" sz="2400" dirty="0"/>
          </a:p>
          <a:p>
            <a:pPr marL="0" indent="0">
              <a:buNone/>
            </a:pPr>
            <a:r>
              <a:rPr lang="ar-SA" sz="2400" b="1" dirty="0" smtClean="0">
                <a:solidFill>
                  <a:srgbClr val="00B050"/>
                </a:solidFill>
              </a:rPr>
              <a:t>شروط </a:t>
            </a:r>
            <a:r>
              <a:rPr lang="ar-SA" sz="2400" b="1" dirty="0">
                <a:solidFill>
                  <a:srgbClr val="00B050"/>
                </a:solidFill>
              </a:rPr>
              <a:t>تحديد ميزانية الاعلان</a:t>
            </a:r>
            <a:endParaRPr lang="en-US" sz="2400" b="1" dirty="0">
              <a:solidFill>
                <a:srgbClr val="00B050"/>
              </a:solidFill>
            </a:endParaRPr>
          </a:p>
          <a:p>
            <a:pPr marL="0" lvl="0" indent="0">
              <a:buNone/>
            </a:pPr>
            <a:r>
              <a:rPr lang="ar-SA" sz="2400" dirty="0" smtClean="0"/>
              <a:t>1- المرحلة التي </a:t>
            </a:r>
            <a:r>
              <a:rPr lang="ar-SA" sz="2400" dirty="0"/>
              <a:t>يكون بها المنتج ضمن دور ة حياته</a:t>
            </a:r>
            <a:endParaRPr lang="en-US" sz="2400" dirty="0"/>
          </a:p>
          <a:p>
            <a:pPr marL="0" lvl="0" indent="0">
              <a:buNone/>
            </a:pPr>
            <a:r>
              <a:rPr lang="ar-SA" sz="2400" dirty="0" smtClean="0"/>
              <a:t>2- الحصة </a:t>
            </a:r>
            <a:r>
              <a:rPr lang="ar-SA" sz="2400" dirty="0"/>
              <a:t>السوقية التي تمتلكها </a:t>
            </a:r>
            <a:r>
              <a:rPr lang="ar-SA" sz="2400" dirty="0" smtClean="0"/>
              <a:t>المنظمة</a:t>
            </a:r>
            <a:endParaRPr lang="en-US" sz="2400" dirty="0" smtClean="0"/>
          </a:p>
          <a:p>
            <a:pPr marL="0" lvl="0" indent="0">
              <a:buNone/>
            </a:pPr>
            <a:r>
              <a:rPr lang="ar-SA" sz="2400" dirty="0" smtClean="0"/>
              <a:t>3- تكرار الإعلان</a:t>
            </a:r>
            <a:endParaRPr lang="en-US" sz="2400" dirty="0" smtClean="0"/>
          </a:p>
          <a:p>
            <a:pPr marL="0" lvl="0" indent="0">
              <a:buNone/>
            </a:pPr>
            <a:r>
              <a:rPr lang="ar-SA" sz="2400" dirty="0" smtClean="0"/>
              <a:t>4- طبيعة </a:t>
            </a:r>
            <a:r>
              <a:rPr lang="ar-SA" sz="2400" dirty="0"/>
              <a:t>المنتج الذي يتم تسويقه إلى المستهلك </a:t>
            </a:r>
            <a:r>
              <a:rPr lang="ar-SA" sz="2400" dirty="0" smtClean="0"/>
              <a:t>.</a:t>
            </a:r>
            <a:endParaRPr lang="en-US" sz="2400" dirty="0"/>
          </a:p>
          <a:p>
            <a:pPr>
              <a:buNone/>
            </a:pPr>
            <a:endParaRPr lang="ar-SA"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00B050"/>
                </a:solidFill>
              </a:rPr>
              <a:t>طرق تحيد ميزانية الاعلان</a:t>
            </a:r>
            <a:r>
              <a:rPr lang="en-US" b="1" dirty="0">
                <a:solidFill>
                  <a:srgbClr val="00B050"/>
                </a:solidFill>
              </a:rPr>
              <a:t/>
            </a:r>
            <a:br>
              <a:rPr lang="en-US" b="1" dirty="0">
                <a:solidFill>
                  <a:srgbClr val="00B050"/>
                </a:solidFill>
              </a:rPr>
            </a:br>
            <a:endParaRPr lang="en-US" dirty="0"/>
          </a:p>
        </p:txBody>
      </p:sp>
      <p:sp>
        <p:nvSpPr>
          <p:cNvPr id="3" name="عنصر نائب للمحتوى 2"/>
          <p:cNvSpPr>
            <a:spLocks noGrp="1"/>
          </p:cNvSpPr>
          <p:nvPr>
            <p:ph sz="quarter" idx="1"/>
          </p:nvPr>
        </p:nvSpPr>
        <p:spPr/>
        <p:txBody>
          <a:bodyPr>
            <a:normAutofit/>
          </a:bodyPr>
          <a:lstStyle/>
          <a:p>
            <a:pPr marL="0" lvl="0" indent="0">
              <a:buNone/>
            </a:pPr>
            <a:r>
              <a:rPr lang="ar-SA" sz="3200" dirty="0" smtClean="0">
                <a:solidFill>
                  <a:srgbClr val="0070C0"/>
                </a:solidFill>
              </a:rPr>
              <a:t>1- </a:t>
            </a:r>
            <a:r>
              <a:rPr lang="ar-SA" sz="3200" dirty="0">
                <a:solidFill>
                  <a:srgbClr val="0070C0"/>
                </a:solidFill>
              </a:rPr>
              <a:t>نسبة مئوية من </a:t>
            </a:r>
            <a:r>
              <a:rPr lang="ar-SA" sz="3200" dirty="0" smtClean="0">
                <a:solidFill>
                  <a:srgbClr val="0070C0"/>
                </a:solidFill>
              </a:rPr>
              <a:t>المبيعات</a:t>
            </a:r>
            <a:endParaRPr lang="en-US" sz="3200" dirty="0">
              <a:solidFill>
                <a:srgbClr val="0070C0"/>
              </a:solidFill>
            </a:endParaRPr>
          </a:p>
          <a:p>
            <a:pPr marL="0" lvl="0" indent="0">
              <a:buNone/>
            </a:pPr>
            <a:r>
              <a:rPr lang="ar-SA" sz="2400" dirty="0" smtClean="0"/>
              <a:t>أ- البيانات </a:t>
            </a:r>
            <a:r>
              <a:rPr lang="ar-SA" sz="2400" dirty="0"/>
              <a:t>التاريخية( تبين نسبة تكاليف العناصر الإعلانية إلى </a:t>
            </a:r>
            <a:r>
              <a:rPr lang="ar-SA" sz="2400" dirty="0" smtClean="0"/>
              <a:t> إجمالي </a:t>
            </a:r>
            <a:r>
              <a:rPr lang="ar-SA" sz="2400" dirty="0"/>
              <a:t>المبيعات على مدار السنوات السابقة)</a:t>
            </a:r>
            <a:endParaRPr lang="en-US" sz="2400" dirty="0"/>
          </a:p>
          <a:p>
            <a:pPr marL="0" lvl="0" indent="0">
              <a:buNone/>
            </a:pPr>
            <a:r>
              <a:rPr lang="ar-SA" sz="2400" dirty="0" smtClean="0"/>
              <a:t>ب- البيانات </a:t>
            </a:r>
            <a:r>
              <a:rPr lang="ar-SA" sz="2400" dirty="0"/>
              <a:t>المتوقعة (تستند على الميزانية التقديرية للمبيعات </a:t>
            </a:r>
            <a:r>
              <a:rPr lang="ar-SA" sz="2400" dirty="0" smtClean="0"/>
              <a:t>)</a:t>
            </a:r>
          </a:p>
          <a:p>
            <a:pPr marL="0" lvl="0" indent="0">
              <a:buNone/>
            </a:pPr>
            <a:endParaRPr lang="ar-SA" sz="2400" dirty="0">
              <a:solidFill>
                <a:srgbClr val="0070C0"/>
              </a:solidFill>
            </a:endParaRPr>
          </a:p>
          <a:p>
            <a:pPr marL="0" lvl="0" indent="0">
              <a:buNone/>
            </a:pPr>
            <a:r>
              <a:rPr lang="ar-SA" sz="3200" dirty="0" smtClean="0">
                <a:solidFill>
                  <a:srgbClr val="0070C0"/>
                </a:solidFill>
              </a:rPr>
              <a:t>2- </a:t>
            </a:r>
            <a:r>
              <a:rPr lang="ar-SA" sz="3200" dirty="0">
                <a:solidFill>
                  <a:srgbClr val="0070C0"/>
                </a:solidFill>
              </a:rPr>
              <a:t>اتباع المنافسة (الاقتداء بالمنافسين) </a:t>
            </a:r>
            <a:endParaRPr lang="ar-SA" sz="3200" dirty="0" smtClean="0">
              <a:solidFill>
                <a:srgbClr val="0070C0"/>
              </a:solidFill>
            </a:endParaRPr>
          </a:p>
          <a:p>
            <a:pPr marL="0" lvl="0" indent="0">
              <a:buNone/>
            </a:pPr>
            <a:r>
              <a:rPr lang="ar-SA" sz="2400" dirty="0"/>
              <a:t>لكن يجب أن نضع في الاعتبار أن احوال المنظمات غير متماثلة </a:t>
            </a:r>
            <a:endParaRPr lang="en-US" sz="2400" dirty="0"/>
          </a:p>
          <a:p>
            <a:pPr marL="0" lvl="0" indent="0">
              <a:buNone/>
            </a:pPr>
            <a:r>
              <a:rPr lang="ar-SA" sz="3200" dirty="0">
                <a:solidFill>
                  <a:srgbClr val="0070C0"/>
                </a:solidFill>
              </a:rPr>
              <a:t>3- المهمة أو الهدف </a:t>
            </a:r>
            <a:endParaRPr lang="ar-SA" sz="3200" dirty="0" smtClean="0">
              <a:solidFill>
                <a:srgbClr val="0070C0"/>
              </a:solidFill>
            </a:endParaRPr>
          </a:p>
          <a:p>
            <a:pPr marL="0" lvl="0" indent="0">
              <a:buNone/>
            </a:pPr>
            <a:r>
              <a:rPr lang="ar-SA" sz="2400" dirty="0"/>
              <a:t>تنسجم الميزانية مع الأهداف المطلوب إنجازها </a:t>
            </a:r>
            <a:endParaRPr lang="en-US" sz="2400" dirty="0"/>
          </a:p>
          <a:p>
            <a:endParaRPr lang="en-US" dirty="0"/>
          </a:p>
        </p:txBody>
      </p:sp>
    </p:spTree>
    <p:extLst>
      <p:ext uri="{BB962C8B-B14F-4D97-AF65-F5344CB8AC3E}">
        <p14:creationId xmlns:p14="http://schemas.microsoft.com/office/powerpoint/2010/main" val="2878018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مفهوم الإعلان</a:t>
            </a:r>
            <a:r>
              <a:rPr lang="en-US" b="1" dirty="0">
                <a:solidFill>
                  <a:srgbClr val="FF0000"/>
                </a:solidFill>
              </a:rPr>
              <a:t/>
            </a:r>
            <a:br>
              <a:rPr lang="en-US" b="1" dirty="0">
                <a:solidFill>
                  <a:srgbClr val="FF0000"/>
                </a:solidFill>
              </a:rPr>
            </a:br>
            <a:endParaRPr lang="ar-SA" b="1" dirty="0">
              <a:solidFill>
                <a:srgbClr val="FF0000"/>
              </a:solidFill>
            </a:endParaRPr>
          </a:p>
        </p:txBody>
      </p:sp>
      <p:sp>
        <p:nvSpPr>
          <p:cNvPr id="3" name="عنصر نائب للمحتوى 2"/>
          <p:cNvSpPr>
            <a:spLocks noGrp="1"/>
          </p:cNvSpPr>
          <p:nvPr>
            <p:ph sz="quarter" idx="1"/>
          </p:nvPr>
        </p:nvSpPr>
        <p:spPr>
          <a:xfrm>
            <a:off x="395536" y="1556792"/>
            <a:ext cx="8424936" cy="5001419"/>
          </a:xfrm>
        </p:spPr>
        <p:txBody>
          <a:bodyPr>
            <a:normAutofit/>
          </a:bodyPr>
          <a:lstStyle/>
          <a:p>
            <a:pPr>
              <a:buNone/>
            </a:pPr>
            <a:endParaRPr lang="ar-SA" sz="2400" dirty="0" smtClean="0">
              <a:solidFill>
                <a:schemeClr val="tx2">
                  <a:lumMod val="60000"/>
                  <a:lumOff val="40000"/>
                </a:schemeClr>
              </a:solidFill>
            </a:endParaRPr>
          </a:p>
          <a:p>
            <a:pPr>
              <a:buNone/>
            </a:pPr>
            <a:r>
              <a:rPr lang="ar-SA" sz="2400" dirty="0" smtClean="0"/>
              <a:t>هو وسيلة غير شخصية </a:t>
            </a:r>
            <a:r>
              <a:rPr lang="ar-SA" sz="2400" dirty="0"/>
              <a:t>لتقديم البضائع والخدمات والأفكار بواسطة جهة معلومة </a:t>
            </a:r>
            <a:r>
              <a:rPr lang="ar-SA" sz="2400" dirty="0" smtClean="0"/>
              <a:t>ومق</a:t>
            </a:r>
            <a:r>
              <a:rPr lang="ar-SA" sz="2400" dirty="0"/>
              <a:t>ا</a:t>
            </a:r>
            <a:r>
              <a:rPr lang="ar-SA" sz="2400" dirty="0" smtClean="0"/>
              <a:t>بل </a:t>
            </a:r>
            <a:r>
              <a:rPr lang="ar-SA" sz="2400" dirty="0"/>
              <a:t>أجر مدفوع</a:t>
            </a:r>
            <a:r>
              <a:rPr lang="ar-SA" sz="2400" dirty="0" smtClean="0"/>
              <a:t>.</a:t>
            </a:r>
          </a:p>
          <a:p>
            <a:pPr>
              <a:buNone/>
            </a:pPr>
            <a:r>
              <a:rPr lang="ar-SA" sz="2400" dirty="0" smtClean="0">
                <a:solidFill>
                  <a:srgbClr val="00B050"/>
                </a:solidFill>
              </a:rPr>
              <a:t>يتكون </a:t>
            </a:r>
            <a:r>
              <a:rPr lang="ar-SA" sz="2400" dirty="0">
                <a:solidFill>
                  <a:srgbClr val="00B050"/>
                </a:solidFill>
              </a:rPr>
              <a:t>التعريف من 4 </a:t>
            </a:r>
            <a:r>
              <a:rPr lang="ar-SA" sz="2400" dirty="0" smtClean="0">
                <a:solidFill>
                  <a:srgbClr val="00B050"/>
                </a:solidFill>
              </a:rPr>
              <a:t>أركان رئيسية :</a:t>
            </a:r>
            <a:endParaRPr lang="en-US" sz="2400" dirty="0">
              <a:solidFill>
                <a:srgbClr val="00B050"/>
              </a:solidFill>
            </a:endParaRPr>
          </a:p>
          <a:p>
            <a:r>
              <a:rPr lang="ar-SA" sz="2400" dirty="0"/>
              <a:t>وسيلة غير شخصية </a:t>
            </a:r>
            <a:r>
              <a:rPr lang="ar-SA" sz="2400" dirty="0" smtClean="0"/>
              <a:t>(يتم الإعلان عبر استخدام وسيلة او وسيط و ليس عن طريق الاتصال الشخصي المباشر )</a:t>
            </a:r>
            <a:endParaRPr lang="en-US" sz="2400" dirty="0"/>
          </a:p>
          <a:p>
            <a:r>
              <a:rPr lang="ar-SA" sz="2400" dirty="0"/>
              <a:t>تقديم البضائع والخدمات </a:t>
            </a:r>
            <a:r>
              <a:rPr lang="ar-SA" sz="2400" dirty="0" smtClean="0"/>
              <a:t>والأفكار</a:t>
            </a:r>
            <a:endParaRPr lang="en-US" sz="2400" dirty="0"/>
          </a:p>
          <a:p>
            <a:r>
              <a:rPr lang="ar-SA" sz="2400" dirty="0"/>
              <a:t>جهة </a:t>
            </a:r>
            <a:r>
              <a:rPr lang="ar-SA" sz="2400" dirty="0" smtClean="0"/>
              <a:t>معلومة( الشركة أو وكالة الإعلانات )لان هذا الشرط يرتبط مع صفات الإعلان وهو المصداقية والالتزام فإذا ما عرف المصدر فإن ذلك يعني الالتزام الكامل </a:t>
            </a:r>
            <a:r>
              <a:rPr lang="ar-SA" sz="2400" dirty="0"/>
              <a:t>ب</a:t>
            </a:r>
            <a:r>
              <a:rPr lang="ar-SA" sz="2400" dirty="0" smtClean="0"/>
              <a:t>مضمون الاعلان قانونيا و اخلاقيا.</a:t>
            </a:r>
            <a:endParaRPr lang="en-US" sz="2400" dirty="0"/>
          </a:p>
          <a:p>
            <a:r>
              <a:rPr lang="ar-SA" sz="2400" dirty="0"/>
              <a:t>مقابل أجر مدفوع </a:t>
            </a:r>
            <a:endParaRPr lang="en-US" sz="2400" dirty="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1391443301109.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495361803.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2455589267.jpg"/>
          <p:cNvPicPr>
            <a:picLocks noChangeAspect="1"/>
          </p:cNvPicPr>
          <p:nvPr/>
        </p:nvPicPr>
        <p:blipFill>
          <a:blip r:embed="rId2" cstate="print"/>
          <a:stretch>
            <a:fillRect/>
          </a:stretch>
        </p:blipFill>
        <p:spPr>
          <a:xfrm>
            <a:off x="0" y="0"/>
            <a:ext cx="9143999" cy="68580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2455613499.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1392873415366.jpg"/>
          <p:cNvPicPr>
            <a:picLocks noChangeAspect="1"/>
          </p:cNvPicPr>
          <p:nvPr/>
        </p:nvPicPr>
        <p:blipFill>
          <a:blip r:embed="rId2" cstate="print"/>
          <a:stretch>
            <a:fillRect/>
          </a:stretch>
        </p:blipFill>
        <p:spPr>
          <a:xfrm>
            <a:off x="1" y="0"/>
            <a:ext cx="9144000" cy="68580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2927278103.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244613228.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244625706.jpg"/>
          <p:cNvPicPr>
            <a:picLocks noChangeAspect="1"/>
          </p:cNvPicPr>
          <p:nvPr/>
        </p:nvPicPr>
        <p:blipFill>
          <a:blip r:embed="rId2" cstate="print"/>
          <a:stretch>
            <a:fillRect/>
          </a:stretch>
        </p:blipFill>
        <p:spPr>
          <a:xfrm>
            <a:off x="0" y="95250"/>
            <a:ext cx="9144000" cy="66675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133363384.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409051960.jpg"/>
          <p:cNvPicPr>
            <a:picLocks noChangeAspect="1"/>
          </p:cNvPicPr>
          <p:nvPr/>
        </p:nvPicPr>
        <p:blipFill>
          <a:blip r:embed="rId2" cstate="print"/>
          <a:stretch>
            <a:fillRect/>
          </a:stretch>
        </p:blipFill>
        <p:spPr>
          <a:xfrm>
            <a:off x="1" y="0"/>
            <a:ext cx="9144000"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95536" y="188640"/>
            <a:ext cx="8568952" cy="5689302"/>
          </a:xfrm>
        </p:spPr>
        <p:txBody>
          <a:bodyPr>
            <a:normAutofit lnSpcReduction="10000"/>
          </a:bodyPr>
          <a:lstStyle/>
          <a:p>
            <a:endParaRPr lang="ar-SA" sz="2400" dirty="0" smtClean="0">
              <a:solidFill>
                <a:schemeClr val="tx2">
                  <a:lumMod val="60000"/>
                  <a:lumOff val="40000"/>
                </a:schemeClr>
              </a:solidFill>
            </a:endParaRPr>
          </a:p>
          <a:p>
            <a:r>
              <a:rPr lang="ar-SA" sz="2400" dirty="0" smtClean="0"/>
              <a:t>الأساس </a:t>
            </a:r>
            <a:r>
              <a:rPr lang="ar-SA" sz="2400" dirty="0"/>
              <a:t>الجوهري في الاختلاف بين الإعلام والإعلان هو الأجر </a:t>
            </a:r>
            <a:r>
              <a:rPr lang="ar-SA" sz="2400" dirty="0" smtClean="0"/>
              <a:t>المدفوع (لأن الإعلان نشاط تجاري يهدف لتحقيق الربح ويستوجب بناء على ذلك أن يسدد المعلن المبلغ المترتب للجهة التي اعلنت له بعكس الإعلام الذي لا يهدف لتحقيق الربح )</a:t>
            </a:r>
            <a:endParaRPr lang="en-US" sz="2400" dirty="0"/>
          </a:p>
          <a:p>
            <a:endParaRPr lang="ar-SA" sz="2400" dirty="0"/>
          </a:p>
          <a:p>
            <a:r>
              <a:rPr lang="ar-SA" sz="2400" dirty="0" smtClean="0"/>
              <a:t>موقع الإعلان </a:t>
            </a:r>
            <a:r>
              <a:rPr lang="ar-SA" sz="2400" dirty="0"/>
              <a:t>في الهيكل التنظيمي للمنظمة (يختلف وفقا لحجم المنظمة) </a:t>
            </a:r>
            <a:endParaRPr lang="ar-SA" sz="2400" dirty="0" smtClean="0"/>
          </a:p>
          <a:p>
            <a:pPr marL="0" indent="0">
              <a:buNone/>
            </a:pPr>
            <a:r>
              <a:rPr lang="ar-SA" sz="2400" dirty="0">
                <a:solidFill>
                  <a:srgbClr val="FF0000"/>
                </a:solidFill>
              </a:rPr>
              <a:t>ما هو الفرق بين موقع الإعلان في المنظمات الصغيرة والمنظمات </a:t>
            </a:r>
            <a:r>
              <a:rPr lang="ar-SA" sz="2400" dirty="0" smtClean="0">
                <a:solidFill>
                  <a:srgbClr val="FF0000"/>
                </a:solidFill>
              </a:rPr>
              <a:t>الكبيرة ؟!</a:t>
            </a:r>
            <a:endParaRPr lang="en-US" sz="2400" dirty="0">
              <a:solidFill>
                <a:srgbClr val="FF0000"/>
              </a:solidFill>
            </a:endParaRPr>
          </a:p>
          <a:p>
            <a:pPr marL="0" indent="0">
              <a:buNone/>
            </a:pPr>
            <a:r>
              <a:rPr lang="ar-SA" sz="2400" dirty="0" smtClean="0"/>
              <a:t>الإعلان في الشركات الصغيرة مرتبط بشخص معين ضمن قسم التسويق او قسم المبيعات يكون مسئولا عن تأمين العلاقة مع الوكالات الإعلانية لإنجاز ما هو مطلوب, أما في الشركات الكبيرة يوجد قسم مختص للإعلان وتنحصر مسئوليته في رسم استراتيجية الإعلان وتحديد ميزانيته و تحديد الوسائل الممكنة في الإعلان ولا يمنع هذا من التعاون مع وكالات الإعلان.</a:t>
            </a:r>
          </a:p>
          <a:p>
            <a:pPr marL="0" indent="0">
              <a:buNone/>
            </a:pPr>
            <a:endParaRPr lang="ar-SA" sz="2400" dirty="0">
              <a:solidFill>
                <a:schemeClr val="tx2">
                  <a:lumMod val="60000"/>
                  <a:lumOff val="40000"/>
                </a:schemeClr>
              </a:solidFill>
            </a:endParaRPr>
          </a:p>
          <a:p>
            <a:pPr marL="0" indent="0">
              <a:buNone/>
            </a:pPr>
            <a:r>
              <a:rPr lang="ar-SA" sz="2400" dirty="0" smtClean="0">
                <a:solidFill>
                  <a:schemeClr val="tx2">
                    <a:lumMod val="60000"/>
                    <a:lumOff val="40000"/>
                  </a:schemeClr>
                </a:solidFill>
              </a:rPr>
              <a:t> </a:t>
            </a:r>
            <a:endParaRPr lang="en-US" sz="2400" dirty="0">
              <a:solidFill>
                <a:schemeClr val="tx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1393959625421.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إعلانات مميزة</a:t>
            </a:r>
            <a:endParaRPr lang="ar-SA" dirty="0"/>
          </a:p>
        </p:txBody>
      </p:sp>
      <p:sp>
        <p:nvSpPr>
          <p:cNvPr id="3" name="عنصر نائب للمحتوى 2"/>
          <p:cNvSpPr>
            <a:spLocks noGrp="1"/>
          </p:cNvSpPr>
          <p:nvPr>
            <p:ph sz="quarter" idx="1"/>
          </p:nvPr>
        </p:nvSpPr>
        <p:spPr/>
        <p:txBody>
          <a:bodyPr/>
          <a:lstStyle/>
          <a:p>
            <a:r>
              <a:rPr lang="en-US" u="sng" dirty="0" smtClean="0">
                <a:hlinkClick r:id="rId2"/>
              </a:rPr>
              <a:t>http://www.youtube.com/watch?v=zIEIvi2MuEk</a:t>
            </a:r>
            <a:endParaRPr lang="en-US" dirty="0" smtClean="0"/>
          </a:p>
          <a:p>
            <a:pPr>
              <a:buNone/>
            </a:pPr>
            <a:endParaRPr lang="en-US" dirty="0" smtClean="0"/>
          </a:p>
          <a:p>
            <a:r>
              <a:rPr lang="en-US" u="sng" dirty="0" smtClean="0">
                <a:hlinkClick r:id="rId3"/>
              </a:rPr>
              <a:t>http://</a:t>
            </a:r>
            <a:r>
              <a:rPr lang="en-US" u="sng" dirty="0" smtClean="0">
                <a:hlinkClick r:id="rId3"/>
              </a:rPr>
              <a:t>www.youtube.com/watch?v=Lv-sY_z8MNs</a:t>
            </a:r>
            <a:endParaRPr lang="en-US" u="sng" dirty="0" smtClean="0"/>
          </a:p>
          <a:p>
            <a:endParaRPr lang="en-US" u="sng" dirty="0"/>
          </a:p>
          <a:p>
            <a:endParaRPr lang="en-US" u="sng" dirty="0" smtClean="0"/>
          </a:p>
          <a:p>
            <a:pPr marL="0" indent="0">
              <a:buNone/>
            </a:pPr>
            <a:r>
              <a:rPr lang="ar-SA" u="sng" smtClean="0"/>
              <a:t>الأسبوع القادم </a:t>
            </a:r>
            <a:r>
              <a:rPr lang="ar-SA" u="sng" dirty="0" smtClean="0"/>
              <a:t>كويز في المحاضرة رقم 3+4</a:t>
            </a:r>
            <a:endParaRPr lang="en-US" dirty="0" smtClean="0"/>
          </a:p>
          <a:p>
            <a:pPr>
              <a:buNone/>
            </a:pP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1216" y="260650"/>
            <a:ext cx="8229600" cy="1224134"/>
          </a:xfrm>
        </p:spPr>
        <p:txBody>
          <a:bodyPr>
            <a:normAutofit fontScale="90000"/>
          </a:bodyPr>
          <a:lstStyle/>
          <a:p>
            <a:pPr algn="r"/>
            <a:r>
              <a:rPr lang="ar-SA" dirty="0" smtClean="0">
                <a:solidFill>
                  <a:srgbClr val="FF0000"/>
                </a:solidFill>
              </a:rPr>
              <a:t>أهمية </a:t>
            </a:r>
            <a:r>
              <a:rPr lang="ar-SA" dirty="0">
                <a:solidFill>
                  <a:srgbClr val="FF0000"/>
                </a:solidFill>
              </a:rPr>
              <a:t>الإعلان </a:t>
            </a:r>
            <a:r>
              <a:rPr lang="ar-SA" dirty="0" smtClean="0">
                <a:solidFill>
                  <a:srgbClr val="FF0000"/>
                </a:solidFill>
              </a:rPr>
              <a:t>ودوره </a:t>
            </a:r>
            <a:r>
              <a:rPr lang="ar-SA" dirty="0">
                <a:solidFill>
                  <a:srgbClr val="FF0000"/>
                </a:solidFill>
              </a:rPr>
              <a:t>في الحياة الاقتصادية والاجتماعية</a:t>
            </a:r>
            <a:r>
              <a:rPr lang="en-US" dirty="0">
                <a:solidFill>
                  <a:srgbClr val="FF0000"/>
                </a:solidFill>
              </a:rPr>
              <a:t/>
            </a:r>
            <a:br>
              <a:rPr lang="en-US" dirty="0">
                <a:solidFill>
                  <a:srgbClr val="FF0000"/>
                </a:solidFill>
              </a:rPr>
            </a:br>
            <a:endParaRPr lang="ar-SA" dirty="0">
              <a:solidFill>
                <a:srgbClr val="FF0000"/>
              </a:solidFill>
            </a:endParaRPr>
          </a:p>
        </p:txBody>
      </p:sp>
      <p:graphicFrame>
        <p:nvGraphicFramePr>
          <p:cNvPr id="4" name="عنصر نائب للمحتوى 3"/>
          <p:cNvGraphicFramePr>
            <a:graphicFrameLocks noGrp="1"/>
          </p:cNvGraphicFramePr>
          <p:nvPr>
            <p:ph sz="quarter" idx="1"/>
            <p:extLst>
              <p:ext uri="{D42A27DB-BD31-4B8C-83A1-F6EECF244321}">
                <p14:modId xmlns:p14="http://schemas.microsoft.com/office/powerpoint/2010/main" val="535673820"/>
              </p:ext>
            </p:extLst>
          </p:nvPr>
        </p:nvGraphicFramePr>
        <p:xfrm>
          <a:off x="611560" y="1484784"/>
          <a:ext cx="8229600" cy="5257800"/>
        </p:xfrm>
        <a:graphic>
          <a:graphicData uri="http://schemas.openxmlformats.org/drawingml/2006/table">
            <a:tbl>
              <a:tblPr rtl="1" firstRow="1" bandRow="1">
                <a:tableStyleId>{5C22544A-7EE6-4342-B048-85BDC9FD1C3A}</a:tableStyleId>
              </a:tblPr>
              <a:tblGrid>
                <a:gridCol w="2057400"/>
                <a:gridCol w="2057400"/>
                <a:gridCol w="2057400"/>
                <a:gridCol w="2057400"/>
              </a:tblGrid>
              <a:tr h="664669">
                <a:tc>
                  <a:txBody>
                    <a:bodyPr/>
                    <a:lstStyle/>
                    <a:p>
                      <a:pPr algn="ctr" rtl="1">
                        <a:lnSpc>
                          <a:spcPct val="115000"/>
                        </a:lnSpc>
                        <a:spcAft>
                          <a:spcPts val="0"/>
                        </a:spcAft>
                      </a:pPr>
                      <a:r>
                        <a:rPr lang="ar-SA" sz="2000" dirty="0">
                          <a:latin typeface="Calibri"/>
                          <a:ea typeface="Calibri"/>
                          <a:cs typeface="Arial"/>
                        </a:rPr>
                        <a:t>الوسيلة الإعلانية</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%لإسهام الوسيلة الإعلانية</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الكلف المنفقة فيها (مليار دولار)</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أمثلة على كلفة الاستخدام</a:t>
                      </a:r>
                      <a:endParaRPr lang="en-US" sz="2000" dirty="0">
                        <a:latin typeface="Calibri"/>
                        <a:ea typeface="Calibri"/>
                        <a:cs typeface="Arial"/>
                      </a:endParaRPr>
                    </a:p>
                  </a:txBody>
                  <a:tcPr marL="68580" marR="68580" marT="0" marB="0"/>
                </a:tc>
              </a:tr>
              <a:tr h="664669">
                <a:tc>
                  <a:txBody>
                    <a:bodyPr/>
                    <a:lstStyle/>
                    <a:p>
                      <a:pPr algn="ctr" rtl="1">
                        <a:lnSpc>
                          <a:spcPct val="115000"/>
                        </a:lnSpc>
                        <a:spcAft>
                          <a:spcPts val="0"/>
                        </a:spcAft>
                      </a:pPr>
                      <a:r>
                        <a:rPr lang="ar-SA" sz="2000" dirty="0">
                          <a:latin typeface="Calibri"/>
                          <a:ea typeface="Calibri"/>
                          <a:cs typeface="Arial"/>
                        </a:rPr>
                        <a:t>التلفزيون</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24</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55.519</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15.000$ كلفة بث 30 ثانية</a:t>
                      </a:r>
                      <a:endParaRPr lang="en-US" sz="2000" dirty="0">
                        <a:latin typeface="Calibri"/>
                        <a:ea typeface="Calibri"/>
                        <a:cs typeface="Arial"/>
                      </a:endParaRPr>
                    </a:p>
                  </a:txBody>
                  <a:tcPr marL="68580" marR="68580" marT="0" marB="0"/>
                </a:tc>
              </a:tr>
              <a:tr h="664669">
                <a:tc>
                  <a:txBody>
                    <a:bodyPr/>
                    <a:lstStyle/>
                    <a:p>
                      <a:pPr algn="ctr" rtl="1">
                        <a:lnSpc>
                          <a:spcPct val="115000"/>
                        </a:lnSpc>
                        <a:spcAft>
                          <a:spcPts val="0"/>
                        </a:spcAft>
                      </a:pPr>
                      <a:r>
                        <a:rPr lang="ar-SA" sz="2000" dirty="0">
                          <a:latin typeface="Calibri"/>
                          <a:ea typeface="Calibri"/>
                          <a:cs typeface="Arial"/>
                        </a:rPr>
                        <a:t>الصحف </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20</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41.670</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46.00$ الصفحة الكاملة</a:t>
                      </a:r>
                      <a:endParaRPr lang="en-US" sz="2000" dirty="0">
                        <a:latin typeface="Calibri"/>
                        <a:ea typeface="Calibri"/>
                        <a:cs typeface="Arial"/>
                      </a:endParaRPr>
                    </a:p>
                  </a:txBody>
                  <a:tcPr marL="68580" marR="68580" marT="0" marB="0"/>
                </a:tc>
              </a:tr>
              <a:tr h="664669">
                <a:tc>
                  <a:txBody>
                    <a:bodyPr/>
                    <a:lstStyle/>
                    <a:p>
                      <a:pPr algn="ctr" rtl="1">
                        <a:lnSpc>
                          <a:spcPct val="115000"/>
                        </a:lnSpc>
                        <a:spcAft>
                          <a:spcPts val="0"/>
                        </a:spcAft>
                      </a:pPr>
                      <a:r>
                        <a:rPr lang="ar-SA" sz="2000" dirty="0">
                          <a:latin typeface="Calibri"/>
                          <a:ea typeface="Calibri"/>
                          <a:cs typeface="Arial"/>
                        </a:rPr>
                        <a:t>البريد المباشر</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18</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36.890</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2.000$ لتغطية إرسال إلى 4000 شخص</a:t>
                      </a:r>
                      <a:endParaRPr lang="en-US" sz="2000" dirty="0">
                        <a:latin typeface="Calibri"/>
                        <a:ea typeface="Calibri"/>
                        <a:cs typeface="Arial"/>
                      </a:endParaRPr>
                    </a:p>
                  </a:txBody>
                  <a:tcPr marL="68580" marR="68580" marT="0" marB="0"/>
                </a:tc>
              </a:tr>
              <a:tr h="321293">
                <a:tc>
                  <a:txBody>
                    <a:bodyPr/>
                    <a:lstStyle/>
                    <a:p>
                      <a:pPr algn="ctr" rtl="1">
                        <a:lnSpc>
                          <a:spcPct val="115000"/>
                        </a:lnSpc>
                        <a:spcAft>
                          <a:spcPts val="0"/>
                        </a:spcAft>
                      </a:pPr>
                      <a:r>
                        <a:rPr lang="ar-SA" sz="2000" dirty="0">
                          <a:latin typeface="Calibri"/>
                          <a:ea typeface="Calibri"/>
                          <a:cs typeface="Arial"/>
                        </a:rPr>
                        <a:t>الراديو</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8</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13.491</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400$ </a:t>
                      </a:r>
                      <a:r>
                        <a:rPr lang="ar-SA" sz="2000" dirty="0" smtClean="0">
                          <a:latin typeface="Calibri"/>
                          <a:ea typeface="Calibri"/>
                          <a:cs typeface="Arial"/>
                        </a:rPr>
                        <a:t>للدقيقة </a:t>
                      </a:r>
                      <a:r>
                        <a:rPr lang="ar-SA" sz="2000" dirty="0">
                          <a:latin typeface="Calibri"/>
                          <a:ea typeface="Calibri"/>
                          <a:cs typeface="Arial"/>
                        </a:rPr>
                        <a:t>الواحدة</a:t>
                      </a:r>
                      <a:endParaRPr lang="en-US" sz="2000" dirty="0">
                        <a:latin typeface="Calibri"/>
                        <a:ea typeface="Calibri"/>
                        <a:cs typeface="Arial"/>
                      </a:endParaRPr>
                    </a:p>
                  </a:txBody>
                  <a:tcPr marL="68580" marR="68580" marT="0" marB="0"/>
                </a:tc>
              </a:tr>
              <a:tr h="664669">
                <a:tc>
                  <a:txBody>
                    <a:bodyPr/>
                    <a:lstStyle/>
                    <a:p>
                      <a:pPr algn="ctr" rtl="1">
                        <a:lnSpc>
                          <a:spcPct val="115000"/>
                        </a:lnSpc>
                        <a:spcAft>
                          <a:spcPts val="0"/>
                        </a:spcAft>
                      </a:pPr>
                      <a:r>
                        <a:rPr lang="ar-SA" sz="2000" dirty="0">
                          <a:latin typeface="Calibri"/>
                          <a:ea typeface="Calibri"/>
                          <a:cs typeface="Arial"/>
                        </a:rPr>
                        <a:t>المجلات</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5</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9.821</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127.000 لصفحة بأربعة الوان</a:t>
                      </a:r>
                      <a:endParaRPr lang="en-US" sz="2000" dirty="0">
                        <a:latin typeface="Calibri"/>
                        <a:ea typeface="Calibri"/>
                        <a:cs typeface="Arial"/>
                      </a:endParaRPr>
                    </a:p>
                  </a:txBody>
                  <a:tcPr marL="68580" marR="68580" marT="0" marB="0"/>
                </a:tc>
              </a:tr>
              <a:tr h="321293">
                <a:tc>
                  <a:txBody>
                    <a:bodyPr/>
                    <a:lstStyle/>
                    <a:p>
                      <a:pPr algn="ctr" rtl="1">
                        <a:lnSpc>
                          <a:spcPct val="115000"/>
                        </a:lnSpc>
                        <a:spcAft>
                          <a:spcPts val="0"/>
                        </a:spcAft>
                      </a:pPr>
                      <a:r>
                        <a:rPr lang="ar-SA" sz="2000" dirty="0">
                          <a:latin typeface="Calibri"/>
                          <a:ea typeface="Calibri"/>
                          <a:cs typeface="Arial"/>
                        </a:rPr>
                        <a:t>الانترنت</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2</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0.545</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r>
              <a:tr h="321293">
                <a:tc>
                  <a:txBody>
                    <a:bodyPr/>
                    <a:lstStyle/>
                    <a:p>
                      <a:pPr algn="ctr" rtl="1">
                        <a:lnSpc>
                          <a:spcPct val="115000"/>
                        </a:lnSpc>
                        <a:spcAft>
                          <a:spcPts val="0"/>
                        </a:spcAft>
                      </a:pPr>
                      <a:r>
                        <a:rPr lang="ar-SA" sz="2000" dirty="0">
                          <a:latin typeface="Calibri"/>
                          <a:ea typeface="Calibri"/>
                          <a:cs typeface="Arial"/>
                        </a:rPr>
                        <a:t>الوسائل الخرى</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23</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r>
              <a:tr h="321293">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c>
                  <a:txBody>
                    <a:bodyPr/>
                    <a:lstStyle/>
                    <a:p>
                      <a:pPr algn="ctr" rtl="1">
                        <a:lnSpc>
                          <a:spcPct val="115000"/>
                        </a:lnSpc>
                        <a:spcAft>
                          <a:spcPts val="0"/>
                        </a:spcAft>
                      </a:pPr>
                      <a:r>
                        <a:rPr lang="ar-SA" sz="2000" dirty="0">
                          <a:latin typeface="Calibri"/>
                          <a:ea typeface="Calibri"/>
                          <a:cs typeface="Arial"/>
                        </a:rPr>
                        <a:t>100%</a:t>
                      </a:r>
                      <a:endParaRPr lang="en-US" sz="2000" dirty="0">
                        <a:latin typeface="Calibri"/>
                        <a:ea typeface="Calibri"/>
                        <a:cs typeface="Arial"/>
                      </a:endParaRPr>
                    </a:p>
                  </a:txBody>
                  <a:tcPr marL="68580" marR="68580" marT="0" marB="0"/>
                </a:tc>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c>
                  <a:txBody>
                    <a:bodyPr/>
                    <a:lstStyle/>
                    <a:p>
                      <a:pPr algn="ctr" rtl="1">
                        <a:lnSpc>
                          <a:spcPct val="115000"/>
                        </a:lnSpc>
                        <a:spcAft>
                          <a:spcPts val="0"/>
                        </a:spcAft>
                      </a:pPr>
                      <a:endParaRPr lang="ar-SA" sz="2000" dirty="0">
                        <a:latin typeface="Calibri"/>
                        <a:ea typeface="Calibri"/>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rPr>
              <a:t/>
            </a:r>
            <a:br>
              <a:rPr lang="ar-SA" dirty="0" smtClean="0">
                <a:solidFill>
                  <a:srgbClr val="FF0000"/>
                </a:solidFill>
              </a:rPr>
            </a:br>
            <a:r>
              <a:rPr lang="ar-SA" dirty="0" smtClean="0">
                <a:solidFill>
                  <a:srgbClr val="FF0000"/>
                </a:solidFill>
              </a:rPr>
              <a:t>أنواع </a:t>
            </a:r>
            <a:r>
              <a:rPr lang="ar-SA" dirty="0">
                <a:solidFill>
                  <a:srgbClr val="FF0000"/>
                </a:solidFill>
              </a:rPr>
              <a:t>الإعلان </a:t>
            </a:r>
            <a:r>
              <a:rPr lang="en-US" dirty="0">
                <a:solidFill>
                  <a:srgbClr val="FF0000"/>
                </a:solidFill>
              </a:rPr>
              <a:t/>
            </a:r>
            <a:br>
              <a:rPr lang="en-US" dirty="0">
                <a:solidFill>
                  <a:srgbClr val="FF0000"/>
                </a:solidFill>
              </a:rPr>
            </a:br>
            <a:endParaRPr lang="ar-SA" dirty="0">
              <a:solidFill>
                <a:srgbClr val="FF0000"/>
              </a:solidFill>
            </a:endParaRPr>
          </a:p>
        </p:txBody>
      </p:sp>
      <p:sp>
        <p:nvSpPr>
          <p:cNvPr id="3" name="عنصر نائب للمحتوى 2"/>
          <p:cNvSpPr>
            <a:spLocks noGrp="1"/>
          </p:cNvSpPr>
          <p:nvPr>
            <p:ph sz="quarter" idx="1"/>
          </p:nvPr>
        </p:nvSpPr>
        <p:spPr>
          <a:xfrm>
            <a:off x="755576" y="1628800"/>
            <a:ext cx="8153400" cy="4968552"/>
          </a:xfrm>
        </p:spPr>
        <p:txBody>
          <a:bodyPr>
            <a:noAutofit/>
          </a:bodyPr>
          <a:lstStyle/>
          <a:p>
            <a:pPr>
              <a:buNone/>
            </a:pPr>
            <a:r>
              <a:rPr lang="ar-SA" sz="2200" dirty="0" smtClean="0"/>
              <a:t>يقصد بأنواع الإعلان :النمط </a:t>
            </a:r>
            <a:r>
              <a:rPr lang="ar-SA" sz="2200" dirty="0"/>
              <a:t>او التوجه المطلوب من الإعلان </a:t>
            </a:r>
            <a:r>
              <a:rPr lang="ar-SA" sz="2200" dirty="0" smtClean="0"/>
              <a:t>وأهدافه.</a:t>
            </a:r>
            <a:endParaRPr lang="en-US" sz="2200" dirty="0"/>
          </a:p>
          <a:p>
            <a:pPr lvl="0">
              <a:buNone/>
            </a:pPr>
            <a:r>
              <a:rPr lang="ar-SA" sz="2200" u="sng" dirty="0" smtClean="0"/>
              <a:t>1- إعلانات </a:t>
            </a:r>
            <a:r>
              <a:rPr lang="ar-SA" sz="2200" u="sng" dirty="0"/>
              <a:t>عن المنتج</a:t>
            </a:r>
            <a:endParaRPr lang="en-US" sz="2200" u="sng" dirty="0"/>
          </a:p>
          <a:p>
            <a:pPr lvl="0"/>
            <a:r>
              <a:rPr lang="ar-SA" sz="2000" dirty="0"/>
              <a:t>تحقيق </a:t>
            </a:r>
            <a:r>
              <a:rPr lang="ar-SA" sz="2000" dirty="0" smtClean="0"/>
              <a:t>الطلب </a:t>
            </a:r>
            <a:r>
              <a:rPr lang="ar-SA" sz="2000" dirty="0"/>
              <a:t>على </a:t>
            </a:r>
            <a:r>
              <a:rPr lang="ar-SA" sz="2000" dirty="0" smtClean="0"/>
              <a:t>المنتج (بشكل فعلي)</a:t>
            </a:r>
            <a:endParaRPr lang="en-US" sz="2000" dirty="0"/>
          </a:p>
          <a:p>
            <a:pPr lvl="0"/>
            <a:r>
              <a:rPr lang="ar-SA" sz="2000" dirty="0"/>
              <a:t>زيادة في حجم المبيعات</a:t>
            </a:r>
            <a:endParaRPr lang="en-US" sz="2000" dirty="0"/>
          </a:p>
          <a:p>
            <a:pPr lvl="0"/>
            <a:r>
              <a:rPr lang="ar-SA" sz="2000" dirty="0"/>
              <a:t>خلق الطلب في ذهنية المستهدف</a:t>
            </a:r>
            <a:endParaRPr lang="en-US" sz="2000" dirty="0"/>
          </a:p>
          <a:p>
            <a:pPr lvl="0"/>
            <a:r>
              <a:rPr lang="ar-SA" sz="2000" dirty="0"/>
              <a:t>تعزيز مكانة العلامة التجاري لدى الجمهور</a:t>
            </a:r>
            <a:endParaRPr lang="en-US" sz="2000" dirty="0"/>
          </a:p>
          <a:p>
            <a:pPr lvl="0"/>
            <a:r>
              <a:rPr lang="ar-SA" sz="2000" dirty="0"/>
              <a:t>تحديد المكان الذي يمكن شراء المنتج منه وتوقيت ذلك</a:t>
            </a:r>
            <a:endParaRPr lang="en-US" sz="2000" dirty="0"/>
          </a:p>
          <a:p>
            <a:pPr lvl="0">
              <a:buNone/>
            </a:pPr>
            <a:r>
              <a:rPr lang="ar-SA" sz="2200" u="sng" dirty="0" smtClean="0"/>
              <a:t>2- إعلانات </a:t>
            </a:r>
            <a:r>
              <a:rPr lang="ar-SA" sz="2200" u="sng" dirty="0"/>
              <a:t>عن المؤسسة </a:t>
            </a:r>
            <a:r>
              <a:rPr lang="ar-SA" sz="2200" u="sng" dirty="0" smtClean="0"/>
              <a:t>ذاتها</a:t>
            </a:r>
            <a:r>
              <a:rPr lang="ar-SA" sz="2000" dirty="0" smtClean="0"/>
              <a:t> </a:t>
            </a:r>
            <a:r>
              <a:rPr lang="ar-SA" sz="2000" i="1" dirty="0" smtClean="0"/>
              <a:t>(لخلق صورة ايجابية عنها وعن انشطتها التجارية و غير التجارية )</a:t>
            </a:r>
            <a:endParaRPr lang="en-US" sz="2000" i="1" dirty="0"/>
          </a:p>
          <a:p>
            <a:r>
              <a:rPr lang="ar-SA" sz="2200" dirty="0"/>
              <a:t>مثل شركة (</a:t>
            </a:r>
            <a:r>
              <a:rPr lang="en-US" sz="2200" dirty="0"/>
              <a:t>BP</a:t>
            </a:r>
            <a:r>
              <a:rPr lang="ar-SA" sz="2200" dirty="0"/>
              <a:t> ) </a:t>
            </a:r>
            <a:r>
              <a:rPr lang="en-US" sz="2200" dirty="0"/>
              <a:t>British Petroleum</a:t>
            </a:r>
          </a:p>
          <a:p>
            <a:r>
              <a:rPr lang="ar-SA" sz="2200" dirty="0"/>
              <a:t>شركات التأمينات</a:t>
            </a:r>
            <a:endParaRPr lang="en-US" sz="2200" dirty="0"/>
          </a:p>
          <a:p>
            <a:r>
              <a:rPr lang="ar-SA" sz="2200" dirty="0"/>
              <a:t>الحكومة </a:t>
            </a:r>
            <a:r>
              <a:rPr lang="ar-SA" sz="2200" dirty="0" smtClean="0"/>
              <a:t>البريطانية + دبي </a:t>
            </a:r>
            <a:endParaRPr lang="en-US" sz="2200" dirty="0"/>
          </a:p>
          <a:p>
            <a:pPr>
              <a:buNone/>
            </a:pPr>
            <a:endParaRPr lang="ar-SA"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smtClean="0">
                <a:solidFill>
                  <a:srgbClr val="FF0000"/>
                </a:solidFill>
              </a:rPr>
              <a:t/>
            </a:r>
            <a:br>
              <a:rPr lang="ar-SA" b="1" smtClean="0">
                <a:solidFill>
                  <a:srgbClr val="FF0000"/>
                </a:solidFill>
              </a:rPr>
            </a:br>
            <a:r>
              <a:rPr lang="ar-SA" b="1" smtClean="0">
                <a:solidFill>
                  <a:srgbClr val="FF0000"/>
                </a:solidFill>
              </a:rPr>
              <a:t>اهداف الإعلان </a:t>
            </a:r>
            <a:r>
              <a:rPr lang="en-US" smtClean="0">
                <a:solidFill>
                  <a:srgbClr val="FF0000"/>
                </a:solidFill>
              </a:rPr>
              <a:t/>
            </a:r>
            <a:br>
              <a:rPr lang="en-US" smtClean="0">
                <a:solidFill>
                  <a:srgbClr val="FF0000"/>
                </a:solidFill>
              </a:rPr>
            </a:br>
            <a:endParaRPr lang="ar-SA" b="1" dirty="0">
              <a:solidFill>
                <a:srgbClr val="FF0000"/>
              </a:solidFill>
            </a:endParaRPr>
          </a:p>
        </p:txBody>
      </p:sp>
      <p:sp>
        <p:nvSpPr>
          <p:cNvPr id="3" name="عنصر نائب للمحتوى 2"/>
          <p:cNvSpPr>
            <a:spLocks noGrp="1"/>
          </p:cNvSpPr>
          <p:nvPr>
            <p:ph sz="quarter" idx="1"/>
          </p:nvPr>
        </p:nvSpPr>
        <p:spPr/>
        <p:txBody>
          <a:bodyPr/>
          <a:lstStyle/>
          <a:p>
            <a:r>
              <a:rPr lang="ar-SA" b="1" dirty="0" smtClean="0"/>
              <a:t>يجب على كل شركة أن تحدد وبوضوح أهدافها المرتبطة بالإعلان لم يعد كافيا أن يقول مدير التسويق «علينا أن نعمل حملة ترويجية للمنتج» بل يجب ان يحدد بوضوح ماذا يهدف من وراء الإعلان.</a:t>
            </a:r>
          </a:p>
          <a:p>
            <a:pPr>
              <a:buNone/>
            </a:pPr>
            <a:endParaRPr lang="en-US" dirty="0" smtClean="0"/>
          </a:p>
          <a:p>
            <a:pPr>
              <a:buNone/>
            </a:pP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smtClean="0">
                <a:solidFill>
                  <a:srgbClr val="FF0000"/>
                </a:solidFill>
              </a:rPr>
              <a:t>اهداف الإعلان </a:t>
            </a:r>
            <a:endParaRPr lang="ar-SA" dirty="0"/>
          </a:p>
        </p:txBody>
      </p:sp>
      <p:sp>
        <p:nvSpPr>
          <p:cNvPr id="3" name="عنصر نائب للمحتوى 2"/>
          <p:cNvSpPr>
            <a:spLocks noGrp="1"/>
          </p:cNvSpPr>
          <p:nvPr>
            <p:ph sz="quarter" idx="1"/>
          </p:nvPr>
        </p:nvSpPr>
        <p:spPr>
          <a:xfrm>
            <a:off x="457200" y="1484784"/>
            <a:ext cx="8229600" cy="5184576"/>
          </a:xfrm>
        </p:spPr>
        <p:txBody>
          <a:bodyPr>
            <a:normAutofit fontScale="92500" lnSpcReduction="20000"/>
          </a:bodyPr>
          <a:lstStyle/>
          <a:p>
            <a:pPr lvl="0">
              <a:buNone/>
            </a:pPr>
            <a:r>
              <a:rPr lang="ar-SA" sz="2800" b="1" dirty="0" smtClean="0">
                <a:solidFill>
                  <a:srgbClr val="00B050"/>
                </a:solidFill>
              </a:rPr>
              <a:t>1- الإعلان </a:t>
            </a:r>
            <a:r>
              <a:rPr lang="ar-SA" sz="2800" b="1" dirty="0">
                <a:solidFill>
                  <a:srgbClr val="00B050"/>
                </a:solidFill>
              </a:rPr>
              <a:t>الإخباري </a:t>
            </a:r>
            <a:endParaRPr lang="en-US" sz="2800" dirty="0">
              <a:solidFill>
                <a:srgbClr val="00B050"/>
              </a:solidFill>
            </a:endParaRPr>
          </a:p>
          <a:p>
            <a:pPr lvl="0"/>
            <a:r>
              <a:rPr lang="ar-SA" sz="2800" b="1" dirty="0">
                <a:solidFill>
                  <a:srgbClr val="0070C0"/>
                </a:solidFill>
              </a:rPr>
              <a:t>اخبار السوق عن المنتجات الجديدة</a:t>
            </a:r>
            <a:endParaRPr lang="en-US" sz="2800" dirty="0">
              <a:solidFill>
                <a:srgbClr val="0070C0"/>
              </a:solidFill>
            </a:endParaRPr>
          </a:p>
          <a:p>
            <a:pPr lvl="0"/>
            <a:r>
              <a:rPr lang="ar-SA" sz="2800" b="1" dirty="0">
                <a:solidFill>
                  <a:srgbClr val="0070C0"/>
                </a:solidFill>
              </a:rPr>
              <a:t>الايضاح للاستخدامات الجديدة للمنتج</a:t>
            </a:r>
            <a:endParaRPr lang="en-US" sz="2800" dirty="0">
              <a:solidFill>
                <a:srgbClr val="0070C0"/>
              </a:solidFill>
            </a:endParaRPr>
          </a:p>
          <a:p>
            <a:pPr lvl="0"/>
            <a:r>
              <a:rPr lang="ar-SA" sz="2800" b="1" dirty="0">
                <a:solidFill>
                  <a:srgbClr val="0070C0"/>
                </a:solidFill>
              </a:rPr>
              <a:t>إخبار السوق عن التغيرات الحاصلة في أسعار المنتج.</a:t>
            </a:r>
            <a:endParaRPr lang="en-US" sz="2800" dirty="0">
              <a:solidFill>
                <a:srgbClr val="0070C0"/>
              </a:solidFill>
            </a:endParaRPr>
          </a:p>
          <a:p>
            <a:pPr lvl="0"/>
            <a:r>
              <a:rPr lang="ar-SA" sz="2800" b="1" dirty="0">
                <a:solidFill>
                  <a:srgbClr val="0070C0"/>
                </a:solidFill>
              </a:rPr>
              <a:t>اتوضيح لكيفية استعمال أو تشغيل او عمل منتج</a:t>
            </a:r>
            <a:endParaRPr lang="en-US" sz="2800" dirty="0">
              <a:solidFill>
                <a:srgbClr val="0070C0"/>
              </a:solidFill>
            </a:endParaRPr>
          </a:p>
          <a:p>
            <a:pPr lvl="0"/>
            <a:r>
              <a:rPr lang="ar-SA" sz="2800" b="1" dirty="0">
                <a:solidFill>
                  <a:srgbClr val="0070C0"/>
                </a:solidFill>
              </a:rPr>
              <a:t>توصيف للخدمات المتاحة التي يمكن تقديمها</a:t>
            </a:r>
            <a:endParaRPr lang="en-US" sz="2800" dirty="0">
              <a:solidFill>
                <a:srgbClr val="0070C0"/>
              </a:solidFill>
            </a:endParaRPr>
          </a:p>
          <a:p>
            <a:pPr lvl="0"/>
            <a:r>
              <a:rPr lang="ar-SA" sz="2800" b="1" dirty="0">
                <a:solidFill>
                  <a:srgbClr val="0070C0"/>
                </a:solidFill>
              </a:rPr>
              <a:t>إزالة حالة التخوف من الإقدام على عملية الشراء</a:t>
            </a:r>
            <a:endParaRPr lang="en-US" sz="2800" dirty="0">
              <a:solidFill>
                <a:srgbClr val="0070C0"/>
              </a:solidFill>
            </a:endParaRPr>
          </a:p>
          <a:p>
            <a:pPr lvl="0"/>
            <a:r>
              <a:rPr lang="ar-SA" sz="2800" b="1" dirty="0">
                <a:solidFill>
                  <a:srgbClr val="0070C0"/>
                </a:solidFill>
              </a:rPr>
              <a:t>بناء سمعة ومكانة جيدة للشركة في </a:t>
            </a:r>
            <a:r>
              <a:rPr lang="ar-SA" sz="2800" b="1" dirty="0" smtClean="0">
                <a:solidFill>
                  <a:srgbClr val="0070C0"/>
                </a:solidFill>
              </a:rPr>
              <a:t>السوق.</a:t>
            </a:r>
          </a:p>
          <a:p>
            <a:pPr lvl="0">
              <a:buNone/>
            </a:pPr>
            <a:endParaRPr lang="en-US" sz="2800" dirty="0">
              <a:solidFill>
                <a:srgbClr val="0070C0"/>
              </a:solidFill>
            </a:endParaRPr>
          </a:p>
          <a:p>
            <a:pPr algn="ctr">
              <a:buNone/>
            </a:pPr>
            <a:r>
              <a:rPr lang="ar-SA" sz="2800" b="1" dirty="0">
                <a:solidFill>
                  <a:srgbClr val="00B050"/>
                </a:solidFill>
              </a:rPr>
              <a:t>يستخدم في المراحل </a:t>
            </a:r>
            <a:r>
              <a:rPr lang="ar-SA" sz="2800" b="1" dirty="0" smtClean="0">
                <a:solidFill>
                  <a:srgbClr val="00B050"/>
                </a:solidFill>
              </a:rPr>
              <a:t>الأولى </a:t>
            </a:r>
            <a:r>
              <a:rPr lang="ar-SA" sz="2800" b="1" dirty="0">
                <a:solidFill>
                  <a:srgbClr val="00B050"/>
                </a:solidFill>
              </a:rPr>
              <a:t>من دورة حياة المنتج (التقديم</a:t>
            </a:r>
            <a:r>
              <a:rPr lang="ar-SA" sz="2800" b="1" dirty="0" smtClean="0">
                <a:solidFill>
                  <a:srgbClr val="00B050"/>
                </a:solidFill>
              </a:rPr>
              <a:t>)</a:t>
            </a:r>
          </a:p>
          <a:p>
            <a:pPr algn="ctr">
              <a:buNone/>
            </a:pPr>
            <a:r>
              <a:rPr lang="ar-SA" sz="2800" b="1" dirty="0" smtClean="0">
                <a:solidFill>
                  <a:srgbClr val="00B050"/>
                </a:solidFill>
              </a:rPr>
              <a:t>مثال</a:t>
            </a:r>
          </a:p>
          <a:p>
            <a:pPr algn="ctr">
              <a:buNone/>
            </a:pPr>
            <a:r>
              <a:rPr lang="en-US" sz="2800" b="1" dirty="0"/>
              <a:t>Merrell Dow </a:t>
            </a:r>
            <a:r>
              <a:rPr lang="ar-SA" sz="2800" b="1" dirty="0" smtClean="0"/>
              <a:t>دواء </a:t>
            </a:r>
            <a:r>
              <a:rPr lang="ar-SA" sz="2800" b="1" dirty="0"/>
              <a:t>لمعالجة الادمان</a:t>
            </a:r>
            <a:endParaRPr lang="en-US" sz="2800" dirty="0"/>
          </a:p>
          <a:p>
            <a:pPr algn="ctr">
              <a:buNone/>
            </a:pPr>
            <a:endParaRPr lang="en-US" sz="2800" dirty="0">
              <a:solidFill>
                <a:srgbClr val="0070C0"/>
              </a:solidFill>
            </a:endParaRPr>
          </a:p>
          <a:p>
            <a:pPr>
              <a:buNone/>
            </a:pPr>
            <a:endParaRPr lang="ar-SA" sz="2800"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r>
              <a:rPr lang="ar-SA" b="1" dirty="0" smtClean="0">
                <a:solidFill>
                  <a:srgbClr val="FF0000"/>
                </a:solidFill>
              </a:rPr>
              <a:t>اهداف الإعلان </a:t>
            </a:r>
            <a:endParaRPr lang="ar-SA" dirty="0"/>
          </a:p>
        </p:txBody>
      </p:sp>
      <p:sp>
        <p:nvSpPr>
          <p:cNvPr id="5" name="عنصر نائب للمحتوى 4"/>
          <p:cNvSpPr>
            <a:spLocks noGrp="1"/>
          </p:cNvSpPr>
          <p:nvPr>
            <p:ph sz="quarter" idx="1"/>
          </p:nvPr>
        </p:nvSpPr>
        <p:spPr>
          <a:xfrm>
            <a:off x="457200" y="1556792"/>
            <a:ext cx="8229600" cy="4569371"/>
          </a:xfrm>
        </p:spPr>
        <p:txBody>
          <a:bodyPr>
            <a:normAutofit fontScale="70000" lnSpcReduction="20000"/>
          </a:bodyPr>
          <a:lstStyle/>
          <a:p>
            <a:pPr lvl="0">
              <a:buNone/>
            </a:pPr>
            <a:r>
              <a:rPr lang="ar-SA" sz="3500" b="1" u="sng" dirty="0" smtClean="0">
                <a:solidFill>
                  <a:srgbClr val="00B050"/>
                </a:solidFill>
              </a:rPr>
              <a:t>2- الإعلان </a:t>
            </a:r>
            <a:r>
              <a:rPr lang="ar-SA" sz="3500" b="1" u="sng" dirty="0">
                <a:solidFill>
                  <a:srgbClr val="00B050"/>
                </a:solidFill>
              </a:rPr>
              <a:t>التنافسي</a:t>
            </a:r>
            <a:endParaRPr lang="en-US" sz="3500" b="1" u="sng" dirty="0">
              <a:solidFill>
                <a:srgbClr val="00B050"/>
              </a:solidFill>
            </a:endParaRPr>
          </a:p>
          <a:p>
            <a:pPr marL="0" indent="0">
              <a:buNone/>
            </a:pPr>
            <a:r>
              <a:rPr lang="ar-SA" sz="3500" b="1" dirty="0">
                <a:solidFill>
                  <a:srgbClr val="0070C0"/>
                </a:solidFill>
              </a:rPr>
              <a:t>تعبير عن مرحلة مهمة من مراحل اهداف </a:t>
            </a:r>
            <a:r>
              <a:rPr lang="ar-SA" sz="3500" b="1" dirty="0" smtClean="0">
                <a:solidFill>
                  <a:srgbClr val="0070C0"/>
                </a:solidFill>
              </a:rPr>
              <a:t>الإعلان </a:t>
            </a:r>
            <a:r>
              <a:rPr lang="ar-SA" sz="3500" b="1" dirty="0">
                <a:solidFill>
                  <a:srgbClr val="0070C0"/>
                </a:solidFill>
              </a:rPr>
              <a:t>لأنه يتعلق </a:t>
            </a:r>
            <a:r>
              <a:rPr lang="ar-SA" sz="3500" b="1" dirty="0" smtClean="0">
                <a:solidFill>
                  <a:srgbClr val="0070C0"/>
                </a:solidFill>
              </a:rPr>
              <a:t>بكيفية </a:t>
            </a:r>
            <a:r>
              <a:rPr lang="ar-SA" sz="3500" b="1" dirty="0">
                <a:solidFill>
                  <a:srgbClr val="0070C0"/>
                </a:solidFill>
              </a:rPr>
              <a:t>مواجهة المنافسة باتجاه خلق الطلب على </a:t>
            </a:r>
            <a:r>
              <a:rPr lang="ar-SA" sz="3500" b="1" dirty="0" smtClean="0">
                <a:solidFill>
                  <a:srgbClr val="0070C0"/>
                </a:solidFill>
              </a:rPr>
              <a:t>المنتج وهو يسعى إلى تحقيق ما يلي :</a:t>
            </a:r>
            <a:endParaRPr lang="en-US" sz="3500" dirty="0">
              <a:solidFill>
                <a:srgbClr val="0070C0"/>
              </a:solidFill>
            </a:endParaRPr>
          </a:p>
          <a:p>
            <a:pPr lvl="0"/>
            <a:r>
              <a:rPr lang="ar-SA" sz="3500" b="1" dirty="0">
                <a:solidFill>
                  <a:srgbClr val="0070C0"/>
                </a:solidFill>
              </a:rPr>
              <a:t>خلق تفضيلات لدى المستهلك نحو العلامة </a:t>
            </a:r>
            <a:r>
              <a:rPr lang="ar-SA" sz="3500" b="1" dirty="0" smtClean="0">
                <a:solidFill>
                  <a:srgbClr val="0070C0"/>
                </a:solidFill>
              </a:rPr>
              <a:t>التجارية</a:t>
            </a:r>
          </a:p>
          <a:p>
            <a:r>
              <a:rPr lang="ar-SA" sz="3500" b="1" dirty="0" smtClean="0">
                <a:solidFill>
                  <a:srgbClr val="0070C0"/>
                </a:solidFill>
              </a:rPr>
              <a:t>تشجيع ال</a:t>
            </a:r>
            <a:r>
              <a:rPr lang="ar-SA" sz="3500" b="1" dirty="0">
                <a:solidFill>
                  <a:srgbClr val="0070C0"/>
                </a:solidFill>
              </a:rPr>
              <a:t>مستهلك على تبني العلامة و المنتج الذي تتعامل معه الشركة</a:t>
            </a:r>
            <a:r>
              <a:rPr lang="ar-SA" sz="3500" b="1" dirty="0" smtClean="0">
                <a:solidFill>
                  <a:srgbClr val="0070C0"/>
                </a:solidFill>
              </a:rPr>
              <a:t>.</a:t>
            </a:r>
            <a:endParaRPr lang="en-US" sz="3500" dirty="0">
              <a:solidFill>
                <a:srgbClr val="0070C0"/>
              </a:solidFill>
            </a:endParaRPr>
          </a:p>
          <a:p>
            <a:pPr lvl="0"/>
            <a:r>
              <a:rPr lang="ar-SA" sz="3500" b="1" dirty="0">
                <a:solidFill>
                  <a:srgbClr val="0070C0"/>
                </a:solidFill>
              </a:rPr>
              <a:t>تغيير إدراكات المستهلك عن </a:t>
            </a:r>
            <a:r>
              <a:rPr lang="ar-SA" sz="3500" b="1" dirty="0" smtClean="0">
                <a:solidFill>
                  <a:srgbClr val="0070C0"/>
                </a:solidFill>
              </a:rPr>
              <a:t>المنتج.</a:t>
            </a:r>
            <a:endParaRPr lang="en-US" sz="3500" dirty="0">
              <a:solidFill>
                <a:srgbClr val="0070C0"/>
              </a:solidFill>
            </a:endParaRPr>
          </a:p>
          <a:p>
            <a:pPr lvl="0"/>
            <a:r>
              <a:rPr lang="ar-SA" sz="3500" b="1" dirty="0">
                <a:solidFill>
                  <a:srgbClr val="0070C0"/>
                </a:solidFill>
              </a:rPr>
              <a:t>إقناع المشتري على تحقيق الشراء الآن وليس </a:t>
            </a:r>
            <a:r>
              <a:rPr lang="ar-SA" sz="3500" b="1" dirty="0" smtClean="0">
                <a:solidFill>
                  <a:srgbClr val="0070C0"/>
                </a:solidFill>
              </a:rPr>
              <a:t>لاحقا.</a:t>
            </a:r>
            <a:endParaRPr lang="en-US" sz="3500" dirty="0">
              <a:solidFill>
                <a:srgbClr val="0070C0"/>
              </a:solidFill>
            </a:endParaRPr>
          </a:p>
          <a:p>
            <a:pPr>
              <a:buNone/>
            </a:pPr>
            <a:endParaRPr lang="ar-SA" sz="3500" b="1" dirty="0" smtClean="0">
              <a:solidFill>
                <a:srgbClr val="0070C0"/>
              </a:solidFill>
            </a:endParaRPr>
          </a:p>
          <a:p>
            <a:pPr>
              <a:buNone/>
            </a:pPr>
            <a:r>
              <a:rPr lang="ar-SA" sz="3500" b="1" dirty="0" smtClean="0">
                <a:solidFill>
                  <a:srgbClr val="0070C0"/>
                </a:solidFill>
              </a:rPr>
              <a:t>ويأتي </a:t>
            </a:r>
            <a:r>
              <a:rPr lang="ar-SA" sz="3500" b="1" dirty="0">
                <a:solidFill>
                  <a:srgbClr val="0070C0"/>
                </a:solidFill>
              </a:rPr>
              <a:t>الإعلان التنافسي بنوعين :</a:t>
            </a:r>
            <a:endParaRPr lang="en-US" sz="3500" dirty="0">
              <a:solidFill>
                <a:srgbClr val="0070C0"/>
              </a:solidFill>
            </a:endParaRPr>
          </a:p>
          <a:p>
            <a:pPr>
              <a:buNone/>
            </a:pPr>
            <a:endParaRPr lang="en-US" dirty="0">
              <a:solidFill>
                <a:srgbClr val="0070C0"/>
              </a:solidFill>
            </a:endParaRPr>
          </a:p>
          <a:p>
            <a:pPr lvl="0"/>
            <a:r>
              <a:rPr lang="ar-SA" b="1" dirty="0">
                <a:solidFill>
                  <a:srgbClr val="0070C0"/>
                </a:solidFill>
              </a:rPr>
              <a:t>أسلوب </a:t>
            </a:r>
            <a:r>
              <a:rPr lang="ar-SA" b="1" dirty="0" smtClean="0">
                <a:solidFill>
                  <a:srgbClr val="0070C0"/>
                </a:solidFill>
              </a:rPr>
              <a:t>مباشر :تحقيق الشراء الان دون انتظار  (عروض التخفيضات)</a:t>
            </a:r>
            <a:endParaRPr lang="ar-SA" dirty="0">
              <a:solidFill>
                <a:srgbClr val="0070C0"/>
              </a:solidFill>
            </a:endParaRPr>
          </a:p>
          <a:p>
            <a:pPr lvl="0"/>
            <a:r>
              <a:rPr lang="ar-SA" b="1" dirty="0" smtClean="0">
                <a:solidFill>
                  <a:srgbClr val="0070C0"/>
                </a:solidFill>
              </a:rPr>
              <a:t>أسلوب </a:t>
            </a:r>
            <a:r>
              <a:rPr lang="ar-SA" b="1" dirty="0">
                <a:solidFill>
                  <a:srgbClr val="0070C0"/>
                </a:solidFill>
              </a:rPr>
              <a:t>غير </a:t>
            </a:r>
            <a:r>
              <a:rPr lang="ar-SA" b="1" dirty="0" smtClean="0">
                <a:solidFill>
                  <a:srgbClr val="0070C0"/>
                </a:solidFill>
              </a:rPr>
              <a:t>مباشر: المنافع التي ستتحقق مستقبلا عند اتخاذ قرار الشراء </a:t>
            </a:r>
            <a:r>
              <a:rPr lang="ar-SA" b="1" dirty="0">
                <a:solidFill>
                  <a:srgbClr val="0070C0"/>
                </a:solidFill>
              </a:rPr>
              <a:t>(شركات الطيران</a:t>
            </a:r>
            <a:r>
              <a:rPr lang="ar-SA" b="1" dirty="0" smtClean="0">
                <a:solidFill>
                  <a:srgbClr val="0070C0"/>
                </a:solidFill>
              </a:rPr>
              <a:t>)</a:t>
            </a:r>
            <a:endParaRPr lang="ar-SA"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4294967295"/>
          </p:nvPr>
        </p:nvSpPr>
        <p:spPr>
          <a:xfrm>
            <a:off x="990600" y="1600200"/>
            <a:ext cx="8153400" cy="4495800"/>
          </a:xfrm>
        </p:spPr>
        <p:txBody>
          <a:bodyPr/>
          <a:lstStyle/>
          <a:p>
            <a:pPr lvl="0"/>
            <a:r>
              <a:rPr lang="en-US" b="1" dirty="0" smtClean="0"/>
              <a:t>)</a:t>
            </a:r>
            <a:r>
              <a:rPr lang="ar-SA" b="1" dirty="0" smtClean="0"/>
              <a:t>ايفون وسامسونج </a:t>
            </a:r>
            <a:r>
              <a:rPr lang="en-US" b="1" dirty="0" smtClean="0"/>
              <a:t>Vs</a:t>
            </a:r>
            <a:r>
              <a:rPr lang="ar-SA" b="1" dirty="0" smtClean="0"/>
              <a:t> نوكيا)</a:t>
            </a:r>
          </a:p>
          <a:p>
            <a:r>
              <a:rPr lang="en-US" u="sng" dirty="0" smtClean="0">
                <a:hlinkClick r:id="rId2"/>
              </a:rPr>
              <a:t>http://www.youtube.com/watch?v=PxmR1lHbWFs</a:t>
            </a:r>
            <a:endParaRPr lang="en-US" dirty="0" smtClean="0"/>
          </a:p>
          <a:p>
            <a:r>
              <a:rPr lang="en-US" u="sng" dirty="0" smtClean="0">
                <a:hlinkClick r:id="rId3"/>
              </a:rPr>
              <a:t>http://www.dralabdali.com/advs-war-stc-and-mobily/</a:t>
            </a:r>
            <a:endParaRPr lang="en-US" dirty="0" smtClean="0"/>
          </a:p>
          <a:p>
            <a:r>
              <a:rPr lang="en-US" b="1" dirty="0" smtClean="0"/>
              <a:t> </a:t>
            </a:r>
            <a:endParaRPr lang="en-US" dirty="0" smtClean="0"/>
          </a:p>
          <a:p>
            <a:pPr>
              <a:buNone/>
            </a:pPr>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277</TotalTime>
  <Words>1244</Words>
  <Application>Microsoft Office PowerPoint</Application>
  <PresentationFormat>On-screen Show (4:3)</PresentationFormat>
  <Paragraphs>212</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ألوان متوسطة</vt:lpstr>
      <vt:lpstr>أنواع الاتصالات التسويقية  الإعلان </vt:lpstr>
      <vt:lpstr>مفهوم الإعلان </vt:lpstr>
      <vt:lpstr>PowerPoint Presentation</vt:lpstr>
      <vt:lpstr>أهمية الإعلان ودوره في الحياة الاقتصادية والاجتماعية </vt:lpstr>
      <vt:lpstr> أنواع الإعلان  </vt:lpstr>
      <vt:lpstr> اهداف الإعلان  </vt:lpstr>
      <vt:lpstr>اهداف الإعلان </vt:lpstr>
      <vt:lpstr>اهداف الإعلان </vt:lpstr>
      <vt:lpstr>PowerPoint Presentation</vt:lpstr>
      <vt:lpstr>تابع أهداف الإعلان </vt:lpstr>
      <vt:lpstr> معايير اختيار الوسيلة المناسبة للإعلان  </vt:lpstr>
      <vt:lpstr> أهم و أبرز الوسائل التي يمكن استخدامها  1- التلفزيون </vt:lpstr>
      <vt:lpstr>2- الراديو</vt:lpstr>
      <vt:lpstr>3- الصحف  </vt:lpstr>
      <vt:lpstr>4- المجلات </vt:lpstr>
      <vt:lpstr>5- البريد المباشر </vt:lpstr>
      <vt:lpstr>البوستر(الاعلانات الطليقة) </vt:lpstr>
      <vt:lpstr>ميزانية الاعلان</vt:lpstr>
      <vt:lpstr>طرق تحيد ميزانية الاعلان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إعلانات مميزة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الاتصالات التسويقية: الإعلان </dc:title>
  <dc:creator>bbb</dc:creator>
  <cp:lastModifiedBy>ksu</cp:lastModifiedBy>
  <cp:revision>111</cp:revision>
  <dcterms:created xsi:type="dcterms:W3CDTF">2014-03-08T18:28:26Z</dcterms:created>
  <dcterms:modified xsi:type="dcterms:W3CDTF">2015-10-26T06:22:05Z</dcterms:modified>
</cp:coreProperties>
</file>