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9" r:id="rId6"/>
    <p:sldId id="257" r:id="rId7"/>
    <p:sldId id="263" r:id="rId8"/>
    <p:sldId id="264" r:id="rId9"/>
    <p:sldId id="261" r:id="rId10"/>
    <p:sldId id="262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عنوان، وقصاصة فنية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قصاصة الفنية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39240-B4AD-4A3F-B3FC-B678184F2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CED37-F968-4C49-989A-D3900E5730F3}" type="datetimeFigureOut">
              <a:rPr lang="ar-SA" smtClean="0"/>
              <a:pPr/>
              <a:t>04/02/39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3E32-E6FC-4B75-A78B-C0B7D828B9E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585;&#1610;&#1575;&#1590;&#1610;&#1575;&#1578;%203.ppt" TargetMode="External"/><Relationship Id="rId2" Type="http://schemas.openxmlformats.org/officeDocument/2006/relationships/hyperlink" Target="&#1578;&#1583;&#1585;&#1610;&#1587;%20&#1575;&#1604;&#1585;&#1610;&#1575;&#1590;&#1610;&#1575;&#1578;.pp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593;&#1605;&#1604;&#1610;&#1577;%20&#1575;&#1604;&#1590;&#1585;&#1576;%20&#1575;&#1604;&#1578;&#1576;&#1575;&#1583;&#1604;&#1610;&#1577;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fed.net/PublishedDocs/JClark%20ProbSolution.doc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000364" y="714356"/>
            <a:ext cx="332501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b="1" dirty="0" smtClean="0"/>
              <a:t>خرائط المفاهيم :</a:t>
            </a:r>
          </a:p>
          <a:p>
            <a:r>
              <a:rPr lang="ar-SA" dirty="0" smtClean="0"/>
              <a:t>هي </a:t>
            </a:r>
            <a:r>
              <a:rPr lang="ar-SA" dirty="0"/>
              <a:t>وسيلة لتمثيل المعلومات بصريا </a:t>
            </a:r>
            <a:r>
              <a:rPr lang="ar-SA" dirty="0" smtClean="0"/>
              <a:t>للطلاب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2428581" y="2071678"/>
            <a:ext cx="46522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لماذا استخدامها :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 الحد التدريجي من المعلومات إلى الأفكار الرئيسية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تعطي الطلاب طرقا مختلفة للنظر إلى نفس المعلومات  </a:t>
            </a:r>
          </a:p>
          <a:p>
            <a:r>
              <a:rPr lang="en-US" dirty="0" smtClean="0"/>
              <a:t> </a:t>
            </a:r>
            <a:r>
              <a:rPr lang="ar-SA" dirty="0" smtClean="0"/>
              <a:t>ويمكن استخدامها في جميع مراحل الدرس أو كنشاط جماعي 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2424259" y="3714752"/>
            <a:ext cx="465871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dirty="0" smtClean="0"/>
              <a:t>تستخدم : </a:t>
            </a:r>
          </a:p>
          <a:p>
            <a:r>
              <a:rPr lang="ar-SA" dirty="0" smtClean="0"/>
              <a:t>في المعرفة والفهم • تحليل  -التجميع-• التقييم• حل المشكلات</a:t>
            </a:r>
          </a:p>
          <a:p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2500298" y="4857760"/>
            <a:ext cx="4572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ar-SA" dirty="0" smtClean="0"/>
              <a:t>في المناقشة  - لمعرفة السبب / الأثر  - للمقارنة - التسلسل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143372" y="2071678"/>
            <a:ext cx="21431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تدريس الرياضيات </a:t>
            </a:r>
            <a:endParaRPr lang="ar-SA" dirty="0"/>
          </a:p>
        </p:txBody>
      </p:sp>
      <p:sp>
        <p:nvSpPr>
          <p:cNvPr id="3" name="مربع نص 2">
            <a:hlinkClick r:id="rId2" action="ppaction://hlinkpres?slideindex=1&amp;slidetitle="/>
          </p:cNvPr>
          <p:cNvSpPr txBox="1"/>
          <p:nvPr/>
        </p:nvSpPr>
        <p:spPr>
          <a:xfrm>
            <a:off x="6286512" y="3071810"/>
            <a:ext cx="178595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4" name="مربع نص 3">
            <a:hlinkClick r:id="rId3" action="ppaction://hlinkpres?slideindex=1&amp;slidetitle="/>
          </p:cNvPr>
          <p:cNvSpPr txBox="1"/>
          <p:nvPr/>
        </p:nvSpPr>
        <p:spPr>
          <a:xfrm>
            <a:off x="2214546" y="3071810"/>
            <a:ext cx="185738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5" name="مربع نص 4">
            <a:hlinkClick r:id="rId4" action="ppaction://hlinkpres?slideindex=1&amp;slidetitle="/>
          </p:cNvPr>
          <p:cNvSpPr txBox="1"/>
          <p:nvPr/>
        </p:nvSpPr>
        <p:spPr>
          <a:xfrm>
            <a:off x="4143372" y="4214818"/>
            <a:ext cx="150019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صورة 1" descr="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7643866" cy="40719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71670" y="785794"/>
            <a:ext cx="4572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إستراتيجية اللغة البصرية المتعددة  (</a:t>
            </a:r>
            <a:r>
              <a:rPr lang="en-US" b="1" dirty="0" smtClean="0"/>
              <a:t>MVL</a:t>
            </a:r>
            <a:r>
              <a:rPr lang="ar-SA" b="1" dirty="0" smtClean="0"/>
              <a:t>)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2910" y="785794"/>
            <a:ext cx="7929586" cy="51706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    يعد النموذج البصري شكلاً أساسياً عند تدريس التلاميذ الصم,وتستخدم الأشكال الملونة لتعليم أجزاء من اللغة  الإنجليزية المكتوبة,خاصة عند تدريس بناء الجملة في اللغة الانجليزية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كيفية استخدامها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- استخدام اثنين أو ثلاثة من الأجسام ثلاثية الأبعاد لإظهار بنية الجملة(فعل ,فاعل ,مفعول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به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- استخدام الخريطة التي ترشد لكيفية بناء الجملة والقطع الإضافية لتغيير الجمل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- عند القراءة  يستخدم الطلاب الأقلام الملونة- بنفس ألوان القطع- لتمييز  الكلمات في الجمل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مثال:</a:t>
            </a:r>
            <a:b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الاسم: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المثلث الأسود متساوي الأضلاع ,ويستخدم القلم الأسود لتمييز الأسماء أثناء الحصص.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الفعل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: دائرة حمراء  , ويستخدم القلم الأحمر لتمييز الأفعال ,أيضاً أثناء الحصص.</a:t>
            </a:r>
            <a:b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الضمير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: المثلث البنفسجي, ويستخدم القلم البنفسجي لتحديد الضمائر.  </a:t>
            </a:r>
            <a:b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حرف الجر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: الهلال الأخضر ويستخدم القلم الأخضر لتحديد حروف الجر باختلافها .</a:t>
            </a:r>
            <a:b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</a:b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الصفة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: الأزرق- الفاتح- مثلث متساوي الأضلاع ويستخدم القلم الأزرق لتحديد الصفات فيما يُقرأ      (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&amp;Cady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Mensing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Teete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55576" y="814136"/>
            <a:ext cx="7848872" cy="53245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)إستراتيجية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 Power Writing)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وهي من الاستراتيجيات التي يمكن للمعلم تدريب التلاميذ الصم عليها للصم , والتي استخدمتها كلارك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Clark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مع طلبتها الصم وأثبتت نجاحها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.وإستراتيجية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Vrinda" pitchFamily="2" charset="0"/>
              </a:rPr>
              <a:t>Power Writing)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2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تتكون من أربع عناصر أساسية  هي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0  الخلفية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  الفكرة الرئيسية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 التفاصيل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دعم التفاصيل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وهذه العناصر مضمنة تحت مراحل محددة هي: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المرحلة الأولى ,بداية كتابة الفقرات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يكتب الطلاب عن الفكرة الرئيسة ,ويضيف 3 جمل تفصيلية , ويختتم التعليق النهائي بجملة حول الفكرة الرئيسية .فالطالب يتبع الشكل 1 2 2 2 1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مثال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1 الاستمتاع بالوجبات السريعة (الفكرة الرئيسية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الكعك   (تفاصيل)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بيتزا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(تفاصيل)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أم أند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 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 الأطعمة المفضلة لديك (الفكرة الرئيسية المعاد صياغتها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أنا حقا أحب ثلاثة أنواع من الوجبات السريعة . أنا أحب الكعك . وأيضا أحب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البيتزا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. وأعتقد أن أم أند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رائعة .أنا أحب الوجبات السريعة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4"/>
          <p:cNvGrpSpPr>
            <a:grpSpLocks noChangeAspect="1"/>
          </p:cNvGrpSpPr>
          <p:nvPr/>
        </p:nvGrpSpPr>
        <p:grpSpPr bwMode="auto">
          <a:xfrm>
            <a:off x="2928926" y="857232"/>
            <a:ext cx="3533775" cy="2928937"/>
            <a:chOff x="3668" y="5801"/>
            <a:chExt cx="4638" cy="3954"/>
          </a:xfrm>
        </p:grpSpPr>
        <p:sp>
          <p:nvSpPr>
            <p:cNvPr id="28677" name="AutoShape 5"/>
            <p:cNvSpPr>
              <a:spLocks noChangeAspect="1" noChangeArrowheads="1"/>
            </p:cNvSpPr>
            <p:nvPr/>
          </p:nvSpPr>
          <p:spPr bwMode="auto">
            <a:xfrm>
              <a:off x="3668" y="5801"/>
              <a:ext cx="4638" cy="3954"/>
            </a:xfrm>
            <a:prstGeom prst="rect">
              <a:avLst/>
            </a:prstGeom>
            <a:noFill/>
            <a:ln w="9525">
              <a:solidFill>
                <a:srgbClr val="3333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4779" y="7344"/>
              <a:ext cx="225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       1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5229" y="5955"/>
              <a:ext cx="120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2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3797" y="8521"/>
              <a:ext cx="1282" cy="12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2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 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6797" y="8521"/>
              <a:ext cx="1200" cy="12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2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2</a:t>
              </a: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5829" y="7035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H="1">
              <a:off x="4629" y="8270"/>
              <a:ext cx="45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6579" y="8270"/>
              <a:ext cx="450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صورة الاسترتيجية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214422"/>
            <a:ext cx="2617092" cy="208006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" name="صورة 2" descr="صورة الاسترتيجية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214818"/>
            <a:ext cx="3135413" cy="187377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403648" y="375802"/>
            <a:ext cx="6696744" cy="6001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المرحلة الثانية,إضافة المزيد من التفاصيل: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عندما يصبح الطالب متمكن من الخطوة الأولى ,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فهومستعد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لإضافة المزيد من التفاصيل في كتاباته. وهذه المرحلة يدخل  فيها الرقم 3 الذي هو دعم آخر من التفصيل. ويترتب على شكل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1 – 2 3- 2 3 – 2 3 - 1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الاستمتاع  بالوجبات السريعة (الفكرة الرئيسية)ا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الكعك   (تفاصيل)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الكثير من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الشوكولاته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(دعم التفاصيل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2بيتزا (تفاصيل 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3ببروني(دعم التفاصيل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2أم أند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 تفاصيل)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الأحمرمنها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(دعم التفاصيل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 الأطعمة المفضلة لديك (الفكرة الرئيسية المعاد صياغتها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أنا أحب ثلاثة أنواع من الوجبات السريعة. أنا أحب الكعك. المحتوي على الكثير من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الشوكولاتة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.و أيضا  أحب 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البيتزا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الببروني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هو الأفضل! وأعتقد أن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آند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رائعة . أنا دائما أكل القطعة الحمراء أولا  .أنا أحب الوجبات السريعة.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03648" y="476672"/>
            <a:ext cx="7072362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المرحلة الثالثة ,إضافة معلومات أساسية(الخلفية ) </a:t>
            </a:r>
            <a:r>
              <a:rPr kumimoji="0" lang="ar-S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و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مزيداً من التفاصيل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                     :   </a:t>
            </a:r>
            <a:endParaRPr kumimoji="0" lang="ar-S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raditional Arabic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dirty="0" smtClean="0">
                <a:latin typeface="Arial" pitchFamily="34" charset="0"/>
                <a:ea typeface="Calibri" pitchFamily="34" charset="0"/>
                <a:cs typeface="Traditional Arabic" pitchFamily="2" charset="-78"/>
              </a:rPr>
              <a:t>ف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هذه المرحلة تتبع الشكل 0 0 1 – 2 3 3- 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2 3 3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-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3 3- 1 3 3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0 ليلاً ( الخلفية)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0  جائع ( الخلفية)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1الفكرة الرئيسية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)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استمتع  بالوجبات السريعة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   (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 الكعك (التفاصيل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الكثير من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الشوكولاتة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لذيذة(دعم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2بيتزا (تفاصيل 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3ببروني(دعم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عجينة سميكة 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2أم أند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 تفاصيل)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الأحمرمنها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3 أكياس   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1 الأطعمة المفضلة لديك (الفكرة الرئيسية المعاد صياغتها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3 يأكل كل يوم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2" charset="-78"/>
                <a:ea typeface="Calibri" pitchFamily="34" charset="0"/>
                <a:cs typeface="Traditional Arabic" pitchFamily="2" charset="-78"/>
              </a:rPr>
              <a:t>3 مذاق رائع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(دعم التفاصيل 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في وقت متأخر من الليل. كنت حقا جائعا. فكرت في ثلاثة أنواع من الوجبات السريعة والتي أحب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أنا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أأحب كلها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أحب الكعك. المحتوي على الكثير من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الشوكولاته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. إنها تجعلني اشعر باللذة .أيضاً أحب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البيتزا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الببروني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هو الأفضل. أحب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البيتزا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ذات العجينة السميكة. وأعتقد أن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آند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ar-S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إمز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رائعة.. أنا دائما أكل القطعة الحمراء أولا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. يمكن أن أكل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 </a:t>
            </a:r>
            <a:r>
              <a:rPr kumimoji="0" lang="ar-S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عشرة أكياس منها. أنا أحب الوجبات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السريعة! يمكن أن أقول أني أكل هذه الأطعمة كل يوم. أنه ذوق رائع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raditional Arabic" pitchFamily="2" charset="-78"/>
              </a:rPr>
              <a:t> 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00100" y="1571612"/>
            <a:ext cx="7072362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المرجع :</a:t>
            </a:r>
          </a:p>
          <a:p>
            <a:pPr>
              <a:buFontTx/>
              <a:buChar char="-"/>
            </a:pPr>
            <a:r>
              <a:rPr lang="ar-SA" dirty="0" err="1" smtClean="0"/>
              <a:t>أبونيان</a:t>
            </a:r>
            <a:r>
              <a:rPr lang="ar-SA" dirty="0" smtClean="0"/>
              <a:t>,</a:t>
            </a:r>
            <a:r>
              <a:rPr lang="ar-SA" dirty="0" err="1" smtClean="0"/>
              <a:t>ابراهيم</a:t>
            </a:r>
            <a:r>
              <a:rPr lang="ar-SA" dirty="0" smtClean="0"/>
              <a:t> (2001): صعوبات التعلم طرق التدريس والاستراتيجيات المعرفية . الطبعة الأولى,الرياض:أكاديمية التربية الخاصة .</a:t>
            </a:r>
          </a:p>
          <a:p>
            <a:pPr>
              <a:buFontTx/>
              <a:buChar char="-"/>
            </a:pPr>
            <a:endParaRPr lang="ar-SA" dirty="0" smtClean="0"/>
          </a:p>
          <a:p>
            <a:pPr rtl="0"/>
            <a:r>
              <a:rPr lang="en-US" dirty="0" smtClean="0"/>
              <a:t>-Clark, Janet: Improving Deaf and Hard of Hearing Writing Paragraphs </a:t>
            </a:r>
            <a:r>
              <a:rPr lang="en-US" dirty="0" smtClean="0">
                <a:hlinkClick r:id="rId2"/>
              </a:rPr>
              <a:t>www.deafed.net/PublishedDocs/JClark%20ProbSolution.doc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- </a:t>
            </a:r>
            <a:r>
              <a:rPr lang="en-US" dirty="0" err="1" smtClean="0"/>
              <a:t>Teete,Bev</a:t>
            </a:r>
            <a:r>
              <a:rPr lang="en-US" dirty="0" smtClean="0"/>
              <a:t> ;Cady ,Brooke; </a:t>
            </a:r>
            <a:r>
              <a:rPr lang="en-US" dirty="0" err="1" smtClean="0"/>
              <a:t>Mensing,Dani</a:t>
            </a:r>
            <a:r>
              <a:rPr lang="en-US" dirty="0" smtClean="0"/>
              <a:t> :  Keys to English Print.</a:t>
            </a:r>
          </a:p>
          <a:p>
            <a:pPr rtl="0"/>
            <a:r>
              <a:rPr lang="en-US" dirty="0" smtClean="0"/>
              <a:t>www.swmn.org/dhh/Keys%20to%20English%20Print.ppt.</a:t>
            </a:r>
          </a:p>
          <a:p>
            <a:pPr>
              <a:buFontTx/>
              <a:buChar char="-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813" y="2286000"/>
            <a:ext cx="7643812" cy="2432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Low">
              <a:buFontTx/>
              <a:buChar char="•"/>
              <a:tabLst>
                <a:tab pos="457200" algn="l"/>
              </a:tabLst>
              <a:defRPr/>
            </a:pPr>
            <a:r>
              <a:rPr lang="ar-SA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ndalus" pitchFamily="2" charset="-78"/>
              </a:rPr>
              <a:t>أثناء  الحصص الدراسية في أي من المواد يعرض مقطع فيديو بلغة الإشارة ذا علاقة بموضع الدرس كتمهيد ويطلب من الطلاب الصم كتابة فقرة </a:t>
            </a:r>
            <a:r>
              <a:rPr lang="ar-SA" sz="2400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ndalus" pitchFamily="2" charset="-78"/>
              </a:rPr>
              <a:t>لاتزيد</a:t>
            </a:r>
            <a:r>
              <a:rPr lang="ar-SA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ndalus" pitchFamily="2" charset="-78"/>
              </a:rPr>
              <a:t> عن سطرين عن خلاصة المشهد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ndalus" pitchFamily="2" charset="-78"/>
            </a:endParaRPr>
          </a:p>
          <a:p>
            <a:pPr algn="justLow" eaLnBrk="0" hangingPunct="0">
              <a:tabLst>
                <a:tab pos="457200" algn="l"/>
              </a:tabLst>
              <a:defRPr/>
            </a:pPr>
            <a:r>
              <a:rPr lang="ar-SA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ndalus" pitchFamily="2" charset="-78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ndalus" pitchFamily="2" charset="-78"/>
              </a:rPr>
              <a:t> . </a:t>
            </a:r>
            <a:r>
              <a:rPr lang="en-US" sz="2400" dirty="0">
                <a:solidFill>
                  <a:schemeClr val="tx1"/>
                </a:solidFill>
                <a:latin typeface="Vrinda" pitchFamily="2" charset="0"/>
                <a:ea typeface="Calibri" pitchFamily="34" charset="0"/>
                <a:cs typeface="Andalus" pitchFamily="2" charset="-78"/>
              </a:rPr>
              <a:t>( </a:t>
            </a:r>
            <a:r>
              <a:rPr lang="en-US" sz="2400" dirty="0">
                <a:solidFill>
                  <a:srgbClr val="000000"/>
                </a:solidFill>
                <a:latin typeface="Vrinda" pitchFamily="2" charset="0"/>
                <a:ea typeface="Calibri" pitchFamily="34" charset="0"/>
                <a:cs typeface="Andalus" pitchFamily="2" charset="-78"/>
              </a:rPr>
              <a:t>Holcomb, Tom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Calibri" pitchFamily="34" charset="0"/>
                <a:cs typeface="Andalus" pitchFamily="2" charset="-78"/>
              </a:rPr>
              <a:t>–</a:t>
            </a:r>
            <a:r>
              <a:rPr lang="en-US" sz="2400" dirty="0">
                <a:solidFill>
                  <a:srgbClr val="000000"/>
                </a:solidFill>
                <a:latin typeface="Vrinda" pitchFamily="2" charset="0"/>
                <a:ea typeface="Calibri" pitchFamily="34" charset="0"/>
                <a:cs typeface="Andalus" pitchFamily="2" charset="-78"/>
              </a:rPr>
              <a:t> Peyton,&amp; Joy,1992)</a:t>
            </a:r>
          </a:p>
          <a:p>
            <a:pPr algn="justLow" eaLnBrk="0" hangingPunct="0">
              <a:tabLst>
                <a:tab pos="457200" algn="l"/>
              </a:tabLst>
              <a:defRPr/>
            </a:pPr>
            <a:r>
              <a:rPr lang="ar-SA" sz="2400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Andalus" pitchFamily="2" charset="-78"/>
              </a:rPr>
              <a:t>ثم يكون الشرح </a:t>
            </a:r>
            <a:r>
              <a:rPr lang="ar-SA" sz="2400" dirty="0" err="1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Andalus" pitchFamily="2" charset="-78"/>
              </a:rPr>
              <a:t>بلغةالإشارة</a:t>
            </a:r>
            <a:r>
              <a:rPr lang="ar-SA" sz="2400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Andalus" pitchFamily="2" charset="-78"/>
              </a:rPr>
              <a:t> والتقييم عبارة عن كتابة  أو العكس</a:t>
            </a:r>
            <a:endParaRPr lang="en-US" sz="2400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Andalus" pitchFamily="2" charset="-78"/>
            </a:endParaRPr>
          </a:p>
          <a:p>
            <a:pPr algn="justLow" eaLnBrk="0" hangingPunct="0">
              <a:tabLst>
                <a:tab pos="457200" algn="l"/>
              </a:tabLst>
              <a:defRPr/>
            </a:pPr>
            <a:r>
              <a:rPr lang="ar-SA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raditional Arabic" pitchFamily="2" charset="-78"/>
              </a:rPr>
              <a:t>.</a:t>
            </a:r>
            <a:endParaRPr lang="ar-SA" sz="32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2571750" y="928688"/>
            <a:ext cx="4572000" cy="1000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/>
              <a:t>إستراتيجية </a:t>
            </a:r>
            <a:endParaRPr lang="en-US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preview-view-review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)</a:t>
            </a:r>
            <a:r>
              <a:rPr lang="ar-SA" sz="2000" dirty="0"/>
              <a:t>التمهيد- المناقشة – المراجعة 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352800" y="3124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09600" y="21336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352800" y="14478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096000" y="21336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62000" y="3886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352800" y="5029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248400" y="3886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895600" y="2971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720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572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5486400" y="3048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3124200" y="4038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715000" y="3886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676400" y="274638"/>
            <a:ext cx="6248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وصف الشخصيات </a:t>
            </a:r>
            <a:r>
              <a:rPr lang="en-US" sz="3200" dirty="0" smtClean="0">
                <a:latin typeface="Arial" pitchFamily="34" charset="0"/>
              </a:rPr>
              <a:t> </a:t>
            </a:r>
            <a:endParaRPr lang="en-US" sz="3200" dirty="0"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“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581400" y="34290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</a:rPr>
              <a:t>Leslie </a:t>
            </a:r>
            <a:r>
              <a:rPr lang="en-US" dirty="0" smtClean="0">
                <a:latin typeface="Arial" pitchFamily="34" charset="0"/>
              </a:rPr>
              <a:t>Burke        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962400" y="3810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800" dirty="0" smtClean="0"/>
              <a:t>الشخصية </a:t>
            </a:r>
            <a:endParaRPr lang="en-US" sz="1800" dirty="0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62000" y="2362200"/>
            <a:ext cx="198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600" dirty="0" smtClean="0"/>
              <a:t>ذكي </a:t>
            </a:r>
          </a:p>
          <a:p>
            <a:pPr algn="ctr">
              <a:spcBef>
                <a:spcPct val="50000"/>
              </a:spcBef>
            </a:pPr>
            <a:r>
              <a:rPr lang="ar-SA" sz="1600" dirty="0" smtClean="0"/>
              <a:t>واسع </a:t>
            </a:r>
            <a:r>
              <a:rPr lang="ar-SA" sz="1600" dirty="0"/>
              <a:t>الخيال</a:t>
            </a:r>
            <a:endParaRPr lang="en-US" sz="1600" dirty="0">
              <a:latin typeface="Arial" pitchFamily="34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219200" y="42672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600" dirty="0" smtClean="0">
                <a:latin typeface="Arial" pitchFamily="34" charset="0"/>
              </a:rPr>
              <a:t>ناشط في حقوق الحيوان</a:t>
            </a:r>
            <a:endParaRPr lang="en-US" sz="1600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86116" y="1500174"/>
            <a:ext cx="3357586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نشاط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قومي بعمل  تصور وفقا لإستراتيجية </a:t>
            </a:r>
            <a:r>
              <a:rPr lang="en-US" sz="2800" dirty="0"/>
              <a:t>p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review-view-review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لأي درس من الدروس</a:t>
            </a:r>
            <a:endParaRPr lang="ar-S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مستطيل 1"/>
          <p:cNvSpPr>
            <a:spLocks noChangeArrowheads="1"/>
          </p:cNvSpPr>
          <p:nvPr/>
        </p:nvSpPr>
        <p:spPr bwMode="auto">
          <a:xfrm>
            <a:off x="500063" y="2571750"/>
            <a:ext cx="7786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-Holcomb, Tom - Peyton, Joy Kreeft(1992): ESL Literacy for a Linguistic Minority: The Deaf Experience. From ERIC http://www.eric.ed.gov. </a:t>
            </a:r>
            <a:endParaRPr lang="ar-SA">
              <a:latin typeface="Calibri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714750" y="1571625"/>
            <a:ext cx="22860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SA" sz="2800" b="1" dirty="0"/>
              <a:t>المرجع</a:t>
            </a:r>
            <a:r>
              <a:rPr lang="ar-SA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571750" y="1285875"/>
            <a:ext cx="4572000" cy="10001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أنشطة تدريسية وفق ثنائية اللغة ثنائية الثقافة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357438" y="3286125"/>
            <a:ext cx="45720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C00000"/>
                </a:solidFill>
              </a:rPr>
              <a:t>ستقدم  هذه الاستراتيجيات للطلاب الصم في الفصل.</a:t>
            </a:r>
            <a:br>
              <a:rPr lang="ar-SA" b="1" dirty="0">
                <a:solidFill>
                  <a:srgbClr val="C00000"/>
                </a:solidFill>
              </a:rPr>
            </a:br>
            <a:r>
              <a:rPr lang="ar-SA" b="1" dirty="0">
                <a:solidFill>
                  <a:srgbClr val="C00000"/>
                </a:solidFill>
              </a:rPr>
              <a:t>ستكون على شكل أنشطة في الفصل والواجبات المنزلية.</a:t>
            </a:r>
            <a:br>
              <a:rPr lang="ar-SA" b="1" dirty="0">
                <a:solidFill>
                  <a:srgbClr val="C00000"/>
                </a:solidFill>
              </a:rPr>
            </a:br>
            <a:r>
              <a:rPr lang="ar-SA" b="1" dirty="0">
                <a:solidFill>
                  <a:srgbClr val="C00000"/>
                </a:solidFill>
              </a:rPr>
              <a:t>وتشمل الأنشطة استخدام التعلم التعاوني واستخدام التكنولوجيا (استخدام الطلاب على شبكة الإنترنت)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00250" y="4572000"/>
            <a:ext cx="4572000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</a:rPr>
              <a:t>النشاط الأول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نظرة على غلاف الكتاب ، ومناقشة الصور.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مناقشة ما يعني النوع“الأدبي من الكتابات؟ ما هو الفرق بين الخيال وغير الخيال؟ا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  التعرف على الكاتب </a:t>
            </a:r>
            <a:r>
              <a:rPr lang="ar-SA" b="1" dirty="0" err="1">
                <a:solidFill>
                  <a:schemeClr val="accent1">
                    <a:lumMod val="75000"/>
                  </a:schemeClr>
                </a:solidFill>
              </a:rPr>
              <a:t>والمصوروالناشر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لبحث في الإنترنت عن عناوين الكتب الأخرى التي كتبها هذا الكاتب </a:t>
            </a:r>
          </a:p>
        </p:txBody>
      </p:sp>
      <p:pic>
        <p:nvPicPr>
          <p:cNvPr id="4" name="Picture 2" descr="coverbook"/>
          <p:cNvPicPr>
            <a:picLocks noChangeAspect="1" noChangeArrowheads="1"/>
          </p:cNvPicPr>
          <p:nvPr/>
        </p:nvPicPr>
        <p:blipFill>
          <a:blip r:embed="rId3"/>
          <a:srcRect l="5028"/>
          <a:stretch>
            <a:fillRect/>
          </a:stretch>
        </p:blipFill>
        <p:spPr bwMode="auto">
          <a:xfrm>
            <a:off x="1643063" y="285750"/>
            <a:ext cx="5097462" cy="385762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23574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  <a:cs typeface="Times New Roman" pitchFamily="18" charset="0"/>
              </a:rPr>
              <a:t/>
            </a:r>
            <a:br>
              <a:rPr lang="en-US" b="1" smtClean="0">
                <a:solidFill>
                  <a:srgbClr val="FF6600"/>
                </a:solidFill>
                <a:cs typeface="Times New Roman" pitchFamily="18" charset="0"/>
              </a:rPr>
            </a:br>
            <a:r>
              <a:rPr lang="ar-SA" b="1" smtClean="0">
                <a:solidFill>
                  <a:srgbClr val="FF6600"/>
                </a:solidFill>
              </a:rPr>
              <a:t>الولايات المتحدة تدخل الحرب العالمية الثانية</a:t>
            </a:r>
            <a:r>
              <a:rPr lang="en-US" b="1" smtClean="0">
                <a:solidFill>
                  <a:srgbClr val="FF6600"/>
                </a:solidFill>
                <a:cs typeface="Times New Roman" pitchFamily="18" charset="0"/>
              </a:rPr>
              <a:t>II</a:t>
            </a:r>
          </a:p>
        </p:txBody>
      </p:sp>
      <p:sp>
        <p:nvSpPr>
          <p:cNvPr id="8195" name="عنصر نائب للنص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8196" name="عنصر نائب للقصاصة الفنية 5"/>
          <p:cNvSpPr>
            <a:spLocks noGrp="1" noTextEdit="1"/>
          </p:cNvSpPr>
          <p:nvPr>
            <p:ph type="clipArt" sz="half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  <a:cs typeface="Times New Roman" pitchFamily="18" charset="0"/>
              </a:rPr>
              <a:t>Flags of Japan and America</a:t>
            </a:r>
          </a:p>
        </p:txBody>
      </p:sp>
      <p:pic>
        <p:nvPicPr>
          <p:cNvPr id="9219" name="Picture 7" descr="j0078778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8700" y="2887663"/>
            <a:ext cx="3124200" cy="2301875"/>
          </a:xfrm>
          <a:noFill/>
        </p:spPr>
      </p:pic>
      <p:pic>
        <p:nvPicPr>
          <p:cNvPr id="9220" name="Picture 8" descr="j028566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057400"/>
            <a:ext cx="35814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eaLnBrk="1" hangingPunct="1"/>
            <a:r>
              <a:rPr lang="ar-SA" sz="4000" b="1" smtClean="0">
                <a:solidFill>
                  <a:srgbClr val="00CC00"/>
                </a:solidFill>
              </a:rPr>
              <a:t>النشاط الثاني </a:t>
            </a:r>
            <a:endParaRPr lang="en-US" sz="4000" b="1" smtClean="0">
              <a:solidFill>
                <a:srgbClr val="00CC00"/>
              </a:solidFill>
              <a:cs typeface="Times New Roman" pitchFamily="18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3810000" cy="344806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ابحث في الويب عن أصم شارك في الحرب العالمية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</a:rPr>
              <a:t>تقديم تقرير بلغة الإشارة الأمريكية في الفصل الدراسي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46" name="Picture 5" descr="j0088754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2133600"/>
            <a:ext cx="40386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313" y="1571625"/>
            <a:ext cx="5143500" cy="3540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البحث على الشبكة العالمية  عن كتب للأطفال عن الطريقة التي عامل </a:t>
            </a:r>
            <a:r>
              <a:rPr lang="ar-SA" sz="3200" dirty="0" err="1">
                <a:solidFill>
                  <a:schemeClr val="accent1">
                    <a:lumMod val="75000"/>
                  </a:schemeClr>
                </a:solidFill>
              </a:rPr>
              <a:t>بها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 الآسيويين- </a:t>
            </a:r>
            <a:r>
              <a:rPr lang="ar-SA" sz="3200" dirty="0" err="1">
                <a:solidFill>
                  <a:schemeClr val="accent1">
                    <a:lumMod val="75000"/>
                  </a:schemeClr>
                </a:solidFill>
              </a:rPr>
              <a:t>الامريكين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  من قبل الولايات المتحدة خلال الحرب العالمية الثانية.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تقديم تقرير بلغة الإشارة الأمريكية في الفصول الدراسية حول هذه الكتب.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313" y="1214438"/>
            <a:ext cx="457200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في اللغة ا</a:t>
            </a:r>
            <a:r>
              <a:rPr lang="ar-SA" b="1" u="sng" dirty="0">
                <a:solidFill>
                  <a:schemeClr val="accent1">
                    <a:lumMod val="75000"/>
                  </a:schemeClr>
                </a:solidFill>
              </a:rPr>
              <a:t>لانجليزية </a:t>
            </a:r>
            <a:r>
              <a:rPr lang="ar-SA" b="1" dirty="0">
                <a:solidFill>
                  <a:schemeClr val="accent1">
                    <a:lumMod val="75000"/>
                  </a:schemeClr>
                </a:solidFill>
              </a:rPr>
              <a:t>العديد من القواعد  عن حروف الجر خذها من كتاب ........بالاستعانة بالقاموس الأمريكي للغة الانجليزية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0063"/>
            <a:ext cx="7848600" cy="1023937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00CC00"/>
                </a:solidFill>
                <a:cs typeface="Times New Roman" pitchFamily="18" charset="0"/>
              </a:rPr>
              <a:t>Activity #3: </a:t>
            </a:r>
            <a:br>
              <a:rPr lang="en-US" sz="2000" b="1" dirty="0" smtClean="0">
                <a:solidFill>
                  <a:srgbClr val="00CC00"/>
                </a:solidFill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CC00"/>
                </a:solidFill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CC00"/>
                </a:solidFill>
                <a:cs typeface="Times New Roman" pitchFamily="18" charset="0"/>
              </a:rPr>
            </a:br>
            <a:r>
              <a:rPr lang="ar-SA" sz="2000" b="1" dirty="0" smtClean="0">
                <a:solidFill>
                  <a:srgbClr val="00CC00"/>
                </a:solidFill>
              </a:rPr>
              <a:t>. النشاط # 3 :يطلب من الطلاب العثور على أمثلة من حروف الجر من كتاب ، </a:t>
            </a:r>
            <a:r>
              <a:rPr lang="ar-SA" sz="2000" b="1" dirty="0" err="1" smtClean="0">
                <a:solidFill>
                  <a:srgbClr val="00CC00"/>
                </a:solidFill>
              </a:rPr>
              <a:t>وبيرل</a:t>
            </a:r>
            <a:r>
              <a:rPr lang="ar-SA" sz="2000" b="1" dirty="0" smtClean="0">
                <a:solidFill>
                  <a:srgbClr val="00CC00"/>
                </a:solidFill>
              </a:rPr>
              <a:t> </a:t>
            </a:r>
            <a:r>
              <a:rPr lang="ar-SA" sz="2000" b="1" dirty="0" err="1" smtClean="0">
                <a:solidFill>
                  <a:srgbClr val="00CC00"/>
                </a:solidFill>
              </a:rPr>
              <a:t>هاربور</a:t>
            </a:r>
            <a:endParaRPr lang="en-US" sz="2000" dirty="0" smtClean="0">
              <a:solidFill>
                <a:srgbClr val="00CC00"/>
              </a:solidFill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50292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66"/>
                </a:solidFill>
                <a:cs typeface="Times New Roman" pitchFamily="18" charset="0"/>
              </a:rPr>
              <a:t>Page 1: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The American secretary of state Cordell Hull stood angrily </a:t>
            </a:r>
            <a:r>
              <a:rPr lang="en-US" sz="2400" b="1" u="sng" dirty="0" smtClean="0">
                <a:solidFill>
                  <a:schemeClr val="bg1"/>
                </a:solidFill>
                <a:cs typeface="Times New Roman" pitchFamily="18" charset="0"/>
              </a:rPr>
              <a:t>beside his desk.</a:t>
            </a:r>
            <a:r>
              <a:rPr lang="en-US" sz="2400" b="1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66"/>
                </a:solidFill>
                <a:cs typeface="Times New Roman" pitchFamily="18" charset="0"/>
              </a:rPr>
              <a:t>Page 1</a:t>
            </a:r>
            <a:r>
              <a:rPr lang="en-US" sz="2400" dirty="0" smtClean="0">
                <a:solidFill>
                  <a:srgbClr val="FFFF66"/>
                </a:solidFill>
                <a:cs typeface="Times New Roman" pitchFamily="18" charset="0"/>
              </a:rPr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…Hull had kept the diplomats waiting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  <a:cs typeface="Times New Roman" pitchFamily="18" charset="0"/>
              </a:rPr>
              <a:t>for fifteen minutes.</a:t>
            </a:r>
            <a:r>
              <a:rPr lang="en-US" sz="2000" u="sng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2000" u="sng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000" u="sng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66"/>
                </a:solidFill>
                <a:cs typeface="Times New Roman" pitchFamily="18" charset="0"/>
              </a:rPr>
              <a:t>Page 7: </a:t>
            </a:r>
            <a:r>
              <a:rPr lang="en-US" sz="2400" dirty="0" smtClean="0">
                <a:solidFill>
                  <a:srgbClr val="FFFF66"/>
                </a:solidFill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“We shall fight </a:t>
            </a:r>
            <a:r>
              <a:rPr lang="en-US" sz="2400" b="1" u="sng" dirty="0" smtClean="0">
                <a:solidFill>
                  <a:schemeClr val="bg1"/>
                </a:solidFill>
                <a:cs typeface="Times New Roman" pitchFamily="18" charset="0"/>
              </a:rPr>
              <a:t>in the fields</a:t>
            </a:r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 and </a:t>
            </a:r>
            <a:r>
              <a:rPr lang="en-US" sz="2400" b="1" u="sng" dirty="0" smtClean="0">
                <a:solidFill>
                  <a:schemeClr val="bg1"/>
                </a:solidFill>
                <a:cs typeface="Times New Roman" pitchFamily="18" charset="0"/>
              </a:rPr>
              <a:t>in the streets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>”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FF66"/>
                </a:solidFill>
                <a:cs typeface="Times New Roman" pitchFamily="18" charset="0"/>
              </a:rPr>
              <a:t>Page 8:</a:t>
            </a:r>
            <a:r>
              <a:rPr lang="en-US" sz="2400" dirty="0" smtClean="0">
                <a:solidFill>
                  <a:srgbClr val="FFFF66"/>
                </a:solidFill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…now Japanese ships and troops were moving to strategic locations </a:t>
            </a:r>
            <a:r>
              <a:rPr lang="en-US" sz="2400" b="1" u="sng" dirty="0" smtClean="0">
                <a:solidFill>
                  <a:schemeClr val="bg1"/>
                </a:solidFill>
                <a:cs typeface="Times New Roman" pitchFamily="18" charset="0"/>
              </a:rPr>
              <a:t>throughout Southeast Asia</a:t>
            </a:r>
            <a:r>
              <a:rPr lang="en-US" sz="2400" b="1" dirty="0" smtClean="0">
                <a:solidFill>
                  <a:schemeClr val="bg1"/>
                </a:solidFill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cs typeface="Times New Roman" pitchFamily="18" charset="0"/>
              </a:rPr>
            </a:br>
            <a:endParaRPr lang="en-US" sz="24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676400" y="10668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352800" y="3124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09600" y="21336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352800" y="14478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096000" y="21336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762000" y="3886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352800" y="5029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248400" y="3886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895600" y="2971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5720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572000" y="4267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5486400" y="3048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3124200" y="4038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715000" y="3886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628900" y="274638"/>
            <a:ext cx="3886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رياضيات 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810000" y="34290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Arial" pitchFamily="34" charset="0"/>
              </a:rPr>
              <a:t>12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3581400" y="1752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2 x 6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762000" y="23622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6 + 6</a:t>
            </a: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914400" y="4191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20 - 8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553200" y="24384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8 + 4</a:t>
            </a:r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6553200" y="42052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3 x 4</a:t>
            </a: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3543300" y="5334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24/2</a:t>
            </a:r>
          </a:p>
        </p:txBody>
      </p:sp>
      <p:sp>
        <p:nvSpPr>
          <p:cNvPr id="12312" name="Text Box 31"/>
          <p:cNvSpPr txBox="1">
            <a:spLocks noChangeArrowheads="1"/>
          </p:cNvSpPr>
          <p:nvPr/>
        </p:nvSpPr>
        <p:spPr bwMode="auto">
          <a:xfrm>
            <a:off x="1784350" y="914400"/>
            <a:ext cx="560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dirty="0" smtClean="0"/>
              <a:t>انظر هناك ستة طرق  للحصول على الرقم الموجود في المنتصف </a:t>
            </a:r>
            <a:endParaRPr lang="en-US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78113" y="857250"/>
            <a:ext cx="44672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dirty="0">
                <a:solidFill>
                  <a:srgbClr val="00CC00"/>
                </a:solidFill>
              </a:rPr>
              <a:t> نشاط الطلاب # 4 : (تطبيق المعرفة  المتعلمة من الطلاب</a:t>
            </a:r>
            <a:endParaRPr lang="ar-S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63" y="1714500"/>
            <a:ext cx="7929562" cy="228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cs typeface="Times New Roman" pitchFamily="18" charset="0"/>
              </a:rPr>
              <a:t>1)     </a:t>
            </a:r>
            <a:r>
              <a:rPr lang="ar-SA" b="1" dirty="0">
                <a:latin typeface="+mn-lt"/>
                <a:cs typeface="Times New Roman" pitchFamily="18" charset="0"/>
              </a:rPr>
              <a:t>يطلب من الطلاب للحصول على الكتب المفضلة لديهم.</a:t>
            </a:r>
            <a:endParaRPr lang="en-US" b="1" dirty="0"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cs typeface="Times New Roman" pitchFamily="18" charset="0"/>
              </a:rPr>
              <a:t>2)     </a:t>
            </a:r>
            <a:r>
              <a:rPr lang="ar-SA" sz="1600" b="1" dirty="0">
                <a:latin typeface="+mn-lt"/>
                <a:cs typeface="Times New Roman" pitchFamily="18" charset="0"/>
              </a:rPr>
              <a:t>يطلب من الطلاب العثور على 7 من حروف الجر المختلفة في كتبهم ، وتقديم قائمة </a:t>
            </a:r>
            <a:r>
              <a:rPr lang="ar-SA" sz="1600" b="1" dirty="0" err="1">
                <a:latin typeface="+mn-lt"/>
                <a:cs typeface="Times New Roman" pitchFamily="18" charset="0"/>
              </a:rPr>
              <a:t>بها</a:t>
            </a:r>
            <a:r>
              <a:rPr lang="ar-SA" sz="3200" b="1" dirty="0">
                <a:latin typeface="+mn-lt"/>
                <a:cs typeface="Times New Roman" pitchFamily="18" charset="0"/>
              </a:rPr>
              <a:t>.</a:t>
            </a:r>
            <a:endParaRPr lang="en-US" sz="3200" b="1" dirty="0"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  <a:cs typeface="Times New Roman" pitchFamily="18" charset="0"/>
              </a:rPr>
              <a:t>3)    </a:t>
            </a:r>
            <a:r>
              <a:rPr lang="ar-SA" sz="3200" b="1" dirty="0">
                <a:latin typeface="+mn-lt"/>
                <a:cs typeface="Times New Roman" pitchFamily="18" charset="0"/>
              </a:rPr>
              <a:t>.</a:t>
            </a:r>
            <a:r>
              <a:rPr lang="ar-SA" b="1" dirty="0">
                <a:latin typeface="+mn-lt"/>
                <a:cs typeface="Times New Roman" pitchFamily="18" charset="0"/>
              </a:rPr>
              <a:t>ويطلب من الطلاب تأليف جمل باستخدام تلك حروف الجر عن عطلتهم الصيفية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ChangeArrowheads="1"/>
          </p:cNvSpPr>
          <p:nvPr/>
        </p:nvSpPr>
        <p:spPr bwMode="auto">
          <a:xfrm>
            <a:off x="714348" y="500042"/>
            <a:ext cx="7786742" cy="48320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ar-SA" sz="2800" b="1" dirty="0">
                <a:solidFill>
                  <a:schemeClr val="bg1"/>
                </a:solidFill>
              </a:rPr>
              <a:t>يطلب من الطلاب الانقسام في مجموعات للعمل على تلخيص كتاب بلغة </a:t>
            </a:r>
            <a:r>
              <a:rPr lang="ar-SA" sz="2800" b="1" dirty="0" err="1">
                <a:solidFill>
                  <a:schemeClr val="bg1"/>
                </a:solidFill>
              </a:rPr>
              <a:t>الاشارة</a:t>
            </a:r>
            <a:r>
              <a:rPr lang="ar-SA" sz="2800" b="1" dirty="0">
                <a:solidFill>
                  <a:schemeClr val="bg1"/>
                </a:solidFill>
              </a:rPr>
              <a:t> </a:t>
            </a:r>
            <a:r>
              <a:rPr lang="ar-SA" sz="2800" b="1" dirty="0" err="1">
                <a:solidFill>
                  <a:schemeClr val="bg1"/>
                </a:solidFill>
              </a:rPr>
              <a:t>الامريكية</a:t>
            </a:r>
            <a:r>
              <a:rPr lang="ar-SA" sz="2800" b="1" dirty="0">
                <a:solidFill>
                  <a:schemeClr val="bg1"/>
                </a:solidFill>
              </a:rPr>
              <a:t>. بعد ذلك يقوم الطلاب العمل معا لكتابة ملخص باللغة المكتوبة. (باستخدام مصغرة قواعد اللغة الإنجليزية كوسيلة لدعم)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ar-SA" sz="2800" b="1" dirty="0">
                <a:solidFill>
                  <a:schemeClr val="bg1"/>
                </a:solidFill>
              </a:rPr>
              <a:t>تقسيم الطلاب إلى مجموعات. ويكتبون عن "ماذا لو.... فاز اليابانيين في الحرب. ما يمكن أن يكون حال حياة  </a:t>
            </a:r>
            <a:r>
              <a:rPr lang="ar-SA" sz="2800" b="1" dirty="0" err="1">
                <a:solidFill>
                  <a:schemeClr val="bg1"/>
                </a:solidFill>
              </a:rPr>
              <a:t>الامريكان</a:t>
            </a:r>
            <a:r>
              <a:rPr lang="ar-SA" sz="2800" b="1" dirty="0">
                <a:solidFill>
                  <a:schemeClr val="bg1"/>
                </a:solidFill>
              </a:rPr>
              <a:t> اليوم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2800" b="1" dirty="0">
                <a:solidFill>
                  <a:schemeClr val="bg1"/>
                </a:solidFill>
              </a:rPr>
              <a:t>.</a:t>
            </a:r>
            <a:r>
              <a:rPr lang="ar-SA" sz="2800" b="1" dirty="0">
                <a:solidFill>
                  <a:schemeClr val="bg1"/>
                </a:solidFill>
              </a:rPr>
              <a:t> تقسيم الطلاب في مجموعات. يبحثون في الإنترنت عن المواقع ذات الصلة على قصف </a:t>
            </a:r>
            <a:r>
              <a:rPr lang="ar-SA" sz="2800" b="1" dirty="0" err="1">
                <a:solidFill>
                  <a:schemeClr val="bg1"/>
                </a:solidFill>
              </a:rPr>
              <a:t>بيرل</a:t>
            </a:r>
            <a:r>
              <a:rPr lang="ar-SA" sz="2800" b="1" dirty="0">
                <a:solidFill>
                  <a:schemeClr val="bg1"/>
                </a:solidFill>
              </a:rPr>
              <a:t> </a:t>
            </a:r>
            <a:r>
              <a:rPr lang="ar-SA" sz="2800" b="1" dirty="0" err="1">
                <a:solidFill>
                  <a:schemeClr val="bg1"/>
                </a:solidFill>
              </a:rPr>
              <a:t>هاربور</a:t>
            </a:r>
            <a:r>
              <a:rPr lang="ar-SA" sz="2800" b="1" dirty="0">
                <a:solidFill>
                  <a:schemeClr val="bg1"/>
                </a:solidFill>
              </a:rPr>
              <a:t> مع الرسومات والنص. </a:t>
            </a:r>
            <a:r>
              <a:rPr lang="ar-SA" sz="2800" b="1" dirty="0" err="1">
                <a:solidFill>
                  <a:schemeClr val="bg1"/>
                </a:solidFill>
              </a:rPr>
              <a:t>او</a:t>
            </a:r>
            <a:r>
              <a:rPr lang="ar-SA" sz="2800" b="1" dirty="0">
                <a:solidFill>
                  <a:schemeClr val="bg1"/>
                </a:solidFill>
              </a:rPr>
              <a:t> كتابة 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ar-SA" sz="2800" b="1" dirty="0">
                <a:solidFill>
                  <a:schemeClr val="bg1"/>
                </a:solidFill>
              </a:rPr>
              <a:t>من 3-4 جمل تصف كل موقع</a:t>
            </a:r>
            <a:r>
              <a:rPr lang="ar-SA" sz="1400" b="1" dirty="0">
                <a:solidFill>
                  <a:schemeClr val="bg1"/>
                </a:solidFill>
              </a:rPr>
              <a:t>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997075"/>
            <a:ext cx="4572000" cy="286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/>
              <a:t>1.  يطلب شريط فيديو من كل طالب يحتوي على ملخص للكتاب بلغة الإشارة .</a:t>
            </a:r>
            <a:br>
              <a:rPr lang="ar-SA" dirty="0"/>
            </a:br>
            <a:r>
              <a:rPr lang="ar-SA" dirty="0"/>
              <a:t>2. الإجابة على 10من أسئلة الفهم بلغة الإشارة على محتوى الكتاب.</a:t>
            </a:r>
            <a:br>
              <a:rPr lang="ar-SA" dirty="0"/>
            </a:br>
            <a:r>
              <a:rPr lang="ar-SA" dirty="0"/>
              <a:t>3. والإجابة على 10أسئلة فهم مكتوبة باللغة الإنجليزية على محتوى الكتاب.</a:t>
            </a:r>
            <a:br>
              <a:rPr lang="ar-SA" dirty="0"/>
            </a:br>
            <a:r>
              <a:rPr lang="ar-SA" dirty="0"/>
              <a:t>4. عينة من أعمال الطلاب خلال الأنشطة الجماعية (الأنشطة # 1-7)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14750" y="1214438"/>
            <a:ext cx="1785938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dirty="0"/>
              <a:t>  ملف الطالب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 rot="232753">
            <a:off x="912813" y="1143000"/>
            <a:ext cx="8231187" cy="1509713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cs typeface="Times New Roman" pitchFamily="18" charset="0"/>
              </a:rPr>
              <a:t>A Literacy Lesson for Diverse Deaf Students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rot="150545">
            <a:off x="1450975" y="3581400"/>
            <a:ext cx="5638800" cy="2286000"/>
          </a:xfr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scene3d>
            <a:camera prst="legacyPerspectiveBottomLeft">
              <a:rot lat="19499999" lon="1800000" rev="0"/>
            </a:camera>
            <a:lightRig rig="legacyNormal2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endParaRPr lang="ar-SA" sz="2800" b="1" i="1" smtClean="0">
              <a:solidFill>
                <a:srgbClr val="800000"/>
              </a:solidFill>
              <a:cs typeface="Times New Roman" pitchFamily="18" charset="0"/>
            </a:endParaRPr>
          </a:p>
        </p:txBody>
      </p:sp>
      <p:sp>
        <p:nvSpPr>
          <p:cNvPr id="2053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1981200" y="3124200"/>
            <a:ext cx="2743200" cy="14208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80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/>
            <a:r>
              <a:rPr lang="en-US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Hector Brual</a:t>
            </a:r>
            <a:endParaRPr lang="ar-SA" sz="20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2055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4876800" y="3505200"/>
            <a:ext cx="2667000" cy="1295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8528"/>
              </a:avLst>
            </a:prstTxWarp>
            <a:scene3d>
              <a:camera prst="legacyPerspectiveTopLeft">
                <a:rot lat="0" lon="20519980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/>
            <a:r>
              <a:rPr lang="en-US" sz="20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Literacy and Deaf Students</a:t>
            </a:r>
            <a:endParaRPr lang="ar-SA" sz="20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357563" y="214313"/>
            <a:ext cx="3286125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SA" sz="2800" b="1" dirty="0"/>
              <a:t>المرجع الأساسي </a:t>
            </a:r>
          </a:p>
          <a:p>
            <a:pPr algn="ctr">
              <a:defRPr/>
            </a:pPr>
            <a:r>
              <a:rPr lang="ar-SA" sz="2800" b="1" dirty="0"/>
              <a:t>للعرض </a:t>
            </a:r>
            <a:r>
              <a:rPr lang="ar-SA" sz="2800" b="1" dirty="0" err="1"/>
              <a:t>بمافيه</a:t>
            </a:r>
            <a:r>
              <a:rPr lang="ar-SA" sz="2800" b="1" dirty="0"/>
              <a:t> من صور </a:t>
            </a:r>
            <a:r>
              <a:rPr lang="ar-SA" dirty="0"/>
              <a:t> </a:t>
            </a:r>
          </a:p>
        </p:txBody>
      </p:sp>
    </p:spTree>
  </p:cSld>
  <p:clrMapOvr>
    <a:masterClrMapping/>
  </p:clrMapOvr>
  <p:transition advTm="13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FF00"/>
                </a:solidFill>
                <a:cs typeface="Times New Roman" pitchFamily="18" charset="0"/>
              </a:rPr>
              <a:t>Hector Brual</a:t>
            </a:r>
          </a:p>
        </p:txBody>
      </p:sp>
      <p:pic>
        <p:nvPicPr>
          <p:cNvPr id="18435" name="Picture 7" descr="P101002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905000"/>
            <a:ext cx="4800600" cy="4419600"/>
          </a:xfrm>
          <a:noFill/>
        </p:spPr>
      </p:pic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5410200" y="2286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5181600" y="1905000"/>
            <a:ext cx="3748088" cy="4362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“As an Asian-Deaf American, I realize the importance of developing lessons for diverse Deaf students.”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(Hector </a:t>
            </a:r>
            <a:r>
              <a:rPr lang="en-US" sz="2800" dirty="0" err="1">
                <a:solidFill>
                  <a:schemeClr val="bg1"/>
                </a:solidFill>
              </a:rPr>
              <a:t>Brual</a:t>
            </a:r>
            <a:r>
              <a:rPr lang="en-US" sz="2800" dirty="0">
                <a:solidFill>
                  <a:schemeClr val="bg1"/>
                </a:solidFill>
              </a:rPr>
              <a:t>, Graduate student Lamar University)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352800" y="31242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33400" y="14478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6019800" y="15240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38200" y="48768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248400" y="4724400"/>
            <a:ext cx="2438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628900" y="4572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السبب والأثر 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667000" y="2438400"/>
            <a:ext cx="9906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3048000" y="4114800"/>
            <a:ext cx="68580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562600" y="3962400"/>
            <a:ext cx="11430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5334000" y="2438400"/>
            <a:ext cx="8382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810000" y="34290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الماء 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143000" y="106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dirty="0" smtClean="0"/>
              <a:t>السبب </a:t>
            </a:r>
            <a:endParaRPr lang="en-US" sz="1800" dirty="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553200" y="106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1800" dirty="0" smtClean="0"/>
              <a:t>الأثر </a:t>
            </a:r>
            <a:endParaRPr lang="en-US" sz="1800" dirty="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90600" y="17526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الحرارة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219200" y="51816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البرودة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477000" y="18288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الغليان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705600" y="50292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التجمد</a:t>
            </a:r>
            <a:endParaRPr lang="en-US" sz="3200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609600" y="1295400"/>
            <a:ext cx="5181600" cy="5105400"/>
          </a:xfrm>
          <a:prstGeom prst="ellipse">
            <a:avLst/>
          </a:prstGeom>
          <a:solidFill>
            <a:srgbClr val="00CCFF">
              <a:alpha val="5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76" name="Text Box 16"/>
          <p:cNvSpPr txBox="1">
            <a:spLocks noChangeArrowheads="1"/>
          </p:cNvSpPr>
          <p:nvPr/>
        </p:nvSpPr>
        <p:spPr bwMode="auto">
          <a:xfrm>
            <a:off x="2628900" y="4572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latin typeface="Arial" pitchFamily="34" charset="0"/>
              </a:rPr>
              <a:t>الدوائر المتقاطعة 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28677" name="Oval 18"/>
          <p:cNvSpPr>
            <a:spLocks noChangeArrowheads="1"/>
          </p:cNvSpPr>
          <p:nvPr/>
        </p:nvSpPr>
        <p:spPr bwMode="auto">
          <a:xfrm>
            <a:off x="3352800" y="1295400"/>
            <a:ext cx="5181600" cy="5105400"/>
          </a:xfrm>
          <a:prstGeom prst="ellipse">
            <a:avLst/>
          </a:prstGeom>
          <a:solidFill>
            <a:srgbClr val="FFFF00">
              <a:alpha val="5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4071934" y="2571744"/>
            <a:ext cx="121444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أشجار مفيدة </a:t>
            </a:r>
            <a:r>
              <a:rPr lang="ar-SA" dirty="0" err="1" smtClean="0"/>
              <a:t>للأنسان</a:t>
            </a:r>
            <a:endParaRPr lang="ar-SA" dirty="0" smtClean="0"/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فاكهة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فيها نوى 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143636" y="2928934"/>
            <a:ext cx="150019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ينمو في مناطق أبرد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أحمر وأصفر وأخضر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يصنع منه مربى التفاح 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785918" y="2643182"/>
            <a:ext cx="150019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dirty="0" smtClean="0"/>
              <a:t>ينمو في المناطق الدافئة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برتقالي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/>
              <a:t>يعصر إلى عصير برتقال 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858148" y="1285860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تفاح 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28662" y="1285860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برتقال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60536"/>
            <a:ext cx="7990656" cy="5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04800"/>
            <a:ext cx="482758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7643834" y="2714620"/>
            <a:ext cx="64294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كم –من- ماذا – أين متى – لماذا </a:t>
            </a:r>
            <a:endParaRPr lang="en-US" dirty="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5984" y="1500174"/>
            <a:ext cx="5357834" cy="38010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0" dirty="0">
                <a:latin typeface="Arial" charset="0"/>
              </a:rPr>
              <a:t>Visual Organizers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Arial" charset="0"/>
              </a:rPr>
              <a:t>Developed by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Arial" charset="0"/>
              </a:rPr>
              <a:t>Brenda Stephenson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Arial" charset="0"/>
              </a:rPr>
              <a:t>The University of Tennessee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714612" y="571480"/>
            <a:ext cx="43577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   المرجع الرئيسي للمعلومات والشرائح </a:t>
            </a:r>
            <a:r>
              <a:rPr lang="ar-SA" b="1" dirty="0" err="1" smtClean="0"/>
              <a:t>بمافيها</a:t>
            </a:r>
            <a:r>
              <a:rPr lang="ar-SA" b="1" dirty="0" smtClean="0"/>
              <a:t> من رسومات 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can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6753225" cy="506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4643438" y="357166"/>
            <a:ext cx="17145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          نشاط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B316F5D61CD943AD13EB578931B953" ma:contentTypeVersion="0" ma:contentTypeDescription="Create a new document." ma:contentTypeScope="" ma:versionID="92e34033f4f8e5108825593c49a44d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F2D4856-50A6-4C46-80C5-CE185532A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6A1949-7CC6-4A47-9A23-2283A1DC1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001D14-6F93-42CA-B80F-B63529D2DC8E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1241</Words>
  <Application>Microsoft Office PowerPoint</Application>
  <PresentationFormat>عرض على الشاشة (3:4)‏</PresentationFormat>
  <Paragraphs>183</Paragraphs>
  <Slides>34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 الولايات المتحدة تدخل الحرب العالمية الثانيةII</vt:lpstr>
      <vt:lpstr>Flags of Japan and America</vt:lpstr>
      <vt:lpstr>النشاط الثاني </vt:lpstr>
      <vt:lpstr>الشريحة 27</vt:lpstr>
      <vt:lpstr>الشريحة 28</vt:lpstr>
      <vt:lpstr>Activity #3:   . النشاط # 3 :يطلب من الطلاب العثور على أمثلة من حروف الجر من كتاب ، وبيرل هاربور</vt:lpstr>
      <vt:lpstr>الشريحة 30</vt:lpstr>
      <vt:lpstr>الشريحة 31</vt:lpstr>
      <vt:lpstr>الشريحة 32</vt:lpstr>
      <vt:lpstr>A Literacy Lesson for Diverse Deaf Students</vt:lpstr>
      <vt:lpstr>Hector Brual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DELL</cp:lastModifiedBy>
  <cp:revision>43</cp:revision>
  <dcterms:created xsi:type="dcterms:W3CDTF">2010-04-23T21:07:35Z</dcterms:created>
  <dcterms:modified xsi:type="dcterms:W3CDTF">2017-10-24T07:50:50Z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0x0101009BB316F5D61CD943AD13EB578931B953</vt:lpwstr>
  </property>
</Properties>
</file>