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00"/>
    <a:srgbClr val="FF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9B26D-4931-4803-89A5-02B81E7F1188}" type="datetimeFigureOut">
              <a:rPr lang="ar-SA" smtClean="0"/>
              <a:pPr/>
              <a:t>06/10/39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D26BC-694D-4FB6-B970-0DBBFF48025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C00000"/>
                </a:solidFill>
              </a:rPr>
              <a:t>المكونات </a:t>
            </a:r>
            <a:r>
              <a:rPr lang="ar-SA" b="1" dirty="0">
                <a:solidFill>
                  <a:srgbClr val="C00000"/>
                </a:solidFill>
              </a:rPr>
              <a:t>الأساسية لعلائق الأسماك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Fish diets components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392488"/>
          </a:xfrm>
        </p:spPr>
        <p:txBody>
          <a:bodyPr>
            <a:normAutofit fontScale="92500"/>
          </a:bodyPr>
          <a:lstStyle/>
          <a:p>
            <a:r>
              <a:rPr lang="ar-SA" b="1" dirty="0">
                <a:solidFill>
                  <a:srgbClr val="00B050"/>
                </a:solidFill>
              </a:rPr>
              <a:t>لابد أن تحتوي </a:t>
            </a:r>
            <a:r>
              <a:rPr lang="ar-SA" b="1" dirty="0" err="1">
                <a:solidFill>
                  <a:srgbClr val="00B050"/>
                </a:solidFill>
              </a:rPr>
              <a:t>العليقة</a:t>
            </a:r>
            <a:r>
              <a:rPr lang="ar-SA" b="1" dirty="0">
                <a:solidFill>
                  <a:srgbClr val="00B050"/>
                </a:solidFill>
              </a:rPr>
              <a:t> الصناعية لأي </a:t>
            </a:r>
            <a:r>
              <a:rPr lang="ar-SA" b="1" dirty="0" smtClean="0">
                <a:solidFill>
                  <a:srgbClr val="00B050"/>
                </a:solidFill>
              </a:rPr>
              <a:t>نوع من الأسماك على </a:t>
            </a:r>
            <a:r>
              <a:rPr lang="ar-SA" b="1" dirty="0">
                <a:solidFill>
                  <a:srgbClr val="00B050"/>
                </a:solidFill>
              </a:rPr>
              <a:t>العناصر الآتية:</a:t>
            </a:r>
            <a:endParaRPr lang="en-US" b="1" dirty="0">
              <a:solidFill>
                <a:srgbClr val="00B050"/>
              </a:solidFill>
            </a:endParaRPr>
          </a:p>
          <a:p>
            <a:pPr algn="r"/>
            <a:r>
              <a:rPr lang="ar-SA" b="1" dirty="0" err="1">
                <a:solidFill>
                  <a:srgbClr val="0070C0"/>
                </a:solidFill>
              </a:rPr>
              <a:t>أولاً </a:t>
            </a:r>
            <a:r>
              <a:rPr lang="ar-SA" b="1" dirty="0">
                <a:solidFill>
                  <a:srgbClr val="0070C0"/>
                </a:solidFill>
              </a:rPr>
              <a:t>- البروتين    </a:t>
            </a:r>
            <a:r>
              <a:rPr lang="en-US" b="1" dirty="0">
                <a:solidFill>
                  <a:srgbClr val="0070C0"/>
                </a:solidFill>
              </a:rPr>
              <a:t>Protein   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                        </a:t>
            </a:r>
            <a:endParaRPr lang="en-US" b="1" dirty="0">
              <a:solidFill>
                <a:srgbClr val="0070C0"/>
              </a:solidFill>
            </a:endParaRPr>
          </a:p>
          <a:p>
            <a:pPr algn="r"/>
            <a:r>
              <a:rPr lang="ar-SA" b="1" dirty="0" err="1">
                <a:solidFill>
                  <a:srgbClr val="0070C0"/>
                </a:solidFill>
              </a:rPr>
              <a:t>ثانياً </a:t>
            </a:r>
            <a:r>
              <a:rPr lang="ar-SA" b="1" dirty="0">
                <a:solidFill>
                  <a:srgbClr val="0070C0"/>
                </a:solidFill>
              </a:rPr>
              <a:t>- الدهون </a:t>
            </a:r>
            <a:r>
              <a:rPr lang="en-US" b="1" dirty="0">
                <a:solidFill>
                  <a:srgbClr val="0070C0"/>
                </a:solidFill>
              </a:rPr>
              <a:t>Lipids  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                                </a:t>
            </a:r>
            <a:endParaRPr lang="en-US" b="1" dirty="0">
              <a:solidFill>
                <a:srgbClr val="0070C0"/>
              </a:solidFill>
            </a:endParaRPr>
          </a:p>
          <a:p>
            <a:pPr algn="r"/>
            <a:r>
              <a:rPr lang="ar-SA" b="1" dirty="0" err="1">
                <a:solidFill>
                  <a:srgbClr val="0070C0"/>
                </a:solidFill>
              </a:rPr>
              <a:t>ثالثاً </a:t>
            </a:r>
            <a:r>
              <a:rPr lang="ar-SA" b="1" dirty="0">
                <a:solidFill>
                  <a:srgbClr val="0070C0"/>
                </a:solidFill>
              </a:rPr>
              <a:t>- الطاقة                                   </a:t>
            </a:r>
            <a:r>
              <a:rPr lang="ar-SA" b="1" dirty="0" smtClean="0">
                <a:solidFill>
                  <a:srgbClr val="0070C0"/>
                </a:solidFill>
              </a:rPr>
              <a:t>               </a:t>
            </a:r>
            <a:r>
              <a:rPr lang="en-US" b="1" dirty="0">
                <a:solidFill>
                  <a:srgbClr val="0070C0"/>
                </a:solidFill>
              </a:rPr>
              <a:t>Energy</a:t>
            </a:r>
          </a:p>
          <a:p>
            <a:pPr algn="r"/>
            <a:r>
              <a:rPr lang="ar-SA" b="1" dirty="0" err="1">
                <a:solidFill>
                  <a:srgbClr val="0070C0"/>
                </a:solidFill>
              </a:rPr>
              <a:t>رابعاً </a:t>
            </a:r>
            <a:r>
              <a:rPr lang="ar-SA" b="1" dirty="0">
                <a:solidFill>
                  <a:srgbClr val="0070C0"/>
                </a:solidFill>
              </a:rPr>
              <a:t>- المواد </a:t>
            </a:r>
            <a:r>
              <a:rPr lang="ar-SA" b="1" dirty="0" err="1">
                <a:solidFill>
                  <a:srgbClr val="0070C0"/>
                </a:solidFill>
              </a:rPr>
              <a:t>الكربوهيدراتية</a:t>
            </a:r>
            <a:r>
              <a:rPr lang="ar-SA" b="1" dirty="0">
                <a:solidFill>
                  <a:srgbClr val="0070C0"/>
                </a:solidFill>
              </a:rPr>
              <a:t> (النشوية</a:t>
            </a:r>
            <a:r>
              <a:rPr lang="ar-SA" b="1" dirty="0" err="1">
                <a:solidFill>
                  <a:srgbClr val="0070C0"/>
                </a:solidFill>
              </a:rPr>
              <a:t>)</a:t>
            </a:r>
            <a:r>
              <a:rPr lang="ar-SA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rgbClr val="0070C0"/>
                </a:solidFill>
              </a:rPr>
              <a:t>Carbohydrates        </a:t>
            </a:r>
            <a:endParaRPr lang="en-US" b="1" dirty="0">
              <a:solidFill>
                <a:srgbClr val="0070C0"/>
              </a:solidFill>
            </a:endParaRPr>
          </a:p>
          <a:p>
            <a:pPr algn="r"/>
            <a:r>
              <a:rPr lang="ar-SA" b="1" dirty="0" err="1">
                <a:solidFill>
                  <a:srgbClr val="0070C0"/>
                </a:solidFill>
              </a:rPr>
              <a:t>خامساً </a:t>
            </a:r>
            <a:r>
              <a:rPr lang="ar-SA" b="1" dirty="0">
                <a:solidFill>
                  <a:srgbClr val="0070C0"/>
                </a:solidFill>
              </a:rPr>
              <a:t>- الفيتامينات       </a:t>
            </a:r>
            <a:r>
              <a:rPr lang="en-US" b="1" dirty="0">
                <a:solidFill>
                  <a:srgbClr val="0070C0"/>
                </a:solidFill>
              </a:rPr>
              <a:t>Vitamins      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     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  <a:p>
            <a:pPr algn="r"/>
            <a:r>
              <a:rPr lang="ar-SA" b="1" dirty="0" err="1">
                <a:solidFill>
                  <a:srgbClr val="0070C0"/>
                </a:solidFill>
              </a:rPr>
              <a:t>سادساً </a:t>
            </a:r>
            <a:r>
              <a:rPr lang="ar-SA" b="1" dirty="0">
                <a:solidFill>
                  <a:srgbClr val="0070C0"/>
                </a:solidFill>
              </a:rPr>
              <a:t>- الأملاح المعدنية      </a:t>
            </a:r>
            <a:r>
              <a:rPr lang="ar-SA" b="1" dirty="0" smtClean="0">
                <a:solidFill>
                  <a:srgbClr val="0070C0"/>
                </a:solidFill>
              </a:rPr>
              <a:t>                         </a:t>
            </a:r>
            <a:r>
              <a:rPr lang="en-US" b="1" dirty="0">
                <a:solidFill>
                  <a:srgbClr val="0070C0"/>
                </a:solidFill>
              </a:rPr>
              <a:t>Minerals </a:t>
            </a:r>
            <a:endParaRPr lang="ar-SA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أقسام الأحماض </a:t>
            </a:r>
            <a:r>
              <a:rPr lang="ar-SA" dirty="0" err="1" smtClean="0">
                <a:solidFill>
                  <a:srgbClr val="FF0000"/>
                </a:solidFill>
              </a:rPr>
              <a:t>الدهتية</a:t>
            </a:r>
            <a:r>
              <a:rPr lang="ar-SA" dirty="0" smtClean="0">
                <a:solidFill>
                  <a:srgbClr val="FF0000"/>
                </a:solidFill>
              </a:rPr>
              <a:t> الأساسية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</p:spPr>
        <p:txBody>
          <a:bodyPr/>
          <a:lstStyle/>
          <a:p>
            <a:pPr>
              <a:buNone/>
            </a:pP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1- الأحماض </a:t>
            </a:r>
            <a:r>
              <a:rPr lang="ar-S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الدهنية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الأساسية قد تتبع عائلة </a:t>
            </a:r>
            <a:r>
              <a:rPr lang="ar-S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أوميجا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6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(ω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)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Omiga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6 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والأحماض التابعة لهذه العائلة تحتوي على رابطتين ثنائيتين، ومنها حمض </a:t>
            </a:r>
            <a:r>
              <a:rPr lang="ar-S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اللينوليك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Linolic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acid (C18:2n, ω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ar-S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ar-SA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00CC00"/>
                </a:solidFill>
              </a:rPr>
              <a:t>2-  من الأحماض الأساسية، ما يتبع عائلة </a:t>
            </a:r>
            <a:r>
              <a:rPr lang="ar-SA" sz="2800" b="1" dirty="0" err="1" smtClean="0">
                <a:solidFill>
                  <a:srgbClr val="00CC00"/>
                </a:solidFill>
              </a:rPr>
              <a:t>أوميجا</a:t>
            </a:r>
            <a:r>
              <a:rPr lang="ar-SA" sz="2800" b="1" dirty="0" smtClean="0">
                <a:solidFill>
                  <a:srgbClr val="00CC00"/>
                </a:solidFill>
              </a:rPr>
              <a:t> 3 </a:t>
            </a:r>
            <a:r>
              <a:rPr lang="en-US" sz="2800" b="1" dirty="0" smtClean="0">
                <a:solidFill>
                  <a:srgbClr val="00CC00"/>
                </a:solidFill>
              </a:rPr>
              <a:t>(ω</a:t>
            </a:r>
            <a:r>
              <a:rPr lang="en-US" sz="2800" b="1" baseline="-25000" dirty="0" smtClean="0">
                <a:solidFill>
                  <a:srgbClr val="00CC00"/>
                </a:solidFill>
              </a:rPr>
              <a:t>3</a:t>
            </a:r>
            <a:r>
              <a:rPr lang="en-US" sz="2800" b="1" dirty="0" smtClean="0">
                <a:solidFill>
                  <a:srgbClr val="00CC00"/>
                </a:solidFill>
              </a:rPr>
              <a:t> ) </a:t>
            </a:r>
            <a:r>
              <a:rPr lang="en-US" sz="2800" b="1" dirty="0" err="1" smtClean="0">
                <a:solidFill>
                  <a:srgbClr val="00CC00"/>
                </a:solidFill>
              </a:rPr>
              <a:t>Omiga</a:t>
            </a:r>
            <a:r>
              <a:rPr lang="en-US" sz="2800" b="1" dirty="0" smtClean="0">
                <a:solidFill>
                  <a:srgbClr val="00CC00"/>
                </a:solidFill>
              </a:rPr>
              <a:t> 3</a:t>
            </a:r>
            <a:r>
              <a:rPr lang="ar-SA" sz="2800" b="1" dirty="0" smtClean="0">
                <a:solidFill>
                  <a:srgbClr val="00CC00"/>
                </a:solidFill>
              </a:rPr>
              <a:t> </a:t>
            </a:r>
            <a:r>
              <a:rPr lang="ar-SA" sz="2800" b="1" dirty="0" err="1" smtClean="0">
                <a:solidFill>
                  <a:srgbClr val="00CC00"/>
                </a:solidFill>
              </a:rPr>
              <a:t>.</a:t>
            </a:r>
            <a:r>
              <a:rPr lang="ar-SA" sz="2800" b="1" dirty="0" smtClean="0">
                <a:solidFill>
                  <a:srgbClr val="00CC00"/>
                </a:solidFill>
              </a:rPr>
              <a:t> وهذه الأحماض تحتوي على ثلاث روابط ثنائية </a:t>
            </a:r>
            <a:r>
              <a:rPr lang="en-US" sz="2800" b="1" dirty="0" smtClean="0">
                <a:solidFill>
                  <a:srgbClr val="00CC00"/>
                </a:solidFill>
              </a:rPr>
              <a:t>(C</a:t>
            </a:r>
            <a:r>
              <a:rPr lang="en-US" sz="2800" b="1" baseline="-25000" dirty="0" smtClean="0">
                <a:solidFill>
                  <a:srgbClr val="00CC00"/>
                </a:solidFill>
              </a:rPr>
              <a:t>18</a:t>
            </a:r>
            <a:r>
              <a:rPr lang="en-US" sz="2800" b="1" dirty="0" smtClean="0">
                <a:solidFill>
                  <a:srgbClr val="00CC00"/>
                </a:solidFill>
              </a:rPr>
              <a:t> : 3n, ω</a:t>
            </a:r>
            <a:r>
              <a:rPr lang="en-US" sz="2800" b="1" baseline="-25000" dirty="0" smtClean="0">
                <a:solidFill>
                  <a:srgbClr val="00CC00"/>
                </a:solidFill>
              </a:rPr>
              <a:t>3</a:t>
            </a:r>
            <a:r>
              <a:rPr lang="en-US" sz="2800" b="1" dirty="0" smtClean="0">
                <a:solidFill>
                  <a:srgbClr val="00CC00"/>
                </a:solidFill>
              </a:rPr>
              <a:t>)</a:t>
            </a:r>
            <a:r>
              <a:rPr lang="ar-SA" sz="2800" b="1" dirty="0" smtClean="0">
                <a:solidFill>
                  <a:srgbClr val="00CC00"/>
                </a:solidFill>
              </a:rPr>
              <a:t>، ومن أهم أمثلتها: حمض </a:t>
            </a:r>
            <a:r>
              <a:rPr lang="ar-SA" sz="2800" b="1" dirty="0" err="1" smtClean="0">
                <a:solidFill>
                  <a:srgbClr val="00CC00"/>
                </a:solidFill>
              </a:rPr>
              <a:t>اللينولينيك</a:t>
            </a:r>
            <a:r>
              <a:rPr lang="ar-SA" sz="2800" b="1" dirty="0" smtClean="0">
                <a:solidFill>
                  <a:srgbClr val="00CC00"/>
                </a:solidFill>
              </a:rPr>
              <a:t>  </a:t>
            </a:r>
            <a:r>
              <a:rPr lang="en-US" sz="2800" b="1" dirty="0" smtClean="0">
                <a:solidFill>
                  <a:srgbClr val="00CC00"/>
                </a:solidFill>
              </a:rPr>
              <a:t> (C</a:t>
            </a:r>
            <a:r>
              <a:rPr lang="en-US" sz="2800" b="1" baseline="-25000" dirty="0" smtClean="0">
                <a:solidFill>
                  <a:srgbClr val="00CC00"/>
                </a:solidFill>
              </a:rPr>
              <a:t>18</a:t>
            </a:r>
            <a:r>
              <a:rPr lang="en-US" sz="2800" b="1" dirty="0" smtClean="0">
                <a:solidFill>
                  <a:srgbClr val="00CC00"/>
                </a:solidFill>
              </a:rPr>
              <a:t> : 3n</a:t>
            </a:r>
            <a:r>
              <a:rPr lang="en-US" sz="2800" b="1" baseline="-25000" dirty="0" smtClean="0">
                <a:solidFill>
                  <a:srgbClr val="00CC00"/>
                </a:solidFill>
              </a:rPr>
              <a:t>,</a:t>
            </a:r>
            <a:r>
              <a:rPr lang="en-US" sz="2800" b="1" dirty="0" smtClean="0">
                <a:solidFill>
                  <a:srgbClr val="00CC00"/>
                </a:solidFill>
              </a:rPr>
              <a:t> ω</a:t>
            </a:r>
            <a:r>
              <a:rPr lang="en-US" sz="2800" b="1" baseline="-25000" dirty="0" smtClean="0">
                <a:solidFill>
                  <a:srgbClr val="00CC00"/>
                </a:solidFill>
              </a:rPr>
              <a:t>3</a:t>
            </a:r>
            <a:r>
              <a:rPr lang="en-US" sz="2800" b="1" dirty="0" smtClean="0">
                <a:solidFill>
                  <a:srgbClr val="00CC00"/>
                </a:solidFill>
              </a:rPr>
              <a:t>) </a:t>
            </a:r>
            <a:r>
              <a:rPr lang="en-US" sz="2800" b="1" dirty="0" err="1" smtClean="0">
                <a:solidFill>
                  <a:srgbClr val="00CC00"/>
                </a:solidFill>
              </a:rPr>
              <a:t>Linolenic</a:t>
            </a:r>
            <a:r>
              <a:rPr lang="en-US" sz="2800" b="1" dirty="0" smtClean="0">
                <a:solidFill>
                  <a:srgbClr val="00CC00"/>
                </a:solidFill>
              </a:rPr>
              <a:t> acid</a:t>
            </a:r>
            <a:r>
              <a:rPr lang="ar-SA" sz="2800" b="1" dirty="0" err="1" smtClean="0">
                <a:solidFill>
                  <a:srgbClr val="00CC00"/>
                </a:solidFill>
              </a:rPr>
              <a:t>.</a:t>
            </a:r>
            <a:endParaRPr lang="ar-SA" sz="2800" b="1" dirty="0" smtClean="0">
              <a:solidFill>
                <a:srgbClr val="00CC00"/>
              </a:solidFill>
            </a:endParaRPr>
          </a:p>
          <a:p>
            <a:pPr>
              <a:buNone/>
            </a:pPr>
            <a:r>
              <a:rPr lang="ar-SA" sz="2800" b="1" dirty="0" smtClean="0"/>
              <a:t> 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7030A0"/>
                </a:solidFill>
              </a:rPr>
              <a:t>3- هناك مجموعة ثالثة من الأحماض </a:t>
            </a:r>
            <a:r>
              <a:rPr lang="ar-SA" sz="2800" b="1" dirty="0" err="1" smtClean="0">
                <a:solidFill>
                  <a:srgbClr val="7030A0"/>
                </a:solidFill>
              </a:rPr>
              <a:t>الدهنية</a:t>
            </a:r>
            <a:r>
              <a:rPr lang="ar-SA" sz="2800" b="1" dirty="0" smtClean="0">
                <a:solidFill>
                  <a:srgbClr val="7030A0"/>
                </a:solidFill>
              </a:rPr>
              <a:t> غير المشبعة، تسمى الأحماض </a:t>
            </a:r>
            <a:r>
              <a:rPr lang="ar-SA" sz="2800" b="1" dirty="0" err="1" smtClean="0">
                <a:solidFill>
                  <a:srgbClr val="7030A0"/>
                </a:solidFill>
              </a:rPr>
              <a:t>الدهنية</a:t>
            </a:r>
            <a:r>
              <a:rPr lang="ar-SA" sz="2800" b="1" dirty="0" smtClean="0">
                <a:solidFill>
                  <a:srgbClr val="7030A0"/>
                </a:solidFill>
              </a:rPr>
              <a:t> عديدة عدم التشبع </a:t>
            </a:r>
            <a:r>
              <a:rPr lang="en-US" sz="2800" b="1" dirty="0" smtClean="0">
                <a:solidFill>
                  <a:srgbClr val="7030A0"/>
                </a:solidFill>
              </a:rPr>
              <a:t>Polyunsaturated fatty acids</a:t>
            </a:r>
            <a:r>
              <a:rPr lang="ar-SA" sz="2800" b="1" dirty="0" smtClean="0">
                <a:solidFill>
                  <a:srgbClr val="7030A0"/>
                </a:solidFill>
              </a:rPr>
              <a:t> وهي التي تحتوي على أكثر من ثلاثة روابط </a:t>
            </a:r>
            <a:r>
              <a:rPr lang="ar-SA" sz="2800" b="1" dirty="0" err="1" smtClean="0">
                <a:solidFill>
                  <a:srgbClr val="7030A0"/>
                </a:solidFill>
              </a:rPr>
              <a:t>زوجية.</a:t>
            </a:r>
            <a:r>
              <a:rPr lang="ar-SA" sz="2800" b="1" dirty="0" smtClean="0">
                <a:solidFill>
                  <a:srgbClr val="7030A0"/>
                </a:solidFill>
              </a:rPr>
              <a:t> 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ar-S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00CC00"/>
                </a:solidFill>
              </a:rPr>
              <a:t>أعراض نقص الأحماض </a:t>
            </a:r>
            <a:r>
              <a:rPr lang="ar-SA" b="1" dirty="0" err="1" smtClean="0">
                <a:solidFill>
                  <a:srgbClr val="00CC00"/>
                </a:solidFill>
              </a:rPr>
              <a:t>الدهنية</a:t>
            </a:r>
            <a:r>
              <a:rPr lang="ar-SA" b="1" dirty="0" smtClean="0">
                <a:solidFill>
                  <a:srgbClr val="00CC00"/>
                </a:solidFill>
              </a:rPr>
              <a:t> الأساسية في علائق الأسماك.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1- انخفاض معدلات النمو.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2- انخفاض محتوى العضلات من المياه.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3- زيادة الحساسية للإصابة بالأمراض البكتيرية.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4- زيادة 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نفاذية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جدار 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الميتوكوندريا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في الخلية.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5- هدم وتكسير الدهون في الكبد.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6- انخفاض الهيموجلوبين في خلايا الدم الحمراء.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err="1" smtClean="0">
                <a:solidFill>
                  <a:srgbClr val="FF0000"/>
                </a:solidFill>
              </a:rPr>
              <a:t>أولاً </a:t>
            </a:r>
            <a:r>
              <a:rPr lang="ar-SA" b="1" dirty="0">
                <a:solidFill>
                  <a:srgbClr val="FF0000"/>
                </a:solidFill>
              </a:rPr>
              <a:t>:- البروتين         </a:t>
            </a:r>
            <a:r>
              <a:rPr lang="en-US" b="1" dirty="0">
                <a:solidFill>
                  <a:srgbClr val="FF0000"/>
                </a:solidFill>
              </a:rPr>
              <a:t>Protein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>
              <a:buNone/>
            </a:pPr>
            <a:r>
              <a:rPr lang="ar-SA" dirty="0">
                <a:solidFill>
                  <a:srgbClr val="FFC000"/>
                </a:solidFill>
              </a:rPr>
              <a:t>يعتبر البروتين هو المكون الأساسي لمعظم الأنسجة </a:t>
            </a:r>
            <a:r>
              <a:rPr lang="ar-SA" dirty="0" smtClean="0">
                <a:solidFill>
                  <a:srgbClr val="FFC000"/>
                </a:solidFill>
              </a:rPr>
              <a:t>الحيوانية    ومنها </a:t>
            </a:r>
            <a:r>
              <a:rPr lang="ar-SA" dirty="0">
                <a:solidFill>
                  <a:srgbClr val="FFC000"/>
                </a:solidFill>
              </a:rPr>
              <a:t>الأسماك ويتكون جسم الأسماك من 75% </a:t>
            </a:r>
            <a:r>
              <a:rPr lang="ar-SA" dirty="0" err="1">
                <a:solidFill>
                  <a:srgbClr val="FFC000"/>
                </a:solidFill>
              </a:rPr>
              <a:t>رطوبة </a:t>
            </a:r>
            <a:r>
              <a:rPr lang="ar-SA" dirty="0">
                <a:solidFill>
                  <a:srgbClr val="FFC000"/>
                </a:solidFill>
              </a:rPr>
              <a:t>(ماء</a:t>
            </a:r>
            <a:r>
              <a:rPr lang="ar-SA" dirty="0" err="1">
                <a:solidFill>
                  <a:srgbClr val="FFC000"/>
                </a:solidFill>
              </a:rPr>
              <a:t>) </a:t>
            </a:r>
            <a:r>
              <a:rPr lang="ar-SA" dirty="0">
                <a:solidFill>
                  <a:srgbClr val="FFC000"/>
                </a:solidFill>
              </a:rPr>
              <a:t>، 16% بروتين، 6% دهن، 3% رماد وتختلف هذه النسب باختلاف أنواع الأسماك واختلاف نوعية الغذاء المقدم </a:t>
            </a:r>
            <a:r>
              <a:rPr lang="ar-SA" dirty="0" smtClean="0">
                <a:solidFill>
                  <a:srgbClr val="FFC000"/>
                </a:solidFill>
              </a:rPr>
              <a:t>لها </a:t>
            </a:r>
            <a:r>
              <a:rPr lang="ar-SA" dirty="0">
                <a:solidFill>
                  <a:srgbClr val="FFC000"/>
                </a:solidFill>
              </a:rPr>
              <a:t>ولكن الاختلافات تكون </a:t>
            </a:r>
            <a:r>
              <a:rPr lang="ar-SA" dirty="0" err="1">
                <a:solidFill>
                  <a:srgbClr val="FFC000"/>
                </a:solidFill>
              </a:rPr>
              <a:t>بسيطة.</a:t>
            </a:r>
            <a:r>
              <a:rPr lang="ar-SA" dirty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dirty="0">
                <a:solidFill>
                  <a:srgbClr val="00B050"/>
                </a:solidFill>
              </a:rPr>
              <a:t>ويعتبر البروتين مركب عضوي معقد وزنه </a:t>
            </a:r>
            <a:r>
              <a:rPr lang="ar-SA" dirty="0" err="1">
                <a:solidFill>
                  <a:srgbClr val="00B050"/>
                </a:solidFill>
              </a:rPr>
              <a:t>الحزيئي</a:t>
            </a:r>
            <a:r>
              <a:rPr lang="ar-SA" dirty="0">
                <a:solidFill>
                  <a:srgbClr val="00B050"/>
                </a:solidFill>
              </a:rPr>
              <a:t> عالي </a:t>
            </a:r>
            <a:r>
              <a:rPr lang="ar-SA" dirty="0" smtClean="0">
                <a:solidFill>
                  <a:srgbClr val="00B050"/>
                </a:solidFill>
              </a:rPr>
              <a:t>وعموماً </a:t>
            </a:r>
            <a:r>
              <a:rPr lang="ar-SA" dirty="0">
                <a:solidFill>
                  <a:srgbClr val="00B050"/>
                </a:solidFill>
              </a:rPr>
              <a:t>يتكون البروتين من </a:t>
            </a:r>
            <a:r>
              <a:rPr lang="ar-SA" dirty="0" smtClean="0">
                <a:solidFill>
                  <a:srgbClr val="00B050"/>
                </a:solidFill>
              </a:rPr>
              <a:t>الكربون 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ar-SA" dirty="0" smtClean="0">
                <a:solidFill>
                  <a:srgbClr val="00B050"/>
                </a:solidFill>
              </a:rPr>
              <a:t> والهيدروجين </a:t>
            </a:r>
            <a:r>
              <a:rPr lang="en-US" dirty="0" smtClean="0">
                <a:solidFill>
                  <a:srgbClr val="00B050"/>
                </a:solidFill>
              </a:rPr>
              <a:t>H</a:t>
            </a:r>
            <a:r>
              <a:rPr lang="ar-SA" dirty="0" smtClean="0">
                <a:solidFill>
                  <a:srgbClr val="00B050"/>
                </a:solidFill>
              </a:rPr>
              <a:t> والأكسجين </a:t>
            </a:r>
            <a:r>
              <a:rPr lang="en-US" dirty="0" smtClean="0">
                <a:solidFill>
                  <a:srgbClr val="00B050"/>
                </a:solidFill>
              </a:rPr>
              <a:t>0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ar-SA" dirty="0">
                <a:solidFill>
                  <a:srgbClr val="00B050"/>
                </a:solidFill>
              </a:rPr>
              <a:t>ويحتوي البروتين على 16% نيتروجين </a:t>
            </a:r>
            <a:r>
              <a:rPr lang="en-US" dirty="0">
                <a:solidFill>
                  <a:srgbClr val="00B050"/>
                </a:solidFill>
              </a:rPr>
              <a:t>N</a:t>
            </a:r>
            <a:r>
              <a:rPr lang="ar-SA" dirty="0">
                <a:solidFill>
                  <a:srgbClr val="00B050"/>
                </a:solidFill>
              </a:rPr>
              <a:t> أي تبلغ نسبته في البروتين بنسبة تتراوح ما بين </a:t>
            </a:r>
            <a:r>
              <a:rPr lang="ar-SA" dirty="0" err="1">
                <a:solidFill>
                  <a:srgbClr val="00B050"/>
                </a:solidFill>
              </a:rPr>
              <a:t>12 </a:t>
            </a:r>
            <a:r>
              <a:rPr lang="ar-SA" dirty="0">
                <a:solidFill>
                  <a:srgbClr val="00B050"/>
                </a:solidFill>
              </a:rPr>
              <a:t>– 19% من البروتين وقد يحتوي البروتين على </a:t>
            </a:r>
            <a:r>
              <a:rPr lang="ar-SA" dirty="0" err="1">
                <a:solidFill>
                  <a:srgbClr val="00B050"/>
                </a:solidFill>
              </a:rPr>
              <a:t>الفوسفور</a:t>
            </a:r>
            <a:r>
              <a:rPr lang="ar-SA" dirty="0">
                <a:solidFill>
                  <a:srgbClr val="00B050"/>
                </a:solidFill>
              </a:rPr>
              <a:t> </a:t>
            </a:r>
            <a:r>
              <a:rPr lang="ar-SA" dirty="0" err="1" smtClean="0">
                <a:solidFill>
                  <a:srgbClr val="00B050"/>
                </a:solidFill>
              </a:rPr>
              <a:t>والكبريت.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>
                <a:solidFill>
                  <a:srgbClr val="C00000"/>
                </a:solidFill>
              </a:rPr>
              <a:t>وظائف </a:t>
            </a:r>
            <a:r>
              <a:rPr lang="ar-SA" b="1" dirty="0">
                <a:solidFill>
                  <a:srgbClr val="C00000"/>
                </a:solidFill>
              </a:rPr>
              <a:t>البروتين 	</a:t>
            </a:r>
            <a:r>
              <a:rPr lang="en-US" b="1" dirty="0" smtClean="0">
                <a:solidFill>
                  <a:srgbClr val="C00000"/>
                </a:solidFill>
              </a:rPr>
              <a:t>Functions </a:t>
            </a:r>
            <a:r>
              <a:rPr lang="en-US" b="1" dirty="0">
                <a:solidFill>
                  <a:srgbClr val="C00000"/>
                </a:solidFill>
              </a:rPr>
              <a:t>of protein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lvl="0"/>
            <a:r>
              <a:rPr lang="ar-SA" dirty="0">
                <a:solidFill>
                  <a:srgbClr val="00B0F0"/>
                </a:solidFill>
              </a:rPr>
              <a:t>بناء أنسجة جديدة بالجسم وإعادة بناء الأنسجة التالفة.</a:t>
            </a:r>
            <a:endParaRPr lang="en-US" dirty="0">
              <a:solidFill>
                <a:srgbClr val="00B0F0"/>
              </a:solidFill>
            </a:endParaRPr>
          </a:p>
          <a:p>
            <a:pPr lvl="0"/>
            <a:r>
              <a:rPr lang="ar-SA" dirty="0">
                <a:solidFill>
                  <a:srgbClr val="00B0F0"/>
                </a:solidFill>
              </a:rPr>
              <a:t>حفظ الحياة وإنتاج الطاقة اللازمة للعمليات الحيوية بالجسم اذا حدث نقص فى الغذاء المقدم للأسماك.</a:t>
            </a:r>
            <a:endParaRPr lang="en-US" dirty="0">
              <a:solidFill>
                <a:srgbClr val="00B0F0"/>
              </a:solidFill>
            </a:endParaRPr>
          </a:p>
          <a:p>
            <a:pPr lvl="0"/>
            <a:r>
              <a:rPr lang="ar-SA" dirty="0">
                <a:solidFill>
                  <a:srgbClr val="00B0F0"/>
                </a:solidFill>
              </a:rPr>
              <a:t>يدخل في تركيب </a:t>
            </a:r>
            <a:r>
              <a:rPr lang="ar-SA" dirty="0" err="1">
                <a:solidFill>
                  <a:srgbClr val="00B0F0"/>
                </a:solidFill>
              </a:rPr>
              <a:t>الهرمونات</a:t>
            </a:r>
            <a:r>
              <a:rPr lang="ar-SA" dirty="0">
                <a:solidFill>
                  <a:srgbClr val="00B0F0"/>
                </a:solidFill>
              </a:rPr>
              <a:t> والأنزيمات.</a:t>
            </a:r>
            <a:endParaRPr lang="en-US" dirty="0">
              <a:solidFill>
                <a:srgbClr val="00B0F0"/>
              </a:solidFill>
            </a:endParaRPr>
          </a:p>
          <a:p>
            <a:pPr lvl="0"/>
            <a:r>
              <a:rPr lang="ar-SA" dirty="0">
                <a:solidFill>
                  <a:srgbClr val="00B0F0"/>
                </a:solidFill>
              </a:rPr>
              <a:t>يدخل في تركيب الأجسام المضادة.</a:t>
            </a:r>
            <a:endParaRPr lang="en-US" dirty="0">
              <a:solidFill>
                <a:srgbClr val="00B0F0"/>
              </a:solidFill>
            </a:endParaRPr>
          </a:p>
          <a:p>
            <a:pPr lvl="0"/>
            <a:r>
              <a:rPr lang="ar-SA" dirty="0">
                <a:solidFill>
                  <a:srgbClr val="00B0F0"/>
                </a:solidFill>
              </a:rPr>
              <a:t>يدخل في تركيب الهيموجلوبين أي في تركيب الدم.</a:t>
            </a:r>
            <a:endParaRPr lang="en-US" dirty="0">
              <a:solidFill>
                <a:srgbClr val="00B0F0"/>
              </a:solidFill>
            </a:endParaRPr>
          </a:p>
          <a:p>
            <a:pPr lvl="0"/>
            <a:r>
              <a:rPr lang="ar-SA" dirty="0">
                <a:solidFill>
                  <a:srgbClr val="00B0F0"/>
                </a:solidFill>
              </a:rPr>
              <a:t>يلعب دوراً في الحفاظ على الضغط </a:t>
            </a:r>
            <a:r>
              <a:rPr lang="ar-SA" dirty="0" err="1">
                <a:solidFill>
                  <a:srgbClr val="00B0F0"/>
                </a:solidFill>
              </a:rPr>
              <a:t>الأسموزي</a:t>
            </a:r>
            <a:r>
              <a:rPr lang="ar-SA" dirty="0">
                <a:solidFill>
                  <a:srgbClr val="00B0F0"/>
                </a:solidFill>
              </a:rPr>
              <a:t> داخل جسم الأسماك.</a:t>
            </a:r>
            <a:endParaRPr lang="en-US" dirty="0">
              <a:solidFill>
                <a:srgbClr val="00B0F0"/>
              </a:solidFill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B0F0"/>
                </a:solidFill>
              </a:rPr>
              <a:t>الأحماض </a:t>
            </a:r>
            <a:r>
              <a:rPr lang="ar-SA" dirty="0" err="1">
                <a:solidFill>
                  <a:srgbClr val="00B0F0"/>
                </a:solidFill>
              </a:rPr>
              <a:t>الأمينية</a:t>
            </a:r>
            <a:r>
              <a:rPr lang="ar-SA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 Amino acids</a:t>
            </a:r>
            <a:endParaRPr lang="ar-SA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هناك نوعان من الأحماض </a:t>
            </a:r>
            <a:r>
              <a:rPr lang="ar-SA" dirty="0" err="1" smtClean="0">
                <a:solidFill>
                  <a:srgbClr val="FF0000"/>
                </a:solidFill>
              </a:rPr>
              <a:t>الأمينية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err="1" smtClean="0">
                <a:solidFill>
                  <a:srgbClr val="FF0000"/>
                </a:solidFill>
              </a:rPr>
              <a:t>:-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الأحماض </a:t>
            </a:r>
            <a:r>
              <a:rPr lang="ar-SA" b="1" dirty="0" err="1">
                <a:solidFill>
                  <a:schemeClr val="accent3">
                    <a:lumMod val="75000"/>
                  </a:schemeClr>
                </a:solidFill>
              </a:rPr>
              <a:t>الأمينية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 الأساسية 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Essential amino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acids</a:t>
            </a:r>
            <a:endParaRPr lang="ar-SA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2800" dirty="0" smtClean="0"/>
              <a:t>هي </a:t>
            </a:r>
            <a:r>
              <a:rPr lang="ar-SA" sz="2800" dirty="0"/>
              <a:t>الأحماض التي لا يمكن للجسم أن يكونها </a:t>
            </a:r>
            <a:r>
              <a:rPr lang="ar-SA" sz="2800" dirty="0" err="1"/>
              <a:t>أويخلقها</a:t>
            </a:r>
            <a:r>
              <a:rPr lang="ar-SA" sz="2800" dirty="0"/>
              <a:t> </a:t>
            </a:r>
            <a:r>
              <a:rPr lang="ar-SA" sz="2800" dirty="0" smtClean="0"/>
              <a:t>بداخله.</a:t>
            </a:r>
          </a:p>
          <a:p>
            <a:pPr>
              <a:buNone/>
            </a:pPr>
            <a:r>
              <a:rPr lang="ar-SA" sz="2800" b="1" dirty="0">
                <a:solidFill>
                  <a:srgbClr val="0070C0"/>
                </a:solidFill>
              </a:rPr>
              <a:t>الأحماض </a:t>
            </a:r>
            <a:r>
              <a:rPr lang="ar-SA" sz="2800" b="1" dirty="0" err="1">
                <a:solidFill>
                  <a:srgbClr val="0070C0"/>
                </a:solidFill>
              </a:rPr>
              <a:t>الأمينية</a:t>
            </a:r>
            <a:r>
              <a:rPr lang="ar-SA" sz="2800" b="1" dirty="0">
                <a:solidFill>
                  <a:srgbClr val="0070C0"/>
                </a:solidFill>
              </a:rPr>
              <a:t> </a:t>
            </a:r>
            <a:r>
              <a:rPr lang="ar-SA" sz="2800" b="1" dirty="0" err="1" smtClean="0">
                <a:solidFill>
                  <a:srgbClr val="0070C0"/>
                </a:solidFill>
              </a:rPr>
              <a:t>الغيرأساسية</a:t>
            </a:r>
            <a:r>
              <a:rPr lang="ar-SA" sz="2800" b="1" dirty="0" smtClean="0">
                <a:solidFill>
                  <a:srgbClr val="0070C0"/>
                </a:solidFill>
              </a:rPr>
              <a:t>   </a:t>
            </a:r>
            <a:r>
              <a:rPr lang="en-US" sz="2800" b="1" dirty="0" smtClean="0">
                <a:solidFill>
                  <a:srgbClr val="0070C0"/>
                </a:solidFill>
              </a:rPr>
              <a:t>Non Essential </a:t>
            </a:r>
            <a:r>
              <a:rPr lang="en-US" sz="2800" b="1" dirty="0">
                <a:solidFill>
                  <a:srgbClr val="0070C0"/>
                </a:solidFill>
              </a:rPr>
              <a:t>amino acids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2800" dirty="0" smtClean="0"/>
              <a:t>هي الأحماض التي يمكن للجسم أن يكونها </a:t>
            </a:r>
            <a:r>
              <a:rPr lang="ar-SA" sz="2800" dirty="0" err="1" smtClean="0"/>
              <a:t>أويخلقها</a:t>
            </a:r>
            <a:r>
              <a:rPr lang="ar-SA" sz="2800" dirty="0" smtClean="0"/>
              <a:t> بداخله من أحماض ضرورية فبعض </a:t>
            </a:r>
            <a:r>
              <a:rPr lang="ar-SA" sz="2800" dirty="0"/>
              <a:t>الأحماض </a:t>
            </a:r>
            <a:r>
              <a:rPr lang="ar-SA" sz="2800" dirty="0" err="1"/>
              <a:t>الأمينية</a:t>
            </a:r>
            <a:r>
              <a:rPr lang="ar-SA" sz="2800" dirty="0"/>
              <a:t> الغير أساسية مثل </a:t>
            </a:r>
            <a:r>
              <a:rPr lang="ar-SA" sz="2800" dirty="0" err="1"/>
              <a:t>السستين</a:t>
            </a:r>
            <a:r>
              <a:rPr lang="ar-SA" sz="2800" dirty="0"/>
              <a:t> </a:t>
            </a:r>
            <a:r>
              <a:rPr lang="ar-SA" sz="2800" dirty="0" err="1"/>
              <a:t>والتيروزين</a:t>
            </a:r>
            <a:r>
              <a:rPr lang="ar-SA" sz="2800" dirty="0"/>
              <a:t> ممكن أن تتكون في الجسم من الحمضين الأمينين الأساسيين </a:t>
            </a:r>
            <a:r>
              <a:rPr lang="ar-SA" sz="2800" dirty="0" err="1"/>
              <a:t>الميثونين</a:t>
            </a:r>
            <a:r>
              <a:rPr lang="ar-SA" sz="2800" dirty="0"/>
              <a:t> </a:t>
            </a:r>
            <a:r>
              <a:rPr lang="ar-SA" sz="2800" dirty="0" err="1"/>
              <a:t>والفينل</a:t>
            </a:r>
            <a:r>
              <a:rPr lang="ar-SA" sz="2800" dirty="0"/>
              <a:t> الانين على التوالي</a:t>
            </a:r>
            <a:r>
              <a:rPr lang="ar-SA" sz="2800" dirty="0" smtClean="0"/>
              <a:t>.</a:t>
            </a:r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تقسم الأحماض </a:t>
            </a:r>
            <a:r>
              <a:rPr lang="ar-SA" b="1" dirty="0" err="1"/>
              <a:t>الأمينية</a:t>
            </a:r>
            <a:r>
              <a:rPr lang="ar-SA" b="1" dirty="0"/>
              <a:t> </a:t>
            </a:r>
            <a:r>
              <a:rPr lang="ar-SA" b="1" dirty="0" err="1"/>
              <a:t>الى :-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ar-EG" sz="4000" b="1" dirty="0">
                <a:solidFill>
                  <a:srgbClr val="0070C0"/>
                </a:solidFill>
              </a:rPr>
              <a:t>الأحماض </a:t>
            </a:r>
            <a:r>
              <a:rPr lang="ar-EG" sz="4000" b="1" dirty="0" err="1">
                <a:solidFill>
                  <a:srgbClr val="0070C0"/>
                </a:solidFill>
              </a:rPr>
              <a:t>الأمينية</a:t>
            </a:r>
            <a:r>
              <a:rPr lang="ar-EG" sz="4000" b="1" dirty="0">
                <a:solidFill>
                  <a:srgbClr val="0070C0"/>
                </a:solidFill>
              </a:rPr>
              <a:t> </a:t>
            </a:r>
            <a:r>
              <a:rPr lang="ar-EG" sz="4000" b="1" dirty="0" err="1">
                <a:solidFill>
                  <a:srgbClr val="0070C0"/>
                </a:solidFill>
              </a:rPr>
              <a:t>الأليفاتية</a:t>
            </a:r>
            <a:r>
              <a:rPr lang="ar-EG" sz="4000" b="1" dirty="0">
                <a:solidFill>
                  <a:srgbClr val="0070C0"/>
                </a:solidFill>
              </a:rPr>
              <a:t> </a:t>
            </a:r>
            <a:r>
              <a:rPr lang="ar-SA" sz="4000" b="1" dirty="0" smtClean="0">
                <a:solidFill>
                  <a:srgbClr val="0070C0"/>
                </a:solidFill>
              </a:rPr>
              <a:t>              </a:t>
            </a:r>
            <a:r>
              <a:rPr lang="en-US" sz="4000" b="1" dirty="0" smtClean="0">
                <a:solidFill>
                  <a:srgbClr val="0070C0"/>
                </a:solidFill>
              </a:rPr>
              <a:t>Aliphatic </a:t>
            </a:r>
            <a:r>
              <a:rPr lang="en-US" sz="4000" b="1" dirty="0">
                <a:solidFill>
                  <a:srgbClr val="0070C0"/>
                </a:solidFill>
              </a:rPr>
              <a:t>amino acids</a:t>
            </a:r>
            <a:r>
              <a:rPr lang="ar-SA" sz="4000" b="1" dirty="0">
                <a:solidFill>
                  <a:srgbClr val="0070C0"/>
                </a:solidFill>
              </a:rPr>
              <a:t> </a:t>
            </a:r>
            <a:endParaRPr lang="ar-SA" sz="4000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ar-SA" dirty="0"/>
              <a:t> </a:t>
            </a:r>
            <a:r>
              <a:rPr lang="ar-SA" dirty="0" smtClean="0"/>
              <a:t>    ومنها </a:t>
            </a:r>
            <a:r>
              <a:rPr lang="ar-SA" dirty="0"/>
              <a:t>الجليسين والأنين والسيرين </a:t>
            </a:r>
            <a:r>
              <a:rPr lang="ar-SA" dirty="0" err="1"/>
              <a:t>والثريونين</a:t>
            </a:r>
            <a:r>
              <a:rPr lang="ar-SA" dirty="0"/>
              <a:t> </a:t>
            </a:r>
            <a:r>
              <a:rPr lang="ar-SA" dirty="0" err="1"/>
              <a:t>والفالين</a:t>
            </a:r>
            <a:r>
              <a:rPr lang="ar-SA" dirty="0"/>
              <a:t> </a:t>
            </a:r>
            <a:r>
              <a:rPr lang="ar-SA" dirty="0" err="1"/>
              <a:t>والليوسين.</a:t>
            </a:r>
            <a:endParaRPr lang="en-US" dirty="0"/>
          </a:p>
          <a:p>
            <a:pPr lvl="0"/>
            <a:r>
              <a:rPr lang="ar-EG" sz="3800" b="1" dirty="0">
                <a:solidFill>
                  <a:srgbClr val="0066FF"/>
                </a:solidFill>
              </a:rPr>
              <a:t>الأحماض </a:t>
            </a:r>
            <a:r>
              <a:rPr lang="ar-EG" sz="3800" b="1" dirty="0" err="1">
                <a:solidFill>
                  <a:srgbClr val="0066FF"/>
                </a:solidFill>
              </a:rPr>
              <a:t>الأمينية</a:t>
            </a:r>
            <a:r>
              <a:rPr lang="ar-EG" sz="3800" b="1" dirty="0">
                <a:solidFill>
                  <a:srgbClr val="0066FF"/>
                </a:solidFill>
              </a:rPr>
              <a:t> </a:t>
            </a:r>
            <a:r>
              <a:rPr lang="ar-EG" sz="3800" b="1" dirty="0" err="1">
                <a:solidFill>
                  <a:srgbClr val="0066FF"/>
                </a:solidFill>
              </a:rPr>
              <a:t>الأروماتية</a:t>
            </a:r>
            <a:r>
              <a:rPr lang="ar-EG" sz="3800" b="1" dirty="0">
                <a:solidFill>
                  <a:srgbClr val="0066FF"/>
                </a:solidFill>
              </a:rPr>
              <a:t> </a:t>
            </a:r>
            <a:r>
              <a:rPr lang="ar-SA" sz="3800" b="1" dirty="0" err="1">
                <a:solidFill>
                  <a:srgbClr val="0066FF"/>
                </a:solidFill>
              </a:rPr>
              <a:t>أوالعطرية</a:t>
            </a:r>
            <a:r>
              <a:rPr lang="ar-SA" sz="3800" b="1" dirty="0">
                <a:solidFill>
                  <a:srgbClr val="0066FF"/>
                </a:solidFill>
              </a:rPr>
              <a:t>   </a:t>
            </a:r>
            <a:r>
              <a:rPr lang="en-US" sz="3800" b="1" dirty="0" smtClean="0">
                <a:solidFill>
                  <a:srgbClr val="0066FF"/>
                </a:solidFill>
              </a:rPr>
              <a:t>Aromatic </a:t>
            </a:r>
            <a:r>
              <a:rPr lang="en-US" sz="3800" b="1" dirty="0">
                <a:solidFill>
                  <a:srgbClr val="0066FF"/>
                </a:solidFill>
              </a:rPr>
              <a:t>amino acids</a:t>
            </a:r>
            <a:r>
              <a:rPr lang="en-US" sz="3800" b="1" dirty="0"/>
              <a:t> </a:t>
            </a:r>
            <a:endParaRPr lang="ar-SA" sz="3800" b="1" dirty="0" smtClean="0"/>
          </a:p>
          <a:p>
            <a:pPr lvl="0">
              <a:buNone/>
            </a:pPr>
            <a:r>
              <a:rPr lang="ar-SA" b="1" dirty="0"/>
              <a:t> </a:t>
            </a:r>
            <a:r>
              <a:rPr lang="ar-SA" b="1" dirty="0" smtClean="0"/>
              <a:t>    </a:t>
            </a:r>
            <a:r>
              <a:rPr lang="ar-SA" dirty="0" smtClean="0"/>
              <a:t>ومنها</a:t>
            </a:r>
            <a:r>
              <a:rPr lang="ar-SA" b="1" dirty="0" smtClean="0"/>
              <a:t> </a:t>
            </a:r>
            <a:r>
              <a:rPr lang="ar-SA" dirty="0" err="1"/>
              <a:t>الفينيل</a:t>
            </a:r>
            <a:r>
              <a:rPr lang="ar-SA" dirty="0"/>
              <a:t> الأنين </a:t>
            </a:r>
            <a:r>
              <a:rPr lang="ar-SA" dirty="0" err="1"/>
              <a:t>والتيروزين.</a:t>
            </a:r>
            <a:endParaRPr lang="en-US" dirty="0"/>
          </a:p>
          <a:p>
            <a:pPr lvl="0"/>
            <a:r>
              <a:rPr lang="ar-EG" sz="4000" b="1" dirty="0">
                <a:solidFill>
                  <a:srgbClr val="FF0000"/>
                </a:solidFill>
              </a:rPr>
              <a:t>الأحماض </a:t>
            </a:r>
            <a:r>
              <a:rPr lang="ar-EG" sz="4000" b="1" dirty="0" err="1">
                <a:solidFill>
                  <a:srgbClr val="FF0000"/>
                </a:solidFill>
              </a:rPr>
              <a:t>الأمينية</a:t>
            </a:r>
            <a:r>
              <a:rPr lang="ar-EG" sz="4000" b="1" dirty="0">
                <a:solidFill>
                  <a:srgbClr val="FF0000"/>
                </a:solidFill>
              </a:rPr>
              <a:t> </a:t>
            </a:r>
            <a:r>
              <a:rPr lang="ar-EG" sz="4000" b="1" dirty="0" smtClean="0">
                <a:solidFill>
                  <a:srgbClr val="FF0000"/>
                </a:solidFill>
              </a:rPr>
              <a:t>الكبريتية</a:t>
            </a:r>
            <a:r>
              <a:rPr lang="ar-SA" sz="4000" b="1" dirty="0" smtClean="0">
                <a:solidFill>
                  <a:srgbClr val="FF0000"/>
                </a:solidFill>
              </a:rPr>
              <a:t>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Sulfur </a:t>
            </a:r>
            <a:r>
              <a:rPr lang="en-US" sz="4000" b="1" dirty="0">
                <a:solidFill>
                  <a:srgbClr val="FF0000"/>
                </a:solidFill>
              </a:rPr>
              <a:t>amino acids</a:t>
            </a:r>
            <a:r>
              <a:rPr lang="ar-SA" sz="4000" b="1" dirty="0">
                <a:solidFill>
                  <a:srgbClr val="FF0000"/>
                </a:solidFill>
              </a:rPr>
              <a:t> </a:t>
            </a:r>
            <a:endParaRPr lang="ar-SA" sz="40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ar-SA" dirty="0"/>
              <a:t> </a:t>
            </a:r>
            <a:r>
              <a:rPr lang="ar-SA" dirty="0" smtClean="0"/>
              <a:t>    ومنها </a:t>
            </a:r>
            <a:r>
              <a:rPr lang="ar-SA" dirty="0" err="1"/>
              <a:t>السستين</a:t>
            </a:r>
            <a:r>
              <a:rPr lang="ar-SA" dirty="0"/>
              <a:t> </a:t>
            </a:r>
            <a:r>
              <a:rPr lang="ar-SA" dirty="0" err="1"/>
              <a:t>والسستئن</a:t>
            </a:r>
            <a:r>
              <a:rPr lang="ar-SA" dirty="0"/>
              <a:t> </a:t>
            </a:r>
            <a:r>
              <a:rPr lang="ar-SA" dirty="0" err="1"/>
              <a:t>والميثايونين.</a:t>
            </a:r>
            <a:endParaRPr lang="en-US" dirty="0"/>
          </a:p>
          <a:p>
            <a:pPr lvl="0"/>
            <a:r>
              <a:rPr lang="ar-EG" sz="4000" b="1" dirty="0">
                <a:solidFill>
                  <a:srgbClr val="7030A0"/>
                </a:solidFill>
              </a:rPr>
              <a:t>الأحماض </a:t>
            </a:r>
            <a:r>
              <a:rPr lang="ar-EG" sz="4000" b="1" dirty="0" err="1">
                <a:solidFill>
                  <a:srgbClr val="7030A0"/>
                </a:solidFill>
              </a:rPr>
              <a:t>الأمينية</a:t>
            </a:r>
            <a:r>
              <a:rPr lang="ar-EG" sz="4000" b="1" dirty="0">
                <a:solidFill>
                  <a:srgbClr val="7030A0"/>
                </a:solidFill>
              </a:rPr>
              <a:t> مختلفة السلسة</a:t>
            </a:r>
            <a:r>
              <a:rPr lang="ar-SA" sz="4000" b="1" dirty="0">
                <a:solidFill>
                  <a:srgbClr val="7030A0"/>
                </a:solidFill>
              </a:rPr>
              <a:t>    </a:t>
            </a:r>
            <a:r>
              <a:rPr lang="ar-SA" sz="4000" b="1" dirty="0" smtClean="0">
                <a:solidFill>
                  <a:srgbClr val="7030A0"/>
                </a:solidFill>
              </a:rPr>
              <a:t>       </a:t>
            </a:r>
            <a:r>
              <a:rPr lang="en-US" sz="4000" b="1" dirty="0">
                <a:solidFill>
                  <a:srgbClr val="7030A0"/>
                </a:solidFill>
              </a:rPr>
              <a:t>Heterocyclic series</a:t>
            </a:r>
            <a:r>
              <a:rPr lang="en-US" sz="4000" b="1" dirty="0"/>
              <a:t> </a:t>
            </a:r>
            <a:endParaRPr lang="ar-SA" sz="4000" b="1" dirty="0" smtClean="0"/>
          </a:p>
          <a:p>
            <a:pPr lvl="0">
              <a:buNone/>
            </a:pPr>
            <a:r>
              <a:rPr lang="ar-SA" dirty="0"/>
              <a:t> </a:t>
            </a:r>
            <a:r>
              <a:rPr lang="ar-SA" dirty="0" smtClean="0"/>
              <a:t>    ومنها </a:t>
            </a:r>
            <a:r>
              <a:rPr lang="ar-SA" dirty="0" err="1"/>
              <a:t>التربتوفان</a:t>
            </a:r>
            <a:r>
              <a:rPr lang="ar-SA" dirty="0"/>
              <a:t> </a:t>
            </a:r>
            <a:r>
              <a:rPr lang="ar-SA" dirty="0" err="1"/>
              <a:t>والبرولين</a:t>
            </a:r>
            <a:r>
              <a:rPr lang="ar-SA" dirty="0"/>
              <a:t> </a:t>
            </a:r>
            <a:r>
              <a:rPr lang="ar-SA" dirty="0" err="1"/>
              <a:t>والهيدروكسى</a:t>
            </a:r>
            <a:r>
              <a:rPr lang="ar-SA" dirty="0"/>
              <a:t> </a:t>
            </a:r>
            <a:r>
              <a:rPr lang="ar-SA" dirty="0" err="1"/>
              <a:t>برولين.</a:t>
            </a:r>
            <a:endParaRPr lang="en-US" dirty="0"/>
          </a:p>
          <a:p>
            <a:pPr lvl="0"/>
            <a:r>
              <a:rPr lang="ar-EG" sz="4000" b="1" dirty="0">
                <a:solidFill>
                  <a:srgbClr val="00CC00"/>
                </a:solidFill>
              </a:rPr>
              <a:t>الأحماض </a:t>
            </a:r>
            <a:r>
              <a:rPr lang="ar-EG" sz="4000" b="1" dirty="0" err="1">
                <a:solidFill>
                  <a:srgbClr val="00CC00"/>
                </a:solidFill>
              </a:rPr>
              <a:t>الأمينية</a:t>
            </a:r>
            <a:r>
              <a:rPr lang="ar-EG" sz="4000" b="1" dirty="0">
                <a:solidFill>
                  <a:srgbClr val="00CC00"/>
                </a:solidFill>
              </a:rPr>
              <a:t> </a:t>
            </a:r>
            <a:r>
              <a:rPr lang="ar-EG" sz="4000" b="1" dirty="0" err="1" smtClean="0">
                <a:solidFill>
                  <a:srgbClr val="00CC00"/>
                </a:solidFill>
              </a:rPr>
              <a:t>الحامضية</a:t>
            </a:r>
            <a:r>
              <a:rPr lang="en-US" sz="4000" b="1" dirty="0" smtClean="0">
                <a:solidFill>
                  <a:srgbClr val="00CC00"/>
                </a:solidFill>
              </a:rPr>
              <a:t>                     </a:t>
            </a:r>
            <a:r>
              <a:rPr lang="ar-EG" sz="4000" b="1" dirty="0" smtClean="0">
                <a:solidFill>
                  <a:srgbClr val="00CC00"/>
                </a:solidFill>
              </a:rPr>
              <a:t> </a:t>
            </a:r>
            <a:r>
              <a:rPr lang="en-US" sz="4000" b="1" dirty="0">
                <a:solidFill>
                  <a:srgbClr val="00CC00"/>
                </a:solidFill>
              </a:rPr>
              <a:t>Acidic amino acids</a:t>
            </a:r>
            <a:r>
              <a:rPr lang="ar-SA" sz="4000" b="1" dirty="0">
                <a:solidFill>
                  <a:srgbClr val="00CC00"/>
                </a:solidFill>
              </a:rPr>
              <a:t> </a:t>
            </a:r>
            <a:endParaRPr lang="ar-SA" sz="4000" b="1" dirty="0" smtClean="0">
              <a:solidFill>
                <a:srgbClr val="00CC00"/>
              </a:solidFill>
            </a:endParaRPr>
          </a:p>
          <a:p>
            <a:pPr lvl="0">
              <a:buNone/>
            </a:pPr>
            <a:r>
              <a:rPr lang="ar-SA" dirty="0"/>
              <a:t> </a:t>
            </a:r>
            <a:r>
              <a:rPr lang="ar-SA" dirty="0" smtClean="0"/>
              <a:t>   </a:t>
            </a:r>
            <a:r>
              <a:rPr lang="ar-SA" dirty="0" err="1" smtClean="0"/>
              <a:t>ومنهاحمض</a:t>
            </a:r>
            <a:r>
              <a:rPr lang="ar-SA" dirty="0" smtClean="0"/>
              <a:t> </a:t>
            </a:r>
            <a:r>
              <a:rPr lang="ar-SA" dirty="0" err="1"/>
              <a:t>الأسبارتك</a:t>
            </a:r>
            <a:r>
              <a:rPr lang="ar-SA" dirty="0"/>
              <a:t> وحمض </a:t>
            </a:r>
            <a:r>
              <a:rPr lang="ar-SA" dirty="0" err="1"/>
              <a:t>الجلوتاميك.</a:t>
            </a:r>
            <a:endParaRPr lang="en-US" dirty="0"/>
          </a:p>
          <a:p>
            <a:pPr lvl="0"/>
            <a:r>
              <a:rPr lang="ar-EG" sz="4500" b="1" dirty="0">
                <a:solidFill>
                  <a:srgbClr val="FF0000"/>
                </a:solidFill>
              </a:rPr>
              <a:t>الأحماض </a:t>
            </a:r>
            <a:r>
              <a:rPr lang="ar-EG" sz="4500" b="1" dirty="0" err="1">
                <a:solidFill>
                  <a:srgbClr val="FF0000"/>
                </a:solidFill>
              </a:rPr>
              <a:t>الأمينية</a:t>
            </a:r>
            <a:r>
              <a:rPr lang="ar-EG" sz="4500" b="1" dirty="0">
                <a:solidFill>
                  <a:srgbClr val="FF0000"/>
                </a:solidFill>
              </a:rPr>
              <a:t> </a:t>
            </a:r>
            <a:r>
              <a:rPr lang="ar-EG" sz="4500" b="1" dirty="0" smtClean="0">
                <a:solidFill>
                  <a:srgbClr val="FF0000"/>
                </a:solidFill>
              </a:rPr>
              <a:t>القاعدية</a:t>
            </a:r>
            <a:r>
              <a:rPr lang="en-US" sz="4500" b="1" dirty="0" smtClean="0">
                <a:solidFill>
                  <a:srgbClr val="FF0000"/>
                </a:solidFill>
              </a:rPr>
              <a:t>               </a:t>
            </a:r>
            <a:r>
              <a:rPr lang="ar-EG" sz="4500" b="1" dirty="0" smtClean="0">
                <a:solidFill>
                  <a:srgbClr val="FF0000"/>
                </a:solidFill>
              </a:rPr>
              <a:t> </a:t>
            </a:r>
            <a:r>
              <a:rPr lang="en-US" sz="4500" b="1" dirty="0" smtClean="0">
                <a:solidFill>
                  <a:srgbClr val="FF0000"/>
                </a:solidFill>
              </a:rPr>
              <a:t>Basic </a:t>
            </a:r>
            <a:r>
              <a:rPr lang="en-US" sz="4500" b="1" dirty="0">
                <a:solidFill>
                  <a:srgbClr val="FF0000"/>
                </a:solidFill>
              </a:rPr>
              <a:t>amino acids</a:t>
            </a:r>
            <a:r>
              <a:rPr lang="ar-SA" sz="4500" b="1" dirty="0">
                <a:solidFill>
                  <a:srgbClr val="FF0000"/>
                </a:solidFill>
              </a:rPr>
              <a:t> </a:t>
            </a:r>
            <a:endParaRPr lang="ar-SA" sz="45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ar-SA" dirty="0"/>
              <a:t> </a:t>
            </a:r>
            <a:r>
              <a:rPr lang="ar-SA" dirty="0" smtClean="0"/>
              <a:t>   ومنها </a:t>
            </a:r>
            <a:r>
              <a:rPr lang="ar-SA" dirty="0" err="1"/>
              <a:t>الأرجينين</a:t>
            </a:r>
            <a:r>
              <a:rPr lang="ar-SA" dirty="0"/>
              <a:t> </a:t>
            </a:r>
            <a:r>
              <a:rPr lang="ar-SA" dirty="0" err="1"/>
              <a:t>والهستادين</a:t>
            </a:r>
            <a:r>
              <a:rPr lang="ar-SA" dirty="0"/>
              <a:t> </a:t>
            </a:r>
            <a:r>
              <a:rPr lang="ar-SA" dirty="0" err="1"/>
              <a:t>والليسين.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3100" b="1" dirty="0" smtClean="0"/>
              <a:t/>
            </a:r>
            <a:br>
              <a:rPr lang="ar-SA" sz="3100" b="1" dirty="0" smtClean="0"/>
            </a:br>
            <a:r>
              <a:rPr lang="ar-SA" sz="3300" b="1" dirty="0" smtClean="0">
                <a:solidFill>
                  <a:srgbClr val="CC0000"/>
                </a:solidFill>
              </a:rPr>
              <a:t>الاحتياجات </a:t>
            </a:r>
            <a:r>
              <a:rPr lang="ar-SA" sz="3300" b="1" dirty="0">
                <a:solidFill>
                  <a:srgbClr val="CC0000"/>
                </a:solidFill>
              </a:rPr>
              <a:t>الغذائية من </a:t>
            </a:r>
            <a:r>
              <a:rPr lang="ar-SA" sz="3300" b="1" dirty="0" smtClean="0">
                <a:solidFill>
                  <a:srgbClr val="CC0000"/>
                </a:solidFill>
              </a:rPr>
              <a:t>البروتين</a:t>
            </a:r>
            <a:r>
              <a:rPr lang="en-US" sz="3300" b="1" dirty="0" smtClean="0">
                <a:solidFill>
                  <a:srgbClr val="CC0000"/>
                </a:solidFill>
              </a:rPr>
              <a:t>Requirements </a:t>
            </a:r>
            <a:r>
              <a:rPr lang="en-US" sz="3300" b="1" dirty="0">
                <a:solidFill>
                  <a:srgbClr val="CC0000"/>
                </a:solidFill>
              </a:rPr>
              <a:t>of protein  </a:t>
            </a:r>
            <a:r>
              <a:rPr lang="en-US" sz="3300" dirty="0"/>
              <a:t/>
            </a:r>
            <a:br>
              <a:rPr lang="en-US" sz="3300" dirty="0"/>
            </a:br>
            <a:endParaRPr lang="ar-SA" sz="33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b="1" dirty="0" smtClean="0">
                <a:solidFill>
                  <a:srgbClr val="0070C0"/>
                </a:solidFill>
              </a:rPr>
              <a:t>العوامل التي يتوقف عليها احتياجات الأسماك من </a:t>
            </a:r>
            <a:r>
              <a:rPr lang="ar-SA" b="1" dirty="0" err="1" smtClean="0">
                <a:solidFill>
                  <a:srgbClr val="0070C0"/>
                </a:solidFill>
              </a:rPr>
              <a:t>البروتين:</a:t>
            </a:r>
            <a:endParaRPr lang="ar-SA" b="1" dirty="0" smtClean="0">
              <a:solidFill>
                <a:srgbClr val="0070C0"/>
              </a:solidFill>
            </a:endParaRPr>
          </a:p>
          <a:p>
            <a:pPr lvl="0"/>
            <a:r>
              <a:rPr lang="ar-SA" b="1" dirty="0">
                <a:solidFill>
                  <a:srgbClr val="FF0000"/>
                </a:solidFill>
              </a:rPr>
              <a:t>العادات الغذائية للأسماك </a:t>
            </a:r>
            <a:r>
              <a:rPr lang="en-US" b="1" dirty="0">
                <a:solidFill>
                  <a:srgbClr val="FF0000"/>
                </a:solidFill>
              </a:rPr>
              <a:t>Feeding habits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ar-SA" dirty="0"/>
              <a:t>فالأسماك آكلة </a:t>
            </a:r>
            <a:r>
              <a:rPr lang="ar-SA" dirty="0" err="1"/>
              <a:t>اللحوم </a:t>
            </a:r>
            <a:r>
              <a:rPr lang="ar-SA" dirty="0"/>
              <a:t>(المفترسة) مثل قشر البياض تحتاج لمعدلات بروتين غذائي أكثر من آكلات العشب مثل المبروك أو المرشحات مثل المبروك الفضى أو الأسماك الرمية التى تتغذى على الفتات الموجود فى القاع مثل البورى.</a:t>
            </a:r>
            <a:endParaRPr lang="en-US" dirty="0"/>
          </a:p>
          <a:p>
            <a:pPr lvl="0"/>
            <a:r>
              <a:rPr lang="ar-SA" b="1" dirty="0">
                <a:solidFill>
                  <a:srgbClr val="FF0000"/>
                </a:solidFill>
              </a:rPr>
              <a:t>عمر الأسماك </a:t>
            </a:r>
            <a:r>
              <a:rPr lang="en-US" b="1" dirty="0">
                <a:solidFill>
                  <a:srgbClr val="FF0000"/>
                </a:solidFill>
              </a:rPr>
              <a:t> Fish age </a:t>
            </a:r>
            <a:r>
              <a:rPr lang="ar-SA" dirty="0"/>
              <a:t>فالأسماك في المراحل المبكرة من العمر تحتاج لكميات مرتفعة من البروتين حتى يتم بناء أعضاء وأجهزة الجسم المختلفة، ثم تقل هذه الكميات مع زيادة عمر هذه الأسماك.</a:t>
            </a:r>
            <a:endParaRPr lang="en-US" dirty="0"/>
          </a:p>
          <a:p>
            <a:pPr lvl="0"/>
            <a:r>
              <a:rPr lang="ar-SA" b="1" dirty="0">
                <a:solidFill>
                  <a:srgbClr val="FF0000"/>
                </a:solidFill>
              </a:rPr>
              <a:t>جودة البروتين </a:t>
            </a:r>
            <a:r>
              <a:rPr lang="en-US" b="1" dirty="0">
                <a:solidFill>
                  <a:srgbClr val="FF0000"/>
                </a:solidFill>
              </a:rPr>
              <a:t>Protein quality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ar-SA" dirty="0"/>
              <a:t>ومدى محتواه من الأحماض </a:t>
            </a:r>
            <a:r>
              <a:rPr lang="ar-SA" dirty="0" err="1"/>
              <a:t>الأمينية</a:t>
            </a:r>
            <a:r>
              <a:rPr lang="ar-SA" dirty="0"/>
              <a:t> الأساسية ومدى قابلية الأسماك على هضمه وامتصاصه </a:t>
            </a:r>
            <a:r>
              <a:rPr lang="ar-SA" dirty="0" err="1"/>
              <a:t>وأيضه</a:t>
            </a:r>
            <a:r>
              <a:rPr lang="ar-SA" dirty="0"/>
              <a:t> أى تمثيله.</a:t>
            </a:r>
            <a:endParaRPr lang="en-US" dirty="0"/>
          </a:p>
          <a:p>
            <a:pPr lvl="0"/>
            <a:r>
              <a:rPr lang="ar-SA" b="1" dirty="0">
                <a:solidFill>
                  <a:srgbClr val="FF0000"/>
                </a:solidFill>
              </a:rPr>
              <a:t>كمية الطاقة </a:t>
            </a:r>
            <a:r>
              <a:rPr lang="en-US" b="1" dirty="0">
                <a:solidFill>
                  <a:srgbClr val="FF0000"/>
                </a:solidFill>
              </a:rPr>
              <a:t>Energy</a:t>
            </a:r>
            <a:r>
              <a:rPr lang="ar-SA" dirty="0">
                <a:solidFill>
                  <a:srgbClr val="FF0000"/>
                </a:solidFill>
              </a:rPr>
              <a:t> الموجودة </a:t>
            </a:r>
            <a:r>
              <a:rPr lang="ar-SA" dirty="0" err="1">
                <a:solidFill>
                  <a:srgbClr val="FF0000"/>
                </a:solidFill>
              </a:rPr>
              <a:t>بالعليقة.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ar-SA" b="1" dirty="0">
                <a:solidFill>
                  <a:srgbClr val="FF0000"/>
                </a:solidFill>
              </a:rPr>
              <a:t>الظروف البيئية </a:t>
            </a:r>
            <a:r>
              <a:rPr lang="en-US" b="1" dirty="0" smtClean="0">
                <a:solidFill>
                  <a:srgbClr val="FF0000"/>
                </a:solidFill>
              </a:rPr>
              <a:t> Environmental </a:t>
            </a:r>
            <a:r>
              <a:rPr lang="en-US" b="1" dirty="0">
                <a:solidFill>
                  <a:srgbClr val="FF0000"/>
                </a:solidFill>
              </a:rPr>
              <a:t>conditions </a:t>
            </a:r>
            <a:r>
              <a:rPr lang="ar-SA" dirty="0"/>
              <a:t>تؤثر الظروف البيئية، مثل: الحرارة، الملوحة، درجة </a:t>
            </a:r>
            <a:r>
              <a:rPr lang="ar-SA" dirty="0" err="1"/>
              <a:t>الحامضية</a:t>
            </a:r>
            <a:r>
              <a:rPr lang="ar-SA" dirty="0"/>
              <a:t>، </a:t>
            </a:r>
            <a:r>
              <a:rPr lang="ar-SA" dirty="0" smtClean="0"/>
              <a:t>والقلوية</a:t>
            </a:r>
            <a:r>
              <a:rPr lang="en-US" dirty="0" smtClean="0"/>
              <a:t>pH </a:t>
            </a:r>
            <a:r>
              <a:rPr lang="ar-SA" dirty="0" smtClean="0"/>
              <a:t>، </a:t>
            </a:r>
            <a:r>
              <a:rPr lang="ar-SA" dirty="0"/>
              <a:t>والعسر على مدى احتياج الأسماك من البروتين الغذائي.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err="1" smtClean="0">
                <a:solidFill>
                  <a:srgbClr val="FF0000"/>
                </a:solidFill>
              </a:rPr>
              <a:t>ثانياً </a:t>
            </a:r>
            <a:r>
              <a:rPr lang="ar-SA" b="1" dirty="0">
                <a:solidFill>
                  <a:srgbClr val="FF0000"/>
                </a:solidFill>
              </a:rPr>
              <a:t>:- الدهون       </a:t>
            </a:r>
            <a:r>
              <a:rPr lang="en-US" b="1" dirty="0">
                <a:solidFill>
                  <a:srgbClr val="FF0000"/>
                </a:solidFill>
              </a:rPr>
              <a:t>Lipids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lnSpcReduction="10000"/>
          </a:bodyPr>
          <a:lstStyle/>
          <a:p>
            <a:pPr rtl="0">
              <a:buNone/>
            </a:pPr>
            <a:r>
              <a:rPr lang="ar-SA" sz="2800" dirty="0" smtClean="0">
                <a:solidFill>
                  <a:srgbClr val="FFC000"/>
                </a:solidFill>
              </a:rPr>
              <a:t>الدهون هي عبارة عن مركبات عضوية لا تذوب في الماء ولكنها تذوب في المذيبات العضوية مثل </a:t>
            </a:r>
            <a:r>
              <a:rPr lang="ar-SA" sz="2800" dirty="0" err="1" smtClean="0">
                <a:solidFill>
                  <a:srgbClr val="FFC000"/>
                </a:solidFill>
              </a:rPr>
              <a:t>الإيثير</a:t>
            </a:r>
            <a:r>
              <a:rPr lang="ar-SA" sz="2800" dirty="0" smtClean="0">
                <a:solidFill>
                  <a:srgbClr val="FFC000"/>
                </a:solidFill>
              </a:rPr>
              <a:t> والبنزين، بالإضافة إلى كونها من أهم المصادر الأساسية للطاقة المركزة في أعلاف الأسماك، فهي تحتوي على طاقة حرارية تعادل 2.5 ضعف الطاقة الموجودة في </a:t>
            </a:r>
            <a:r>
              <a:rPr lang="ar-SA" sz="2800" dirty="0" err="1" smtClean="0">
                <a:solidFill>
                  <a:srgbClr val="FFC000"/>
                </a:solidFill>
              </a:rPr>
              <a:t>الكربوهيدرات</a:t>
            </a:r>
            <a:r>
              <a:rPr lang="ar-SA" sz="2800" dirty="0" smtClean="0">
                <a:solidFill>
                  <a:srgbClr val="FFC000"/>
                </a:solidFill>
              </a:rPr>
              <a:t> والبروتينات.</a:t>
            </a:r>
            <a:endParaRPr lang="en-US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sz="2800" dirty="0">
                <a:solidFill>
                  <a:srgbClr val="00CC00"/>
                </a:solidFill>
              </a:rPr>
              <a:t>والدهون مركبات عضوية توجد في صورة أحماض </a:t>
            </a:r>
            <a:r>
              <a:rPr lang="ar-SA" sz="2800" dirty="0" err="1">
                <a:solidFill>
                  <a:srgbClr val="00CC00"/>
                </a:solidFill>
              </a:rPr>
              <a:t>دهنية</a:t>
            </a:r>
            <a:r>
              <a:rPr lang="ar-SA" sz="2800" dirty="0">
                <a:solidFill>
                  <a:srgbClr val="00CC00"/>
                </a:solidFill>
              </a:rPr>
              <a:t> </a:t>
            </a:r>
            <a:r>
              <a:rPr lang="en-US" sz="2800" dirty="0">
                <a:solidFill>
                  <a:srgbClr val="00CC00"/>
                </a:solidFill>
              </a:rPr>
              <a:t>Fatty Acids</a:t>
            </a:r>
            <a:r>
              <a:rPr lang="ar-SA" sz="2800" dirty="0">
                <a:solidFill>
                  <a:srgbClr val="00CC00"/>
                </a:solidFill>
              </a:rPr>
              <a:t> وشحوم حيوانية </a:t>
            </a:r>
            <a:r>
              <a:rPr lang="en-US" sz="2800" dirty="0">
                <a:solidFill>
                  <a:srgbClr val="00CC00"/>
                </a:solidFill>
              </a:rPr>
              <a:t>Triglycerides </a:t>
            </a:r>
            <a:r>
              <a:rPr lang="ar-SA" sz="2800" dirty="0">
                <a:solidFill>
                  <a:srgbClr val="00CC00"/>
                </a:solidFill>
              </a:rPr>
              <a:t>  </a:t>
            </a:r>
            <a:r>
              <a:rPr lang="ar-SA" sz="2800" dirty="0" err="1">
                <a:solidFill>
                  <a:srgbClr val="00CC00"/>
                </a:solidFill>
              </a:rPr>
              <a:t>وفوسفوليبيدات</a:t>
            </a:r>
            <a:r>
              <a:rPr lang="ar-SA" sz="2800" dirty="0">
                <a:solidFill>
                  <a:srgbClr val="00CC00"/>
                </a:solidFill>
              </a:rPr>
              <a:t> </a:t>
            </a:r>
            <a:r>
              <a:rPr lang="en-US" sz="2800" dirty="0">
                <a:solidFill>
                  <a:srgbClr val="00CC00"/>
                </a:solidFill>
              </a:rPr>
              <a:t>Phospholipids </a:t>
            </a:r>
            <a:r>
              <a:rPr lang="ar-SA" sz="2800" dirty="0">
                <a:solidFill>
                  <a:srgbClr val="00CC00"/>
                </a:solidFill>
              </a:rPr>
              <a:t> </a:t>
            </a:r>
            <a:r>
              <a:rPr lang="ar-SA" sz="2800" dirty="0" err="1">
                <a:solidFill>
                  <a:srgbClr val="00CC00"/>
                </a:solidFill>
              </a:rPr>
              <a:t>وكحولات</a:t>
            </a:r>
            <a:r>
              <a:rPr lang="ar-SA" sz="2800" dirty="0">
                <a:solidFill>
                  <a:srgbClr val="00CC00"/>
                </a:solidFill>
              </a:rPr>
              <a:t> </a:t>
            </a:r>
            <a:r>
              <a:rPr lang="ar-SA" sz="2800" dirty="0" err="1">
                <a:solidFill>
                  <a:srgbClr val="00CC00"/>
                </a:solidFill>
              </a:rPr>
              <a:t>أليفاتية</a:t>
            </a:r>
            <a:r>
              <a:rPr lang="ar-SA" sz="2800" dirty="0">
                <a:solidFill>
                  <a:srgbClr val="00CC00"/>
                </a:solidFill>
              </a:rPr>
              <a:t> وشمع </a:t>
            </a:r>
            <a:r>
              <a:rPr lang="ar-SA" sz="2800" dirty="0" err="1">
                <a:solidFill>
                  <a:srgbClr val="00CC00"/>
                </a:solidFill>
              </a:rPr>
              <a:t>واسترات</a:t>
            </a:r>
            <a:r>
              <a:rPr lang="ar-SA" sz="2800" dirty="0">
                <a:solidFill>
                  <a:srgbClr val="00CC00"/>
                </a:solidFill>
              </a:rPr>
              <a:t> </a:t>
            </a:r>
            <a:r>
              <a:rPr lang="en-US" sz="2800" dirty="0">
                <a:solidFill>
                  <a:srgbClr val="00CC00"/>
                </a:solidFill>
              </a:rPr>
              <a:t>Esters </a:t>
            </a:r>
            <a:r>
              <a:rPr lang="ar-SA" sz="2800" dirty="0">
                <a:solidFill>
                  <a:srgbClr val="00CC00"/>
                </a:solidFill>
              </a:rPr>
              <a:t>  </a:t>
            </a:r>
            <a:r>
              <a:rPr lang="ar-SA" sz="2800" dirty="0" err="1">
                <a:solidFill>
                  <a:srgbClr val="00CC00"/>
                </a:solidFill>
              </a:rPr>
              <a:t>وكيتونات</a:t>
            </a:r>
            <a:r>
              <a:rPr lang="ar-SA" sz="2800" dirty="0">
                <a:solidFill>
                  <a:srgbClr val="00CC00"/>
                </a:solidFill>
              </a:rPr>
              <a:t> </a:t>
            </a:r>
            <a:r>
              <a:rPr lang="en-US" sz="2800" dirty="0" err="1">
                <a:solidFill>
                  <a:srgbClr val="00CC00"/>
                </a:solidFill>
              </a:rPr>
              <a:t>Ketones</a:t>
            </a:r>
            <a:r>
              <a:rPr lang="ar-SA" sz="2800" dirty="0">
                <a:solidFill>
                  <a:srgbClr val="00CC00"/>
                </a:solidFill>
              </a:rPr>
              <a:t> ، كما توجد الدهون متحدة مع العديد من المركبات الأخرى مثل البروتين فى صورة </a:t>
            </a:r>
            <a:r>
              <a:rPr lang="ar-SA" sz="2800" dirty="0" err="1">
                <a:solidFill>
                  <a:srgbClr val="00CC00"/>
                </a:solidFill>
              </a:rPr>
              <a:t>ليبوبروتين</a:t>
            </a:r>
            <a:r>
              <a:rPr lang="ar-SA" sz="2800" dirty="0">
                <a:solidFill>
                  <a:srgbClr val="00CC00"/>
                </a:solidFill>
              </a:rPr>
              <a:t>  </a:t>
            </a:r>
            <a:r>
              <a:rPr lang="en-US" sz="2800" dirty="0">
                <a:solidFill>
                  <a:srgbClr val="00CC00"/>
                </a:solidFill>
              </a:rPr>
              <a:t>Lipoprotein</a:t>
            </a:r>
            <a:r>
              <a:rPr lang="ar-SA" sz="2800" dirty="0">
                <a:solidFill>
                  <a:srgbClr val="00CC00"/>
                </a:solidFill>
              </a:rPr>
              <a:t> </a:t>
            </a:r>
            <a:r>
              <a:rPr lang="ar-SA" sz="2800" dirty="0" err="1">
                <a:solidFill>
                  <a:srgbClr val="00CC00"/>
                </a:solidFill>
              </a:rPr>
              <a:t>أوالجليكوجين</a:t>
            </a:r>
            <a:r>
              <a:rPr lang="ar-SA" sz="2800" dirty="0">
                <a:solidFill>
                  <a:srgbClr val="00CC00"/>
                </a:solidFill>
              </a:rPr>
              <a:t> فى صورة </a:t>
            </a:r>
            <a:r>
              <a:rPr lang="en-US" sz="2800" dirty="0" err="1">
                <a:solidFill>
                  <a:srgbClr val="00CC00"/>
                </a:solidFill>
              </a:rPr>
              <a:t>Glycolipids</a:t>
            </a:r>
            <a:r>
              <a:rPr lang="ar-SA" sz="2800" dirty="0" err="1">
                <a:solidFill>
                  <a:srgbClr val="00CC00"/>
                </a:solidFill>
              </a:rPr>
              <a:t>.</a:t>
            </a:r>
            <a:endParaRPr lang="en-US" sz="2800" dirty="0">
              <a:solidFill>
                <a:srgbClr val="00CC00"/>
              </a:solidFill>
            </a:endParaRPr>
          </a:p>
          <a:p>
            <a:pPr algn="l"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وتوجد الدهون خصوصاً الأحماض </a:t>
            </a:r>
            <a:r>
              <a:rPr lang="ar-SA" dirty="0" err="1" smtClean="0">
                <a:solidFill>
                  <a:srgbClr val="FF0000"/>
                </a:solidFill>
              </a:rPr>
              <a:t>الدهنية</a:t>
            </a:r>
            <a:r>
              <a:rPr lang="ar-SA" dirty="0" smtClean="0">
                <a:solidFill>
                  <a:srgbClr val="FF0000"/>
                </a:solidFill>
              </a:rPr>
              <a:t> منها على </a:t>
            </a:r>
            <a:r>
              <a:rPr lang="ar-SA" dirty="0" err="1" smtClean="0">
                <a:solidFill>
                  <a:srgbClr val="FF0000"/>
                </a:solidFill>
              </a:rPr>
              <a:t>صورتين: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rgbClr val="00CC00"/>
                </a:solidFill>
              </a:rPr>
              <a:t>الأحماض </a:t>
            </a:r>
            <a:r>
              <a:rPr lang="ar-SA" b="1" dirty="0" err="1" smtClean="0">
                <a:solidFill>
                  <a:srgbClr val="00CC00"/>
                </a:solidFill>
              </a:rPr>
              <a:t>الدهونية</a:t>
            </a:r>
            <a:r>
              <a:rPr lang="ar-SA" b="1" dirty="0" smtClean="0">
                <a:solidFill>
                  <a:srgbClr val="00CC00"/>
                </a:solidFill>
              </a:rPr>
              <a:t> المشبعة              </a:t>
            </a:r>
            <a:r>
              <a:rPr lang="en-US" b="1" dirty="0" smtClean="0">
                <a:solidFill>
                  <a:srgbClr val="00CC00"/>
                </a:solidFill>
              </a:rPr>
              <a:t>Saturated Fatty Acids </a:t>
            </a:r>
            <a:endParaRPr lang="ar-SA" b="1" dirty="0" smtClean="0">
              <a:solidFill>
                <a:srgbClr val="00CC00"/>
              </a:solidFill>
            </a:endParaRPr>
          </a:p>
          <a:p>
            <a:pPr marL="0" indent="0">
              <a:buNone/>
            </a:pPr>
            <a:r>
              <a:rPr lang="ar-SA" dirty="0" smtClean="0"/>
              <a:t>وتوجد الدهون المشبعة في صورة صلبة عند درجة حرارة الغرفة، وذلك لاحتوائها على أحماض </a:t>
            </a:r>
            <a:r>
              <a:rPr lang="ar-SA" dirty="0" err="1" smtClean="0"/>
              <a:t>دهنية</a:t>
            </a:r>
            <a:r>
              <a:rPr lang="ar-SA" dirty="0" smtClean="0"/>
              <a:t> مشبعة ومن أمثلة هذه الدهون الشحم الحيواني والمسلى الطبيعي والصناعي.</a:t>
            </a:r>
          </a:p>
          <a:p>
            <a:pPr marL="0" indent="0">
              <a:buNone/>
            </a:pPr>
            <a:r>
              <a:rPr lang="ar-SA" sz="2800" b="1" dirty="0" smtClean="0">
                <a:solidFill>
                  <a:srgbClr val="00CC00"/>
                </a:solidFill>
              </a:rPr>
              <a:t>الأحماض </a:t>
            </a:r>
            <a:r>
              <a:rPr lang="ar-SA" sz="2800" b="1" dirty="0" err="1" smtClean="0">
                <a:solidFill>
                  <a:srgbClr val="00CC00"/>
                </a:solidFill>
              </a:rPr>
              <a:t>الدهونية</a:t>
            </a:r>
            <a:r>
              <a:rPr lang="ar-SA" sz="2800" b="1" dirty="0" smtClean="0">
                <a:solidFill>
                  <a:srgbClr val="00CC00"/>
                </a:solidFill>
              </a:rPr>
              <a:t> الغير المشبعة             </a:t>
            </a:r>
            <a:r>
              <a:rPr lang="en-US" sz="2800" b="1" dirty="0" smtClean="0">
                <a:solidFill>
                  <a:srgbClr val="00CC00"/>
                </a:solidFill>
              </a:rPr>
              <a:t>Unsaturated Fatty </a:t>
            </a:r>
            <a:r>
              <a:rPr lang="en-US" b="1" dirty="0" smtClean="0">
                <a:solidFill>
                  <a:srgbClr val="00CC00"/>
                </a:solidFill>
              </a:rPr>
              <a:t>Acids </a:t>
            </a:r>
            <a:endParaRPr lang="ar-SA" b="1" dirty="0" smtClean="0">
              <a:solidFill>
                <a:srgbClr val="00CC00"/>
              </a:solidFill>
            </a:endParaRPr>
          </a:p>
          <a:p>
            <a:pPr marL="0" indent="0">
              <a:buNone/>
            </a:pPr>
            <a:r>
              <a:rPr lang="ar-SA" dirty="0" smtClean="0"/>
              <a:t>أما الدهون غير المشبعة فتوجد في صورة سائلة عند درجة حرارة الغرفة، وذلك راجع لاحتوائها على كميات متفاوتة من الأحماض </a:t>
            </a:r>
            <a:r>
              <a:rPr lang="ar-SA" dirty="0" err="1" smtClean="0"/>
              <a:t>الدهنية</a:t>
            </a:r>
            <a:r>
              <a:rPr lang="ar-SA" dirty="0" smtClean="0"/>
              <a:t> غير المشبعة وتحتوي على روابط ثنائية </a:t>
            </a:r>
            <a:r>
              <a:rPr lang="en-US" dirty="0" smtClean="0"/>
              <a:t>Double bonds</a:t>
            </a:r>
            <a:r>
              <a:rPr lang="ar-SA" dirty="0" smtClean="0"/>
              <a:t> وكلما ازداد عدد الروابط الثنائية بالحامض الدهني كلما ازدادت درجة عدم </a:t>
            </a:r>
            <a:r>
              <a:rPr lang="ar-SA" dirty="0" err="1" smtClean="0"/>
              <a:t>تشبعه.</a:t>
            </a:r>
            <a:r>
              <a:rPr lang="ar-SA" dirty="0" smtClean="0"/>
              <a:t> ومن أمثلة الزيوت غير المشبعة زيت بذرة القطن وزيت الذرة وزيت السمك.</a:t>
            </a:r>
            <a:endParaRPr lang="en-US" dirty="0" smtClean="0"/>
          </a:p>
          <a:p>
            <a:pPr marL="0" indent="0">
              <a:buNone/>
            </a:pPr>
            <a:endParaRPr lang="ar-S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3600" b="1" dirty="0" smtClean="0">
                <a:solidFill>
                  <a:srgbClr val="FF0000"/>
                </a:solidFill>
              </a:rPr>
              <a:t>الأحماض </a:t>
            </a:r>
            <a:r>
              <a:rPr lang="ar-SA" sz="3600" b="1" dirty="0" err="1" smtClean="0">
                <a:solidFill>
                  <a:srgbClr val="FF0000"/>
                </a:solidFill>
              </a:rPr>
              <a:t>الدهنية</a:t>
            </a:r>
            <a:r>
              <a:rPr lang="ar-SA" sz="3600" b="1" dirty="0" smtClean="0">
                <a:solidFill>
                  <a:srgbClr val="FF0000"/>
                </a:solidFill>
              </a:rPr>
              <a:t> الأساسية        </a:t>
            </a:r>
            <a:r>
              <a:rPr lang="en-US" sz="3600" b="1" dirty="0" smtClean="0">
                <a:solidFill>
                  <a:srgbClr val="FF0000"/>
                </a:solidFill>
              </a:rPr>
              <a:t>Essential fatty acids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لا يستطيع الكائن تخليقها داخل الجسم، وعلى ذلك لابد من إضافتها للطعام بكميات معينة و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تعتبر الأحماض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الدهنية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 العديدة عدم التشبع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PUFA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 من المركبات الهامة في جسم الأسماك فأغلب الأحماض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الدهنية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 يمكن تكوينها داخل جسم الأسماك والحمض الدهني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لينوليك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(18: 2n-6)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هو حمض يحتوي على 18 ذرة كربون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به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 رابطتان زوجيتان الأولى بعد ذرة الكربون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السادسة:</a:t>
            </a:r>
            <a:endParaRPr lang="ar-S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CH</a:t>
            </a:r>
            <a:r>
              <a:rPr lang="en-US" baseline="-25000" dirty="0" smtClean="0">
                <a:solidFill>
                  <a:srgbClr val="00B050"/>
                </a:solidFill>
              </a:rPr>
              <a:t>3 </a:t>
            </a:r>
            <a:r>
              <a:rPr lang="en-US" dirty="0" smtClean="0">
                <a:solidFill>
                  <a:srgbClr val="00B050"/>
                </a:solidFill>
              </a:rPr>
              <a:t>(CH2)</a:t>
            </a:r>
            <a:r>
              <a:rPr lang="en-US" baseline="-25000" dirty="0" smtClean="0">
                <a:solidFill>
                  <a:srgbClr val="00B050"/>
                </a:solidFill>
              </a:rPr>
              <a:t>4 </a:t>
            </a:r>
            <a:r>
              <a:rPr lang="en-US" dirty="0" smtClean="0">
                <a:solidFill>
                  <a:srgbClr val="00B050"/>
                </a:solidFill>
              </a:rPr>
              <a:t>CH = CHCH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 CH= CH (CH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r>
              <a:rPr lang="en-US" dirty="0" smtClean="0">
                <a:solidFill>
                  <a:srgbClr val="00B050"/>
                </a:solidFill>
              </a:rPr>
              <a:t> COOH</a:t>
            </a:r>
          </a:p>
          <a:p>
            <a:pPr algn="ctr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Linolic</a:t>
            </a:r>
            <a:r>
              <a:rPr lang="en-US" b="1" dirty="0" smtClean="0">
                <a:solidFill>
                  <a:srgbClr val="FF0000"/>
                </a:solidFill>
              </a:rPr>
              <a:t> acid)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الأحماض </a:t>
            </a:r>
            <a:r>
              <a:rPr lang="ar-SA" sz="2800" b="1" dirty="0" err="1" smtClean="0">
                <a:solidFill>
                  <a:srgbClr val="FF0000"/>
                </a:solidFill>
              </a:rPr>
              <a:t>الدهنية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err="1" smtClean="0">
                <a:solidFill>
                  <a:srgbClr val="FF0000"/>
                </a:solidFill>
              </a:rPr>
              <a:t>الغيرالأساسية</a:t>
            </a:r>
            <a:r>
              <a:rPr lang="ar-SA" sz="2800" b="1" dirty="0" smtClean="0">
                <a:solidFill>
                  <a:srgbClr val="FF0000"/>
                </a:solidFill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</a:rPr>
              <a:t>Non Essential fatty acids</a:t>
            </a:r>
          </a:p>
          <a:p>
            <a:pPr>
              <a:buNone/>
            </a:pPr>
            <a:r>
              <a:rPr lang="ar-SA" dirty="0" smtClean="0"/>
              <a:t>وهي الأحماض التي يستطيع الجسم تخليقها، ومن ثم فليس من الضروري إضافتها للعلائق المصنعة للأسماك</a:t>
            </a:r>
          </a:p>
          <a:p>
            <a:pPr marL="0" indent="0" algn="l">
              <a:buNone/>
            </a:pPr>
            <a:endParaRPr lang="ar-SA" sz="25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936</Words>
  <Application>Microsoft Office PowerPoint</Application>
  <PresentationFormat>عرض على الشاشة (3:4)‏</PresentationFormat>
  <Paragraphs>72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 المكونات الأساسية لعلائق الأسماك Fish diets components </vt:lpstr>
      <vt:lpstr> أولاً :- البروتين         Protein </vt:lpstr>
      <vt:lpstr> وظائف البروتين  Functions of protein </vt:lpstr>
      <vt:lpstr>الأحماض الأمينية  Amino acids</vt:lpstr>
      <vt:lpstr> تقسم الأحماض الأمينية الى :- </vt:lpstr>
      <vt:lpstr> الاحتياجات الغذائية من البروتينRequirements of protein   </vt:lpstr>
      <vt:lpstr> ثانياً :- الدهون       Lipids </vt:lpstr>
      <vt:lpstr>وتوجد الدهون خصوصاً الأحماض الدهنية منها على صورتين:</vt:lpstr>
      <vt:lpstr>الأحماض الدهنية الأساسية        Essential fatty acids </vt:lpstr>
      <vt:lpstr>أقسام الأحماض الدهتية الأساسية</vt:lpstr>
      <vt:lpstr> أعراض نقص الأحماض الدهنية الأساسية في علائق الأسماك.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المكونات الأساسية لعلائق الأسماك Fish diets components</dc:title>
  <dc:creator>HB</dc:creator>
  <cp:lastModifiedBy>HB</cp:lastModifiedBy>
  <cp:revision>24</cp:revision>
  <dcterms:created xsi:type="dcterms:W3CDTF">2018-02-17T19:10:04Z</dcterms:created>
  <dcterms:modified xsi:type="dcterms:W3CDTF">2018-02-25T20:24:29Z</dcterms:modified>
</cp:coreProperties>
</file>