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36" d="100"/>
          <a:sy n="36" d="100"/>
        </p:scale>
        <p:origin x="-7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مستطيل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مستطيل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مثلث متساوي الساقين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" name="رابط مستقيم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18E180D-DA78-4A14-8815-F545BC4B3E08}" type="datetimeFigureOut">
              <a:rPr lang="ar-SA" smtClean="0"/>
              <a:pPr/>
              <a:t>24/04/35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EDCA4B1-12E6-4CFF-A77A-E0F3A0DC2E95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8" name="رابط مستقيم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رابط مستقيم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متساوي الساقين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r" rtl="1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r" rtl="1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5ctZjWyIKw" TargetMode="External"/><Relationship Id="rId2" Type="http://schemas.openxmlformats.org/officeDocument/2006/relationships/hyperlink" Target="https://www.youtube.com/watch?v=HnrGpYWx8qk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h8F7z-mbPo" TargetMode="External"/><Relationship Id="rId2" Type="http://schemas.openxmlformats.org/officeDocument/2006/relationships/hyperlink" Target="https://www.youtube.com/watch?v=M8jvMKYWaOk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aljazeera.net/portal" TargetMode="External"/><Relationship Id="rId4" Type="http://schemas.openxmlformats.org/officeDocument/2006/relationships/hyperlink" Target="http://sabq.org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og49mpPtmE" TargetMode="External"/><Relationship Id="rId2" Type="http://schemas.openxmlformats.org/officeDocument/2006/relationships/hyperlink" Target="https://www.youtube.com/watch?v=2DX_jCmO1js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8pm3G7HPYM" TargetMode="External"/><Relationship Id="rId2" Type="http://schemas.openxmlformats.org/officeDocument/2006/relationships/hyperlink" Target="http://www.youtube.com/watch?v=G3xP4W6hnMs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643075" y="571480"/>
            <a:ext cx="6757043" cy="34778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نظريات الاتصال السياسي </a:t>
            </a:r>
          </a:p>
          <a:p>
            <a:endParaRPr lang="ar-SA" sz="2000" dirty="0"/>
          </a:p>
          <a:p>
            <a:r>
              <a:rPr lang="ar-SA" sz="2000" dirty="0" smtClean="0"/>
              <a:t>ليس هناك نظريات محددة خاصة بالاتصال السياسي </a:t>
            </a:r>
          </a:p>
          <a:p>
            <a:endParaRPr lang="ar-SA" sz="2000" dirty="0"/>
          </a:p>
          <a:p>
            <a:r>
              <a:rPr lang="ar-SA" sz="2000" dirty="0" smtClean="0"/>
              <a:t>نظريات مناسبة للاتصال السياسي </a:t>
            </a:r>
            <a:r>
              <a:rPr lang="ar-SA" sz="2000" dirty="0" err="1" smtClean="0"/>
              <a:t>و</a:t>
            </a:r>
            <a:r>
              <a:rPr lang="ar-SA" sz="2000" dirty="0" smtClean="0"/>
              <a:t> ذات صلة بالبحث في مجال الاتصال السياسي</a:t>
            </a:r>
          </a:p>
          <a:p>
            <a:endParaRPr lang="ar-SA" sz="2000" dirty="0"/>
          </a:p>
          <a:p>
            <a:r>
              <a:rPr lang="ar-SA" sz="2000" dirty="0" smtClean="0"/>
              <a:t>نظريات تتعلق </a:t>
            </a:r>
            <a:r>
              <a:rPr lang="ar-SA" sz="2000" dirty="0" err="1" smtClean="0"/>
              <a:t>بــ</a:t>
            </a:r>
            <a:endParaRPr lang="ar-SA" sz="2000" dirty="0" smtClean="0"/>
          </a:p>
          <a:p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u="sng" dirty="0" smtClean="0">
                <a:solidFill>
                  <a:srgbClr val="FF0000"/>
                </a:solidFill>
              </a:rPr>
              <a:t>القائم بالاتصال </a:t>
            </a:r>
          </a:p>
          <a:p>
            <a:pPr>
              <a:buFont typeface="Arial" pitchFamily="34" charset="0"/>
              <a:buChar char="•"/>
            </a:pPr>
            <a:endParaRPr lang="ar-SA" sz="2000" u="sng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r-SA" sz="2000" u="sng" dirty="0" smtClean="0">
                <a:solidFill>
                  <a:srgbClr val="FF0000"/>
                </a:solidFill>
              </a:rPr>
              <a:t>الجمهور </a:t>
            </a:r>
            <a:endParaRPr lang="ar-SA" sz="2000" u="sng" dirty="0">
              <a:solidFill>
                <a:srgbClr val="FF000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571868" y="414338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ar-SA" dirty="0"/>
          </a:p>
          <a:p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136838" y="285728"/>
            <a:ext cx="9073381" cy="661719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فرضيات النظرية : </a:t>
            </a:r>
          </a:p>
          <a:p>
            <a:endParaRPr lang="ar-SA" sz="2000" dirty="0"/>
          </a:p>
          <a:p>
            <a:r>
              <a:rPr lang="ar-SA" sz="2000" dirty="0" smtClean="0"/>
              <a:t>1- أن جمهور وسائل الإعلام يسعى إلى تحقيق هدف معين من خلال تعرضه للرسائل التي تقدمها الوسيلة </a:t>
            </a:r>
          </a:p>
          <a:p>
            <a:endParaRPr lang="ar-SA" sz="2000" dirty="0"/>
          </a:p>
          <a:p>
            <a:r>
              <a:rPr lang="ar-SA" sz="2000" dirty="0" smtClean="0"/>
              <a:t>الإعلامية </a:t>
            </a:r>
          </a:p>
          <a:p>
            <a:endParaRPr lang="ar-SA" sz="2000" dirty="0"/>
          </a:p>
          <a:p>
            <a:r>
              <a:rPr lang="ar-SA" sz="2000" dirty="0" smtClean="0"/>
              <a:t>2- أن جمهور الوسيلة الإعلامية هو جمهور مسئول عن اختيار ما يناسبه من وسائل الإعلام التي تحقق حاجاته </a:t>
            </a:r>
          </a:p>
          <a:p>
            <a:endParaRPr lang="ar-SA" sz="2000" dirty="0"/>
          </a:p>
          <a:p>
            <a:r>
              <a:rPr lang="ar-SA" sz="2000" dirty="0" smtClean="0"/>
              <a:t>و رغباته </a:t>
            </a:r>
          </a:p>
          <a:p>
            <a:endParaRPr lang="ar-SA" sz="2000" dirty="0"/>
          </a:p>
          <a:p>
            <a:r>
              <a:rPr lang="ar-SA" sz="2000" dirty="0" smtClean="0"/>
              <a:t>3- </a:t>
            </a:r>
            <a:r>
              <a:rPr lang="ar-SA" sz="2000" dirty="0" err="1" smtClean="0"/>
              <a:t>ان</a:t>
            </a:r>
            <a:r>
              <a:rPr lang="ar-SA" sz="2000" dirty="0" smtClean="0"/>
              <a:t> وسائل الإعلام تتنافس مع مصادر   أخرى لإشباع حاجات الجمهور </a:t>
            </a:r>
          </a:p>
          <a:p>
            <a:endParaRPr lang="ar-SA" sz="2000" dirty="0"/>
          </a:p>
          <a:p>
            <a:r>
              <a:rPr lang="ar-SA" sz="2000" b="1" dirty="0" err="1" smtClean="0">
                <a:solidFill>
                  <a:srgbClr val="FF0000"/>
                </a:solidFill>
              </a:rPr>
              <a:t>دينس</a:t>
            </a:r>
            <a:r>
              <a:rPr lang="ar-SA" sz="2000" b="1" dirty="0" smtClean="0">
                <a:solidFill>
                  <a:srgbClr val="FF0000"/>
                </a:solidFill>
              </a:rPr>
              <a:t> </a:t>
            </a:r>
            <a:r>
              <a:rPr lang="ar-SA" sz="2000" b="1" dirty="0" err="1" smtClean="0">
                <a:solidFill>
                  <a:srgbClr val="FF0000"/>
                </a:solidFill>
              </a:rPr>
              <a:t>ماكويل</a:t>
            </a:r>
            <a:r>
              <a:rPr lang="ar-SA" sz="2000" b="1" dirty="0" smtClean="0">
                <a:solidFill>
                  <a:srgbClr val="FF0000"/>
                </a:solidFill>
              </a:rPr>
              <a:t> النظرية تقوم على : </a:t>
            </a:r>
          </a:p>
          <a:p>
            <a:endParaRPr lang="ar-SA" sz="2000" dirty="0"/>
          </a:p>
          <a:p>
            <a:r>
              <a:rPr lang="ar-SA" sz="2000" dirty="0" smtClean="0"/>
              <a:t>1- الدوافع النفسية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الاجتماعية التي نتجت عنها حاجات الجمهور </a:t>
            </a:r>
          </a:p>
          <a:p>
            <a:endParaRPr lang="ar-SA" sz="2000" dirty="0"/>
          </a:p>
          <a:p>
            <a:r>
              <a:rPr lang="ar-SA" sz="2000" dirty="0" smtClean="0"/>
              <a:t>2- الحاجات نفسها</a:t>
            </a:r>
          </a:p>
          <a:p>
            <a:r>
              <a:rPr lang="ar-SA" sz="2000" dirty="0" smtClean="0"/>
              <a:t> </a:t>
            </a:r>
          </a:p>
          <a:p>
            <a:r>
              <a:rPr lang="ar-SA" sz="2000" dirty="0" smtClean="0"/>
              <a:t>3- التوقعات التي يُكونها الجمهور عن مدى الإشباع لهذه الحاجات </a:t>
            </a:r>
          </a:p>
          <a:p>
            <a:endParaRPr lang="ar-SA" sz="2000" dirty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822433" y="214290"/>
            <a:ext cx="8321573" cy="544764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dirty="0" smtClean="0"/>
              <a:t>4- التوقعات مرتبطة بوسائل الإعلام التي هي مصدر الإشباع</a:t>
            </a:r>
          </a:p>
          <a:p>
            <a:r>
              <a:rPr lang="ar-SA" sz="2000" dirty="0" smtClean="0"/>
              <a:t> </a:t>
            </a:r>
          </a:p>
          <a:p>
            <a:r>
              <a:rPr lang="ar-SA" sz="2000" dirty="0" smtClean="0"/>
              <a:t>5- هذه التوقعات تؤدي إلى ممارسة أنماط معينة من التعرض لوسائل الإعلام </a:t>
            </a:r>
          </a:p>
          <a:p>
            <a:endParaRPr lang="ar-SA" sz="2000" dirty="0" smtClean="0"/>
          </a:p>
          <a:p>
            <a:r>
              <a:rPr lang="ar-SA" sz="2000" dirty="0" smtClean="0"/>
              <a:t>6- أنماط التعرض </a:t>
            </a:r>
            <a:r>
              <a:rPr lang="ar-SA" sz="2000" dirty="0" err="1" smtClean="0"/>
              <a:t>او</a:t>
            </a:r>
            <a:r>
              <a:rPr lang="ar-SA" sz="2000" dirty="0" smtClean="0"/>
              <a:t> النشاط المتعدد للتعرض لوسائل الإعلام ينتج عنه إشباع للحاجات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الرغبات </a:t>
            </a:r>
          </a:p>
          <a:p>
            <a:endParaRPr lang="ar-SA" sz="2000" dirty="0"/>
          </a:p>
          <a:p>
            <a:endParaRPr lang="ar-SA" sz="2000" dirty="0" smtClean="0"/>
          </a:p>
          <a:p>
            <a:r>
              <a:rPr lang="ar-SA" sz="2000" dirty="0" err="1" smtClean="0"/>
              <a:t>ان</a:t>
            </a:r>
            <a:r>
              <a:rPr lang="ar-SA" sz="2000" dirty="0" smtClean="0"/>
              <a:t> حاجات الجمهور ( </a:t>
            </a:r>
            <a:r>
              <a:rPr lang="ar-SA" sz="2000" dirty="0" smtClean="0">
                <a:solidFill>
                  <a:srgbClr val="FF0000"/>
                </a:solidFill>
              </a:rPr>
              <a:t>مشكلات ) </a:t>
            </a:r>
            <a:r>
              <a:rPr lang="ar-SA" sz="2000" dirty="0" smtClean="0"/>
              <a:t>والتعرض الاختياري لوسائل الإعلام هي محاولة للبحث عن </a:t>
            </a:r>
            <a:r>
              <a:rPr lang="ar-SA" sz="2000" dirty="0" smtClean="0">
                <a:solidFill>
                  <a:srgbClr val="FF0000"/>
                </a:solidFill>
              </a:rPr>
              <a:t>( حل) </a:t>
            </a:r>
          </a:p>
          <a:p>
            <a:endParaRPr lang="ar-SA" sz="2000" dirty="0"/>
          </a:p>
          <a:p>
            <a:r>
              <a:rPr lang="ar-SA" sz="2000" dirty="0" smtClean="0"/>
              <a:t>لهذه المشكلات </a:t>
            </a:r>
            <a:r>
              <a:rPr lang="ar-SA" sz="2000" dirty="0" smtClean="0">
                <a:solidFill>
                  <a:srgbClr val="FF0000"/>
                </a:solidFill>
              </a:rPr>
              <a:t>( إشباع الحاجات ) </a:t>
            </a:r>
          </a:p>
          <a:p>
            <a:endParaRPr lang="ar-SA" sz="2000" dirty="0"/>
          </a:p>
          <a:p>
            <a:endParaRPr lang="ar-SA" sz="2400" b="1" u="sng" dirty="0" smtClean="0">
              <a:solidFill>
                <a:srgbClr val="FF0000"/>
              </a:solidFill>
            </a:endParaRPr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العلاقة بين النظرية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</a:rPr>
              <a:t> الاتصال السياسي : </a:t>
            </a:r>
          </a:p>
          <a:p>
            <a:endParaRPr lang="ar-SA" sz="2000" dirty="0"/>
          </a:p>
          <a:p>
            <a:r>
              <a:rPr lang="ar-SA" sz="2000" dirty="0" smtClean="0"/>
              <a:t>علاقة وثيقة ( تركز على الرسالة الإعلامية ) </a:t>
            </a:r>
          </a:p>
          <a:p>
            <a:endParaRPr lang="ar-SA" sz="2000" dirty="0"/>
          </a:p>
          <a:p>
            <a:endParaRPr lang="ar-SA" sz="2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57158" y="714356"/>
            <a:ext cx="85725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تتحدد العلاقة في أمرين </a:t>
            </a:r>
          </a:p>
          <a:p>
            <a:endParaRPr lang="ar-SA" sz="2000" dirty="0" smtClean="0"/>
          </a:p>
          <a:p>
            <a:r>
              <a:rPr lang="ar-SA" sz="2000" dirty="0" smtClean="0"/>
              <a:t>1- أن الشريحة الأكبر من الجماهير التي تستخدم وسائل الإعلام لإشباع حاجاتها </a:t>
            </a:r>
            <a:r>
              <a:rPr lang="ar-SA" sz="2000" dirty="0" err="1" smtClean="0"/>
              <a:t>و</a:t>
            </a:r>
            <a:r>
              <a:rPr lang="ar-SA" sz="2000" dirty="0" smtClean="0"/>
              <a:t> رغباتها هي الشريحة </a:t>
            </a:r>
            <a:r>
              <a:rPr lang="ar-SA" sz="2000" dirty="0" err="1" smtClean="0"/>
              <a:t>ا</a:t>
            </a:r>
            <a:endParaRPr lang="ar-SA" sz="2000" dirty="0" smtClean="0"/>
          </a:p>
          <a:p>
            <a:endParaRPr lang="ar-SA" sz="2000" dirty="0" smtClean="0"/>
          </a:p>
          <a:p>
            <a:r>
              <a:rPr lang="ar-SA" sz="2000" dirty="0" smtClean="0"/>
              <a:t>التي لها اهتمام بالمضمون السياسي </a:t>
            </a:r>
          </a:p>
          <a:p>
            <a:endParaRPr lang="ar-SA" sz="2000" dirty="0" smtClean="0"/>
          </a:p>
          <a:p>
            <a:r>
              <a:rPr lang="ar-SA" sz="2000" dirty="0" smtClean="0"/>
              <a:t>2- أن هذه النظرية تكون ذات صبغة سياسية إذا اهتمت بدراسة اثر وسائل الإعلام على الجماهير </a:t>
            </a:r>
          </a:p>
          <a:p>
            <a:endParaRPr lang="ar-SA" sz="2000" dirty="0" smtClean="0"/>
          </a:p>
          <a:p>
            <a:r>
              <a:rPr lang="ar-SA" sz="2000" dirty="0" smtClean="0"/>
              <a:t>(</a:t>
            </a:r>
            <a:r>
              <a:rPr lang="ar-SA" sz="2000" dirty="0" smtClean="0">
                <a:solidFill>
                  <a:srgbClr val="FF0000"/>
                </a:solidFill>
              </a:rPr>
              <a:t>تحليل الحافز الذي يدفع الجماهير </a:t>
            </a:r>
            <a:r>
              <a:rPr lang="ar-SA" sz="2000" dirty="0" smtClean="0"/>
              <a:t>للتعرض لوسائل الإعلام و من ثم دراسة </a:t>
            </a:r>
            <a:r>
              <a:rPr lang="ar-SA" sz="2000" dirty="0" smtClean="0">
                <a:solidFill>
                  <a:srgbClr val="FF0000"/>
                </a:solidFill>
              </a:rPr>
              <a:t>الأثر الناتج من إشباع هذه الدوافع ) </a:t>
            </a:r>
            <a:endParaRPr lang="ar-SA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4282" y="500042"/>
            <a:ext cx="8685893" cy="40934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تصنيف الدراسات التي أجريت في مجال الاتصال السياسي: </a:t>
            </a:r>
          </a:p>
          <a:p>
            <a:endParaRPr lang="ar-SA" sz="2000" dirty="0" smtClean="0"/>
          </a:p>
          <a:p>
            <a:r>
              <a:rPr lang="ar-SA" sz="2000" dirty="0" smtClean="0"/>
              <a:t>1- دراسات تدرس دوافع الجمهور المتعلقة بالاستخدامات للمضامين السياسية في وسائل الإعلام </a:t>
            </a:r>
          </a:p>
          <a:p>
            <a:endParaRPr lang="ar-SA" sz="2000" dirty="0"/>
          </a:p>
          <a:p>
            <a:r>
              <a:rPr lang="ar-SA" sz="2000" dirty="0" smtClean="0"/>
              <a:t>2-  دراسات بحثت في أسباب هذه الدوافع </a:t>
            </a:r>
          </a:p>
          <a:p>
            <a:endParaRPr lang="ar-SA" sz="2000" dirty="0"/>
          </a:p>
          <a:p>
            <a:r>
              <a:rPr lang="ar-SA" sz="2000" dirty="0" smtClean="0"/>
              <a:t>3- دراسات حاولت أن تحلل تقويم الجماهير لقدرات وسائل الإعلام المختلفة على إشباع الحاجات </a:t>
            </a:r>
          </a:p>
          <a:p>
            <a:endParaRPr lang="ar-SA" sz="2000" dirty="0"/>
          </a:p>
          <a:p>
            <a:r>
              <a:rPr lang="ar-SA" sz="2000" dirty="0" smtClean="0"/>
              <a:t>4- دراسات  تناولت العلاقة بين حاجات الجمهور </a:t>
            </a:r>
            <a:r>
              <a:rPr lang="ar-SA" sz="2000" dirty="0" err="1" smtClean="0"/>
              <a:t>و</a:t>
            </a:r>
            <a:r>
              <a:rPr lang="ar-SA" sz="2000" dirty="0" smtClean="0"/>
              <a:t> استخدامات مضامين وسائل الإعلام ذات الطابع </a:t>
            </a:r>
          </a:p>
          <a:p>
            <a:endParaRPr lang="ar-SA" sz="2000" dirty="0"/>
          </a:p>
          <a:p>
            <a:r>
              <a:rPr lang="ar-SA" sz="2000" dirty="0" smtClean="0"/>
              <a:t>السياسي </a:t>
            </a:r>
          </a:p>
          <a:p>
            <a:endParaRPr lang="ar-SA" sz="2000" dirty="0"/>
          </a:p>
          <a:p>
            <a:r>
              <a:rPr lang="ar-SA" sz="2000" dirty="0" smtClean="0"/>
              <a:t>5- دراسات اهتمت بالبحث في الأثر السياسي لوسائل الإعلام </a:t>
            </a:r>
            <a:endParaRPr lang="ar-SA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01207" y="571480"/>
            <a:ext cx="8770413" cy="477053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ثانيا : نظرية المعالجة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المعوماتية</a:t>
            </a:r>
            <a:r>
              <a:rPr lang="ar-SA" sz="2000" b="1" u="sng" dirty="0" smtClean="0">
                <a:solidFill>
                  <a:srgbClr val="FF0000"/>
                </a:solidFill>
              </a:rPr>
              <a:t>: </a:t>
            </a:r>
          </a:p>
          <a:p>
            <a:endParaRPr lang="ar-SA" sz="2000" dirty="0"/>
          </a:p>
          <a:p>
            <a:r>
              <a:rPr lang="ar-SA" sz="2000" dirty="0" smtClean="0"/>
              <a:t>( </a:t>
            </a:r>
            <a:r>
              <a:rPr lang="ar-SA" sz="2000" dirty="0" err="1" smtClean="0"/>
              <a:t>ان</a:t>
            </a:r>
            <a:r>
              <a:rPr lang="ar-SA" sz="2000" dirty="0" smtClean="0"/>
              <a:t> الأشخاص لديهم وجهات نظر منمطة </a:t>
            </a:r>
            <a:r>
              <a:rPr lang="ar-SA" sz="2000" dirty="0" err="1" smtClean="0"/>
              <a:t>و</a:t>
            </a:r>
            <a:r>
              <a:rPr lang="ar-SA" sz="2000" dirty="0" smtClean="0"/>
              <a:t> مترسبة حول بعض الأفكار </a:t>
            </a:r>
            <a:r>
              <a:rPr lang="ar-SA" sz="2000" dirty="0" err="1" smtClean="0"/>
              <a:t>او</a:t>
            </a:r>
            <a:r>
              <a:rPr lang="ar-SA" sz="2000" dirty="0" smtClean="0"/>
              <a:t> الأشخاص </a:t>
            </a:r>
            <a:r>
              <a:rPr lang="ar-SA" sz="2000" dirty="0" err="1" smtClean="0"/>
              <a:t>او</a:t>
            </a:r>
            <a:r>
              <a:rPr lang="ar-SA" sz="2000" dirty="0" smtClean="0"/>
              <a:t> الإحداث التي تقع </a:t>
            </a:r>
          </a:p>
          <a:p>
            <a:endParaRPr lang="ar-SA" sz="2000" dirty="0"/>
          </a:p>
          <a:p>
            <a:r>
              <a:rPr lang="ar-SA" sz="2000" dirty="0" smtClean="0"/>
              <a:t>حولهم .</a:t>
            </a:r>
          </a:p>
          <a:p>
            <a:endParaRPr lang="ar-SA" sz="2000" dirty="0"/>
          </a:p>
          <a:p>
            <a:r>
              <a:rPr lang="ar-SA" sz="2000" dirty="0" smtClean="0"/>
              <a:t>وهذه الصورة الذهنية المترسبة في العقل والذهن تساعد على تفسير ما يدور في محيط الشخص </a:t>
            </a:r>
            <a:r>
              <a:rPr lang="ar-SA" sz="2000" dirty="0" err="1" smtClean="0"/>
              <a:t>و</a:t>
            </a:r>
            <a:r>
              <a:rPr lang="ar-SA" sz="2000" dirty="0" smtClean="0"/>
              <a:t> بيئته ) </a:t>
            </a:r>
          </a:p>
          <a:p>
            <a:endParaRPr lang="ar-SA" sz="2000" dirty="0" smtClean="0"/>
          </a:p>
          <a:p>
            <a:endParaRPr lang="ar-SA" sz="2000" dirty="0"/>
          </a:p>
          <a:p>
            <a:r>
              <a:rPr lang="ar-SA" sz="2000" dirty="0" smtClean="0"/>
              <a:t>ليس المهم </a:t>
            </a:r>
            <a:r>
              <a:rPr lang="ar-SA" sz="2000" dirty="0" err="1" smtClean="0"/>
              <a:t>ان</a:t>
            </a:r>
            <a:r>
              <a:rPr lang="ar-SA" sz="2000" dirty="0" smtClean="0"/>
              <a:t> نعرف </a:t>
            </a:r>
            <a:r>
              <a:rPr lang="ar-SA" sz="2000" dirty="0" err="1" smtClean="0"/>
              <a:t>اذا</a:t>
            </a:r>
            <a:r>
              <a:rPr lang="ar-SA" sz="2000" dirty="0" smtClean="0"/>
              <a:t> كانت هذه التصورات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الانطباعات المترسبة صحيحة </a:t>
            </a:r>
            <a:r>
              <a:rPr lang="ar-SA" sz="2000" dirty="0" err="1" smtClean="0"/>
              <a:t>ام</a:t>
            </a:r>
            <a:r>
              <a:rPr lang="ar-SA" sz="2000" dirty="0" smtClean="0"/>
              <a:t> خاطئة </a:t>
            </a:r>
          </a:p>
          <a:p>
            <a:endParaRPr lang="ar-SA" sz="2000" dirty="0"/>
          </a:p>
          <a:p>
            <a:r>
              <a:rPr lang="ar-SA" sz="2000" dirty="0" smtClean="0"/>
              <a:t>المهم </a:t>
            </a:r>
            <a:r>
              <a:rPr lang="ar-SA" sz="2000" dirty="0" err="1" smtClean="0"/>
              <a:t>انها</a:t>
            </a:r>
            <a:r>
              <a:rPr lang="ar-SA" sz="2000" dirty="0" smtClean="0"/>
              <a:t>  </a:t>
            </a:r>
            <a:r>
              <a:rPr lang="ar-SA" sz="2400" dirty="0" smtClean="0">
                <a:solidFill>
                  <a:srgbClr val="FF0000"/>
                </a:solidFill>
              </a:rPr>
              <a:t>تؤثر في الجمهور وتجعله ينقاد لها وكأنها صحيحة .</a:t>
            </a:r>
          </a:p>
          <a:p>
            <a:endParaRPr lang="ar-SA" sz="2000" dirty="0"/>
          </a:p>
          <a:p>
            <a:endParaRPr lang="ar-SA" sz="2000" dirty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20284" y="714356"/>
            <a:ext cx="8279895" cy="532453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علاقة النظرية بالاتصال السياسي : </a:t>
            </a:r>
          </a:p>
          <a:p>
            <a:endParaRPr lang="ar-SA" sz="2000" dirty="0"/>
          </a:p>
          <a:p>
            <a:endParaRPr lang="ar-SA" sz="2000" dirty="0" smtClean="0"/>
          </a:p>
          <a:p>
            <a:r>
              <a:rPr lang="ar-SA" sz="2000" dirty="0" smtClean="0">
                <a:solidFill>
                  <a:srgbClr val="FF0000"/>
                </a:solidFill>
              </a:rPr>
              <a:t>كيف يستقبل الجمهور المعلومات السياسية ويفسرها ويتعامل معها؟ </a:t>
            </a:r>
          </a:p>
          <a:p>
            <a:endParaRPr lang="ar-SA" sz="2000" dirty="0"/>
          </a:p>
          <a:p>
            <a:endParaRPr lang="ar-SA" sz="2000" dirty="0" smtClean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انطباعات الجمهور عن الوسيلة الإعلامية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استراتجيات معالجة المعلومات السياسة لدى الجمهور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ما هي المعوقات الذهنية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المعرفية التي تمنع استجابة الجمهور للرسالة </a:t>
            </a:r>
            <a:r>
              <a:rPr lang="ar-SA" sz="2000" dirty="0" err="1" smtClean="0"/>
              <a:t>الاعلامية</a:t>
            </a:r>
            <a:r>
              <a:rPr lang="ar-SA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ما علاقة بين انطباعات التي يحملها الجمهور عن القائم بالاتصال </a:t>
            </a:r>
            <a:r>
              <a:rPr lang="ar-SA" sz="2000" dirty="0" err="1" smtClean="0"/>
              <a:t>و</a:t>
            </a:r>
            <a:r>
              <a:rPr lang="ar-SA" sz="2000" dirty="0" smtClean="0"/>
              <a:t> حجم الأثر الذي تحمله </a:t>
            </a:r>
            <a:r>
              <a:rPr lang="ar-SA" sz="2000" dirty="0"/>
              <a:t> </a:t>
            </a:r>
            <a:r>
              <a:rPr lang="ar-SA" sz="2000" dirty="0" smtClean="0"/>
              <a:t>رسائلهم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ما العلاقة بين الطرق التي يفسر </a:t>
            </a:r>
            <a:r>
              <a:rPr lang="ar-SA" sz="2000" dirty="0" err="1" smtClean="0"/>
              <a:t>بها</a:t>
            </a:r>
            <a:r>
              <a:rPr lang="ar-SA" sz="2000" dirty="0" smtClean="0"/>
              <a:t> الجمهور المعلومات </a:t>
            </a:r>
            <a:r>
              <a:rPr lang="ar-SA" sz="2000" dirty="0" err="1" smtClean="0"/>
              <a:t>او</a:t>
            </a:r>
            <a:r>
              <a:rPr lang="ar-SA" sz="2000" dirty="0" smtClean="0"/>
              <a:t> يقومها </a:t>
            </a:r>
            <a:r>
              <a:rPr lang="ar-SA" sz="2000" dirty="0" err="1" smtClean="0"/>
              <a:t>و</a:t>
            </a:r>
            <a:r>
              <a:rPr lang="ar-SA" sz="2000" dirty="0" smtClean="0"/>
              <a:t> بين فهمهم للبيئة المحيطة بهم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571605" y="785794"/>
            <a:ext cx="7042814" cy="42165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متغيرات عديدة تؤثر في معالجة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الاشخاص</a:t>
            </a:r>
            <a:r>
              <a:rPr lang="ar-SA" sz="2400" b="1" u="sng" dirty="0" smtClean="0">
                <a:solidFill>
                  <a:srgbClr val="FF0000"/>
                </a:solidFill>
              </a:rPr>
              <a:t> للمعومات السياسية : </a:t>
            </a:r>
          </a:p>
          <a:p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الصفات الشخصية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نمط حياته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نظرته الشخصية للبيئة السياسية من حوله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400" u="sng" dirty="0" smtClean="0">
                <a:solidFill>
                  <a:srgbClr val="FF0000"/>
                </a:solidFill>
              </a:rPr>
              <a:t>عوامل خارجية :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الحالة السياسية و الاقتصادية </a:t>
            </a:r>
            <a:r>
              <a:rPr lang="ar-SA" sz="2000" dirty="0" err="1" smtClean="0"/>
              <a:t>و</a:t>
            </a:r>
            <a:r>
              <a:rPr lang="ar-SA" sz="2000" dirty="0" smtClean="0"/>
              <a:t> طبيعة الأحداث التي تقع في فترة معينة </a:t>
            </a:r>
          </a:p>
          <a:p>
            <a:endParaRPr lang="ar-SA" sz="2000" dirty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19838" y="714356"/>
            <a:ext cx="8651792" cy="686341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ar-SA" sz="2000" b="1" u="sng" dirty="0" smtClean="0">
                <a:solidFill>
                  <a:srgbClr val="FF0000"/>
                </a:solidFill>
              </a:rPr>
              <a:t>النظريات المتعلقة بالقائم بالاتصال : </a:t>
            </a:r>
          </a:p>
          <a:p>
            <a:endParaRPr lang="ar-SA" sz="2000" dirty="0" smtClean="0"/>
          </a:p>
          <a:p>
            <a:r>
              <a:rPr lang="ar-SA" sz="2000" b="1" u="sng" dirty="0" smtClean="0">
                <a:solidFill>
                  <a:srgbClr val="FF0000"/>
                </a:solidFill>
              </a:rPr>
              <a:t>1- نظرية ترتيب الأولويات : </a:t>
            </a:r>
          </a:p>
          <a:p>
            <a:endParaRPr lang="ar-SA" sz="2000" dirty="0" smtClean="0"/>
          </a:p>
          <a:p>
            <a:r>
              <a:rPr lang="ar-SA" sz="2000" dirty="0" smtClean="0"/>
              <a:t>تعريفها : أن تحدد وسائل الإعلام أولويات أفراد المجتمع في الاهتمام بالقضايا المتعلقة بقطاعات متعددة</a:t>
            </a:r>
          </a:p>
          <a:p>
            <a:endParaRPr lang="ar-SA" sz="2000" dirty="0"/>
          </a:p>
          <a:p>
            <a:r>
              <a:rPr lang="ar-SA" sz="2000" dirty="0" smtClean="0"/>
              <a:t> و متنوعة في المجتمع </a:t>
            </a:r>
          </a:p>
          <a:p>
            <a:endParaRPr lang="ar-SA" sz="2000" dirty="0" smtClean="0"/>
          </a:p>
          <a:p>
            <a:r>
              <a:rPr lang="ar-SA" sz="2000" dirty="0" smtClean="0"/>
              <a:t>” العملية التي تبرز فيها وسائل الإعلام قضايا معينة على أنها قضايا مهمة </a:t>
            </a:r>
            <a:r>
              <a:rPr lang="ar-SA" sz="2000" dirty="0" err="1" smtClean="0"/>
              <a:t>و</a:t>
            </a:r>
            <a:r>
              <a:rPr lang="ar-SA" sz="2000" dirty="0" smtClean="0"/>
              <a:t> تستحق ردود فعل الحكومة ” </a:t>
            </a:r>
          </a:p>
          <a:p>
            <a:endParaRPr lang="ar-SA" sz="2000" dirty="0" smtClean="0"/>
          </a:p>
          <a:p>
            <a:pPr>
              <a:buFontTx/>
              <a:buChar char="-"/>
            </a:pPr>
            <a:r>
              <a:rPr lang="ar-SA" sz="2000" dirty="0" smtClean="0"/>
              <a:t>ستيفن </a:t>
            </a:r>
            <a:r>
              <a:rPr lang="ar-SA" sz="2000" dirty="0" err="1" smtClean="0"/>
              <a:t>باترسون</a:t>
            </a:r>
            <a:r>
              <a:rPr lang="ar-SA" sz="2000" dirty="0" smtClean="0"/>
              <a:t>  </a:t>
            </a:r>
            <a:r>
              <a:rPr lang="en-US" sz="2000" dirty="0" smtClean="0"/>
              <a:t>Steven Patterson </a:t>
            </a:r>
          </a:p>
          <a:p>
            <a:pPr>
              <a:buFontTx/>
              <a:buChar char="-"/>
            </a:pPr>
            <a:endParaRPr lang="en-US" sz="2000" dirty="0" smtClean="0"/>
          </a:p>
          <a:p>
            <a:r>
              <a:rPr lang="ar-SA" sz="2000" dirty="0" smtClean="0"/>
              <a:t> * الصحفيين , مقدمي البرامج  دور مؤثر في صياغة وتشكيل الحقيقة الاجتماعية </a:t>
            </a:r>
          </a:p>
          <a:p>
            <a:endParaRPr lang="ar-SA" sz="2000" dirty="0" smtClean="0"/>
          </a:p>
          <a:p>
            <a:r>
              <a:rPr lang="ar-SA" sz="2000" dirty="0" smtClean="0"/>
              <a:t>حجم التغطية الإعلامية التي تقدمها وسائل الإعلام لقضايا معينة دون أخرى </a:t>
            </a:r>
          </a:p>
          <a:p>
            <a:endParaRPr lang="ar-SA" sz="2000" dirty="0" smtClean="0"/>
          </a:p>
          <a:p>
            <a:r>
              <a:rPr lang="en-US" sz="2000" dirty="0" smtClean="0">
                <a:hlinkClick r:id="rId2"/>
              </a:rPr>
              <a:t>https://www.youtube.com/watch?v=HnrGpYWx8qk</a:t>
            </a:r>
            <a:r>
              <a:rPr lang="ar-SA" sz="2000" dirty="0" smtClean="0"/>
              <a:t> </a:t>
            </a:r>
          </a:p>
          <a:p>
            <a:endParaRPr lang="ar-SA" sz="2000" dirty="0"/>
          </a:p>
          <a:p>
            <a:r>
              <a:rPr lang="en-US" sz="2000" dirty="0" smtClean="0">
                <a:hlinkClick r:id="rId3"/>
              </a:rPr>
              <a:t>https://www.youtube.com/watch?v=-5ctZjWyIKw</a:t>
            </a:r>
            <a:endParaRPr lang="ar-SA" sz="2000" dirty="0" smtClean="0"/>
          </a:p>
          <a:p>
            <a:endParaRPr lang="ar-SA" sz="2000" dirty="0" smtClean="0"/>
          </a:p>
          <a:p>
            <a:endParaRPr lang="ar-SA" sz="2000" dirty="0" smtClean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47552" y="785794"/>
            <a:ext cx="5981189" cy="517064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تأثير وسائل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الاعلام</a:t>
            </a:r>
            <a:r>
              <a:rPr lang="ar-SA" sz="2400" b="1" u="sng" dirty="0" smtClean="0">
                <a:solidFill>
                  <a:srgbClr val="FF0000"/>
                </a:solidFill>
              </a:rPr>
              <a:t> في ترتيب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</a:rPr>
              <a:t> تحديد اهتمامات الجماهير </a:t>
            </a:r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  <a:p>
            <a:endParaRPr lang="ar-SA" dirty="0"/>
          </a:p>
          <a:p>
            <a:r>
              <a:rPr lang="en-US" dirty="0" smtClean="0">
                <a:hlinkClick r:id="rId2"/>
              </a:rPr>
              <a:t>https://www.youtube.com/watch?v=M8jvMKYWaOk</a:t>
            </a:r>
            <a:r>
              <a:rPr lang="ar-SA" dirty="0" smtClean="0"/>
              <a:t> </a:t>
            </a:r>
          </a:p>
          <a:p>
            <a:endParaRPr lang="ar-SA" dirty="0"/>
          </a:p>
          <a:p>
            <a:endParaRPr lang="ar-SA" dirty="0" smtClean="0"/>
          </a:p>
          <a:p>
            <a:r>
              <a:rPr lang="en-US" dirty="0" smtClean="0">
                <a:hlinkClick r:id="rId3"/>
              </a:rPr>
              <a:t>https://www.youtube.com/watch?v=Sh8F7z-mbPo</a:t>
            </a:r>
            <a:r>
              <a:rPr lang="ar-SA" dirty="0" smtClean="0"/>
              <a:t>  </a:t>
            </a:r>
          </a:p>
          <a:p>
            <a:endParaRPr lang="ar-SA" dirty="0"/>
          </a:p>
          <a:p>
            <a:endParaRPr lang="ar-SA" dirty="0" smtClean="0"/>
          </a:p>
          <a:p>
            <a:r>
              <a:rPr lang="en-US" dirty="0" smtClean="0">
                <a:hlinkClick r:id="rId4"/>
              </a:rPr>
              <a:t>http://sabq.org/</a:t>
            </a:r>
            <a:endParaRPr lang="ar-SA" dirty="0" smtClean="0"/>
          </a:p>
          <a:p>
            <a:endParaRPr lang="ar-SA" dirty="0"/>
          </a:p>
          <a:p>
            <a:r>
              <a:rPr lang="en-US" dirty="0" smtClean="0">
                <a:hlinkClick r:id="rId5"/>
              </a:rPr>
              <a:t>http://www.aljazeera.net/portal</a:t>
            </a:r>
            <a:endParaRPr lang="ar-SA" dirty="0" smtClean="0"/>
          </a:p>
          <a:p>
            <a:endParaRPr lang="ar-SA" dirty="0"/>
          </a:p>
          <a:p>
            <a:endParaRPr lang="ar-SA" dirty="0"/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76854" y="214290"/>
            <a:ext cx="9220858" cy="477053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وظائف النظرية : </a:t>
            </a:r>
          </a:p>
          <a:p>
            <a:endParaRPr lang="ar-SA" sz="2000" dirty="0"/>
          </a:p>
          <a:p>
            <a:r>
              <a:rPr lang="ar-SA" sz="2000" dirty="0" smtClean="0"/>
              <a:t>1- أن مضمون وسائل الإعلام يزيد من وعي الجماهير بالقضايا التي يتناولها هذا المضمون. </a:t>
            </a:r>
          </a:p>
          <a:p>
            <a:endParaRPr lang="ar-SA" sz="2000" dirty="0"/>
          </a:p>
          <a:p>
            <a:r>
              <a:rPr lang="ar-SA" sz="2000" dirty="0" smtClean="0"/>
              <a:t>2- أن هذه النظرية تساعد الجمهور بشكل عام في التعرف على القضايا المهمة من بين القضايا التي يقدمها ذلك </a:t>
            </a:r>
          </a:p>
          <a:p>
            <a:r>
              <a:rPr lang="ar-SA" sz="2000" dirty="0" smtClean="0"/>
              <a:t>المضمون(تثير القضايا )  </a:t>
            </a:r>
          </a:p>
          <a:p>
            <a:endParaRPr lang="ar-SA" sz="2000" dirty="0"/>
          </a:p>
          <a:p>
            <a:r>
              <a:rPr lang="ar-SA" sz="2000" dirty="0" smtClean="0"/>
              <a:t>3- أن هذه النظرية في مراحلها النهائية ترتب أولويات الاهتمام بالقضايا التي يعرضها المضمون .</a:t>
            </a:r>
          </a:p>
          <a:p>
            <a:endParaRPr lang="ar-SA" sz="2000" dirty="0" smtClean="0"/>
          </a:p>
          <a:p>
            <a:endParaRPr lang="ar-SA" sz="2000" dirty="0"/>
          </a:p>
          <a:p>
            <a:endParaRPr lang="ar-SA" sz="2000" dirty="0" smtClean="0"/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هل تستطيع وسائل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الاعلام</a:t>
            </a:r>
            <a:r>
              <a:rPr lang="ar-SA" sz="2400" b="1" u="sng" dirty="0" smtClean="0">
                <a:solidFill>
                  <a:srgbClr val="FF0000"/>
                </a:solidFill>
              </a:rPr>
              <a:t> في كل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الاحوال</a:t>
            </a:r>
            <a:r>
              <a:rPr lang="ar-SA" sz="2400" b="1" u="sng" dirty="0" smtClean="0">
                <a:solidFill>
                  <a:srgbClr val="FF0000"/>
                </a:solidFill>
              </a:rPr>
              <a:t>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ان</a:t>
            </a:r>
            <a:r>
              <a:rPr lang="ar-SA" sz="2400" b="1" u="sng" dirty="0" smtClean="0">
                <a:solidFill>
                  <a:srgbClr val="FF0000"/>
                </a:solidFill>
              </a:rPr>
              <a:t> تحدد اهتمامات الجماهير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</a:rPr>
              <a:t> ترتيب الأولويات ؟ </a:t>
            </a:r>
          </a:p>
          <a:p>
            <a:endParaRPr lang="ar-SA" sz="2000" dirty="0"/>
          </a:p>
          <a:p>
            <a:endParaRPr lang="ar-SA" sz="2000" dirty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19421" y="571480"/>
            <a:ext cx="8052204" cy="563231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ar-SA" sz="2000" dirty="0" smtClean="0"/>
              <a:t> نوع الجمهور  ( متعلم – اقل تعليما – ليس لديه ولاء سياسي – لا تهتم بالموضوعات السياسية )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طبيعة القضايا التي تعرضها  ( القضايا المتعلقة بالشؤون الخارجية  )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المصدر الرئيسي ( وسائل الإعلام ) ترتب الأولويات </a:t>
            </a:r>
          </a:p>
          <a:p>
            <a:pPr>
              <a:buFont typeface="Arial" pitchFamily="34" charset="0"/>
              <a:buChar char="•"/>
            </a:pPr>
            <a:endParaRPr lang="ar-SA" sz="2000" dirty="0" smtClean="0"/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hlinkClick r:id="rId2"/>
              </a:rPr>
              <a:t>https://www.youtube.com/watch?v=2DX_jCmO1js</a:t>
            </a:r>
            <a:r>
              <a:rPr lang="ar-SA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ar-SA" sz="2000"/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علاقة بقضايا المجتمع الداخلية ( مصادر أخرى تنافس وسائل الإعلام مثل الاتصال الشخصي )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endParaRPr lang="ar-SA" sz="2000" dirty="0" smtClean="0"/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hlinkClick r:id="rId3"/>
              </a:rPr>
              <a:t>https://www.youtube.com/watch?v=gog49mpPtmE</a:t>
            </a:r>
            <a:r>
              <a:rPr lang="ar-SA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endParaRPr lang="ar-SA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89617" y="357166"/>
            <a:ext cx="8754383" cy="532453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علاقة النظرية بالاتصال السياسي : </a:t>
            </a:r>
          </a:p>
          <a:p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علاقة وثيقة ( لأنها تعد أكثر  نظريات الإعلام الحديثة صلة بالاتصال السياسي )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endParaRPr lang="ar-SA" sz="2000" b="1" u="sng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r-SA" sz="2000" b="1" u="sng" dirty="0">
                <a:solidFill>
                  <a:srgbClr val="FF0000"/>
                </a:solidFill>
              </a:rPr>
              <a:t> </a:t>
            </a:r>
            <a:r>
              <a:rPr lang="ar-SA" sz="2000" b="1" u="sng" dirty="0" smtClean="0">
                <a:solidFill>
                  <a:srgbClr val="FF0000"/>
                </a:solidFill>
              </a:rPr>
              <a:t>فرضيات النظرية :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1- وسائل الإعلام تسهم في صياغة  </a:t>
            </a:r>
            <a:r>
              <a:rPr lang="ar-SA" sz="2000" dirty="0" err="1" smtClean="0"/>
              <a:t>و</a:t>
            </a:r>
            <a:r>
              <a:rPr lang="ar-SA" sz="2000" dirty="0" smtClean="0"/>
              <a:t> تشكيل الحقيقة السياسية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2- أن السلوك السياسي لأفراد المجتمع ( ساسه – مواطنين ) انعكاس لمفهوم الحقيقة السياسية التي صاغتها</a:t>
            </a:r>
          </a:p>
          <a:p>
            <a:endParaRPr lang="ar-SA" sz="2000" dirty="0"/>
          </a:p>
          <a:p>
            <a:r>
              <a:rPr lang="ar-SA" sz="2000" dirty="0" smtClean="0"/>
              <a:t>و شكلتها وسائل الإعلام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( </a:t>
            </a:r>
            <a:r>
              <a:rPr lang="ar-SA" sz="2000" b="1" u="sng" dirty="0" smtClean="0">
                <a:solidFill>
                  <a:srgbClr val="FF0000"/>
                </a:solidFill>
              </a:rPr>
              <a:t>التأثير المعرفي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000" b="1" u="sng" dirty="0" smtClean="0">
                <a:solidFill>
                  <a:srgbClr val="FF0000"/>
                </a:solidFill>
              </a:rPr>
              <a:t> التأثير السلوكي ) علاقة سببية </a:t>
            </a:r>
          </a:p>
          <a:p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التصويت الانتخابي 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33576" y="142852"/>
            <a:ext cx="9177576" cy="65556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ثانيا : نظرية الاتصال الشخصي ( انتقال المعلومات على مرحلتين ) : </a:t>
            </a:r>
          </a:p>
          <a:p>
            <a:endParaRPr lang="ar-SA" sz="2000" dirty="0"/>
          </a:p>
          <a:p>
            <a:r>
              <a:rPr lang="ar-SA" sz="2000" dirty="0" smtClean="0"/>
              <a:t>تدفق المعلومات من وسائل الاتصال الجماهيري يستقبلها قادة الرأي في المجتمع الذين ينقلون هذه المعلومات </a:t>
            </a:r>
          </a:p>
          <a:p>
            <a:endParaRPr lang="ar-SA" sz="2000" dirty="0"/>
          </a:p>
          <a:p>
            <a:r>
              <a:rPr lang="ar-SA" sz="2000" dirty="0" smtClean="0"/>
              <a:t>بدورهم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الجمهور من خلال اللقاءات الشخصية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المناقشات التي تدور بينهم .</a:t>
            </a:r>
          </a:p>
          <a:p>
            <a:endParaRPr lang="ar-SA" sz="2000" dirty="0"/>
          </a:p>
          <a:p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www.youtube.com/watch?v=G3xP4W6hnMs</a:t>
            </a:r>
            <a:r>
              <a:rPr lang="en-US" sz="2000" dirty="0" smtClean="0"/>
              <a:t>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rgbClr val="FF0000"/>
                </a:solidFill>
                <a:hlinkClick r:id="rId3"/>
              </a:rPr>
              <a:t>http://</a:t>
            </a:r>
            <a:r>
              <a:rPr lang="en-US" sz="2000" dirty="0" smtClean="0">
                <a:solidFill>
                  <a:srgbClr val="FF0000"/>
                </a:solidFill>
                <a:hlinkClick r:id="rId3"/>
              </a:rPr>
              <a:t>www.youtube.com/watch?v=Y8pm3G7HPYM</a:t>
            </a:r>
            <a:endParaRPr lang="ar-SA" sz="20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ar-SA" sz="20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ar-SA" sz="2000" dirty="0" err="1" smtClean="0">
                <a:solidFill>
                  <a:srgbClr val="FF0000"/>
                </a:solidFill>
              </a:rPr>
              <a:t>لازارفيلد</a:t>
            </a:r>
            <a:r>
              <a:rPr lang="ar-SA" sz="2000" dirty="0" smtClean="0">
                <a:solidFill>
                  <a:srgbClr val="FF0000"/>
                </a:solidFill>
              </a:rPr>
              <a:t>   </a:t>
            </a:r>
            <a:r>
              <a:rPr lang="ar-SA" sz="2000" dirty="0" smtClean="0">
                <a:solidFill>
                  <a:srgbClr val="FF0000"/>
                </a:solidFill>
              </a:rPr>
              <a:t>و </a:t>
            </a:r>
            <a:r>
              <a:rPr lang="ar-SA" sz="2000" dirty="0" err="1" smtClean="0">
                <a:solidFill>
                  <a:srgbClr val="FF0000"/>
                </a:solidFill>
              </a:rPr>
              <a:t>كاتز</a:t>
            </a:r>
            <a:r>
              <a:rPr lang="ar-SA" sz="2000" dirty="0" smtClean="0">
                <a:solidFill>
                  <a:srgbClr val="FF0000"/>
                </a:solidFill>
              </a:rPr>
              <a:t> </a:t>
            </a:r>
            <a:endParaRPr lang="ar-SA" sz="2000" dirty="0"/>
          </a:p>
          <a:p>
            <a:pPr>
              <a:buFontTx/>
              <a:buChar char="-"/>
            </a:pPr>
            <a:r>
              <a:rPr lang="ar-SA" sz="2000" u="sng" dirty="0" smtClean="0">
                <a:solidFill>
                  <a:srgbClr val="FF0000"/>
                </a:solidFill>
              </a:rPr>
              <a:t> محور هذه النظرية هم ( قادة الرأي ) </a:t>
            </a:r>
          </a:p>
          <a:p>
            <a:pPr>
              <a:buFontTx/>
              <a:buChar char="-"/>
            </a:pPr>
            <a:endParaRPr lang="ar-SA" sz="2000" dirty="0"/>
          </a:p>
          <a:p>
            <a:pPr>
              <a:buFontTx/>
              <a:buChar char="-"/>
            </a:pPr>
            <a:r>
              <a:rPr lang="ar-SA" sz="2000" dirty="0" smtClean="0"/>
              <a:t>قادة الرأي : هم صنف من الناس يمثلون دور الوسيط في انتقال المعلومات من وسائل الاتصال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الجماهير </a:t>
            </a:r>
          </a:p>
          <a:p>
            <a:pPr>
              <a:buFontTx/>
              <a:buChar char="-"/>
            </a:pPr>
            <a:endParaRPr lang="ar-SA" sz="2000" dirty="0"/>
          </a:p>
          <a:p>
            <a:pPr>
              <a:buFontTx/>
              <a:buChar char="-"/>
            </a:pPr>
            <a:r>
              <a:rPr lang="ar-SA" sz="2000" dirty="0" smtClean="0"/>
              <a:t>ليست لهم صفات شخصية تميزهم عن غيرهم ( دور في عملية الاتصال الشخصي ) </a:t>
            </a:r>
          </a:p>
          <a:p>
            <a:pPr>
              <a:buFontTx/>
              <a:buChar char="-"/>
            </a:pPr>
            <a:endParaRPr lang="ar-SA" sz="2000" b="1" u="sng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ar-SA" sz="2000" b="1" u="sng" dirty="0" smtClean="0">
                <a:solidFill>
                  <a:srgbClr val="FF0000"/>
                </a:solidFill>
              </a:rPr>
              <a:t>دور قادة الرأي في الاتصال : </a:t>
            </a:r>
          </a:p>
          <a:p>
            <a:pPr>
              <a:buFontTx/>
              <a:buChar char="-"/>
            </a:pPr>
            <a:endParaRPr lang="ar-SA" sz="2000" dirty="0"/>
          </a:p>
          <a:p>
            <a:pPr>
              <a:buFontTx/>
              <a:buChar char="-"/>
            </a:pPr>
            <a:r>
              <a:rPr lang="ar-SA" sz="2000" dirty="0" smtClean="0"/>
              <a:t>1 تقديم شرح </a:t>
            </a:r>
            <a:r>
              <a:rPr lang="ar-SA" sz="2000" dirty="0" err="1" smtClean="0"/>
              <a:t>و</a:t>
            </a:r>
            <a:r>
              <a:rPr lang="ar-SA" sz="2000" dirty="0" smtClean="0"/>
              <a:t> تفصيل </a:t>
            </a:r>
            <a:r>
              <a:rPr lang="ar-SA" sz="2000" dirty="0" err="1" smtClean="0"/>
              <a:t>و</a:t>
            </a:r>
            <a:r>
              <a:rPr lang="ar-SA" sz="2000" dirty="0" smtClean="0"/>
              <a:t> تفسير للمعلومات التي تبثها وسائل الإعلام للجمهور وعدم الاقتصار على عملية النقل </a:t>
            </a:r>
          </a:p>
          <a:p>
            <a:pPr>
              <a:buFontTx/>
              <a:buChar char="-"/>
            </a:pPr>
            <a:endParaRPr lang="ar-SA" sz="2000" dirty="0"/>
          </a:p>
          <a:p>
            <a:pPr>
              <a:buFontTx/>
              <a:buChar char="-"/>
            </a:pPr>
            <a:r>
              <a:rPr lang="ar-SA" sz="2000" dirty="0" smtClean="0"/>
              <a:t>2- تقديم أراء أخرى و مغايرة للمعلومات التي </a:t>
            </a:r>
            <a:r>
              <a:rPr lang="ar-SA" sz="2000" dirty="0" err="1" smtClean="0"/>
              <a:t>تبها</a:t>
            </a:r>
            <a:r>
              <a:rPr lang="ar-SA" sz="2000" dirty="0" smtClean="0"/>
              <a:t> وسائل الإعلام المختلفة عنها .</a:t>
            </a:r>
            <a:endParaRPr lang="ar-SA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214175" y="642918"/>
            <a:ext cx="9042925" cy="440120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دراسة بحث في العلاقة بين متغيري المعرفة السياسية لدى الناخبين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000" b="1" u="sng" dirty="0" smtClean="0">
                <a:solidFill>
                  <a:srgbClr val="FF0000"/>
                </a:solidFill>
              </a:rPr>
              <a:t> التعرض لنمطين من أنماط الاتصال </a:t>
            </a:r>
          </a:p>
          <a:p>
            <a:endParaRPr lang="ar-SA" sz="2000" b="1" u="sng" dirty="0">
              <a:solidFill>
                <a:srgbClr val="FF0000"/>
              </a:solidFill>
            </a:endParaRPr>
          </a:p>
          <a:p>
            <a:r>
              <a:rPr lang="ar-SA" sz="2000" b="1" u="sng" dirty="0" smtClean="0">
                <a:solidFill>
                  <a:srgbClr val="FF0000"/>
                </a:solidFill>
              </a:rPr>
              <a:t>هما الاتصال الجماهيري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000" b="1" u="sng" dirty="0" smtClean="0">
                <a:solidFill>
                  <a:srgbClr val="FF0000"/>
                </a:solidFill>
              </a:rPr>
              <a:t> الاتصال الشخصي أثناء انتخابات الرئاسة الأمريكية في ولاية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نيوها</a:t>
            </a:r>
            <a:r>
              <a:rPr lang="ar-SA" sz="2000" b="1" u="sng" dirty="0" smtClean="0">
                <a:solidFill>
                  <a:srgbClr val="FF0000"/>
                </a:solidFill>
              </a:rPr>
              <a:t> مبشر :</a:t>
            </a:r>
          </a:p>
          <a:p>
            <a:endParaRPr lang="ar-SA" sz="2000" dirty="0"/>
          </a:p>
          <a:p>
            <a:endParaRPr lang="ar-SA" sz="2000" dirty="0" smtClean="0"/>
          </a:p>
          <a:p>
            <a:r>
              <a:rPr lang="ar-SA" sz="2000" dirty="0" smtClean="0"/>
              <a:t>1- أن تعرض الناخبين لوسائل الإعلام من اجل البحث عن معلومة سياسية كانت نتيجة المناقشة والاتصال على </a:t>
            </a:r>
          </a:p>
          <a:p>
            <a:endParaRPr lang="ar-SA" sz="2000" dirty="0"/>
          </a:p>
          <a:p>
            <a:r>
              <a:rPr lang="ar-SA" sz="2000" dirty="0" smtClean="0"/>
              <a:t>المستوى الشخصي بين الآخرين </a:t>
            </a:r>
          </a:p>
          <a:p>
            <a:endParaRPr lang="ar-SA" sz="2000" dirty="0"/>
          </a:p>
          <a:p>
            <a:r>
              <a:rPr lang="ar-SA" sz="2000" dirty="0" smtClean="0"/>
              <a:t>2- أن الناخبين يكتسبون معلومات سياسية عن بيئتهم المحيطة بهم من خلال الاتصال الشخصي أكثر مما تقدمه </a:t>
            </a:r>
          </a:p>
          <a:p>
            <a:endParaRPr lang="ar-SA" sz="2000" dirty="0"/>
          </a:p>
          <a:p>
            <a:r>
              <a:rPr lang="ar-SA" sz="2000" dirty="0" smtClean="0"/>
              <a:t>وسائل الاتصال الجماهيري .</a:t>
            </a:r>
          </a:p>
          <a:p>
            <a:endParaRPr lang="ar-SA" sz="2000" dirty="0"/>
          </a:p>
          <a:p>
            <a:r>
              <a:rPr lang="ar-SA" sz="2000" dirty="0" smtClean="0"/>
              <a:t>المتغيرات التي يتم دراستها في البحوث </a:t>
            </a:r>
            <a:r>
              <a:rPr lang="ar-SA" sz="2000" b="1" u="sng" dirty="0" smtClean="0">
                <a:solidFill>
                  <a:srgbClr val="FF0000"/>
                </a:solidFill>
              </a:rPr>
              <a:t>( المتغير المعرفي –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000" b="1" u="sng" dirty="0" smtClean="0">
                <a:solidFill>
                  <a:srgbClr val="FF0000"/>
                </a:solidFill>
              </a:rPr>
              <a:t>  المتغير السلوكي )</a:t>
            </a:r>
            <a:endParaRPr lang="ar-SA" sz="20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61733" y="500042"/>
            <a:ext cx="8752781" cy="575542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النظريات المتعلقة بالجمهور : </a:t>
            </a:r>
          </a:p>
          <a:p>
            <a:endParaRPr lang="ar-SA" sz="2400" u="sng" dirty="0">
              <a:solidFill>
                <a:srgbClr val="FF0000"/>
              </a:solidFill>
            </a:endParaRPr>
          </a:p>
          <a:p>
            <a:r>
              <a:rPr lang="ar-SA" sz="2400" u="sng" dirty="0" smtClean="0">
                <a:solidFill>
                  <a:srgbClr val="FF0000"/>
                </a:solidFill>
              </a:rPr>
              <a:t> </a:t>
            </a:r>
            <a:r>
              <a:rPr lang="ar-SA" sz="2400" u="sng" dirty="0" err="1" smtClean="0">
                <a:solidFill>
                  <a:srgbClr val="FF0000"/>
                </a:solidFill>
              </a:rPr>
              <a:t>اولا</a:t>
            </a:r>
            <a:r>
              <a:rPr lang="ar-SA" sz="2400" u="sng" dirty="0" smtClean="0">
                <a:solidFill>
                  <a:srgbClr val="FF0000"/>
                </a:solidFill>
              </a:rPr>
              <a:t>: نظرية الاستخدامات </a:t>
            </a:r>
            <a:r>
              <a:rPr lang="ar-SA" sz="2400" u="sng" dirty="0" err="1" smtClean="0">
                <a:solidFill>
                  <a:srgbClr val="FF0000"/>
                </a:solidFill>
              </a:rPr>
              <a:t>و</a:t>
            </a:r>
            <a:r>
              <a:rPr lang="ar-SA" sz="2400" u="sng" dirty="0" smtClean="0">
                <a:solidFill>
                  <a:srgbClr val="FF0000"/>
                </a:solidFill>
              </a:rPr>
              <a:t> </a:t>
            </a:r>
            <a:r>
              <a:rPr lang="ar-SA" sz="2400" u="sng" dirty="0" err="1" smtClean="0">
                <a:solidFill>
                  <a:srgbClr val="FF0000"/>
                </a:solidFill>
              </a:rPr>
              <a:t>الاشباعات</a:t>
            </a:r>
            <a:r>
              <a:rPr lang="ar-SA" sz="2400" u="sng" dirty="0" smtClean="0">
                <a:solidFill>
                  <a:srgbClr val="FF0000"/>
                </a:solidFill>
              </a:rPr>
              <a:t> : </a:t>
            </a:r>
          </a:p>
          <a:p>
            <a:endParaRPr lang="ar-SA" sz="2000" dirty="0"/>
          </a:p>
          <a:p>
            <a:r>
              <a:rPr lang="ar-SA" sz="2000" dirty="0" smtClean="0"/>
              <a:t>هذه النظرية تقول </a:t>
            </a:r>
            <a:r>
              <a:rPr lang="ar-SA" sz="2000" dirty="0" err="1" smtClean="0"/>
              <a:t>ان</a:t>
            </a:r>
            <a:r>
              <a:rPr lang="ar-SA" sz="2000" dirty="0" smtClean="0"/>
              <a:t> جمهور الوسيلة الإعلامية هو جمهور يتميز بخصائص عديدة أهمها القدرة على اختيار</a:t>
            </a:r>
          </a:p>
          <a:p>
            <a:endParaRPr lang="ar-SA" sz="2000" dirty="0"/>
          </a:p>
          <a:p>
            <a:r>
              <a:rPr lang="ar-SA" sz="2000" dirty="0" smtClean="0"/>
              <a:t> الرسائل الإعلامية  التي تلبي رغباته </a:t>
            </a:r>
            <a:r>
              <a:rPr lang="ar-SA" sz="2000" dirty="0" err="1" smtClean="0"/>
              <a:t>و</a:t>
            </a:r>
            <a:r>
              <a:rPr lang="ar-SA" sz="2000" dirty="0" smtClean="0"/>
              <a:t> تشبع حاجاته الكامنة في ذاته .</a:t>
            </a:r>
          </a:p>
          <a:p>
            <a:endParaRPr lang="ar-SA" sz="2000" dirty="0"/>
          </a:p>
          <a:p>
            <a:endParaRPr lang="ar-SA" sz="2000" dirty="0" smtClean="0"/>
          </a:p>
          <a:p>
            <a:r>
              <a:rPr lang="ar-SA" sz="2000" dirty="0" smtClean="0">
                <a:solidFill>
                  <a:srgbClr val="FF0000"/>
                </a:solidFill>
              </a:rPr>
              <a:t>الجمهور ( سلبي – ايجابي ) ؟؟  </a:t>
            </a:r>
          </a:p>
          <a:p>
            <a:endParaRPr lang="ar-SA" sz="2000" dirty="0"/>
          </a:p>
          <a:p>
            <a:r>
              <a:rPr lang="ar-SA" sz="2000" dirty="0" smtClean="0"/>
              <a:t> له غاية محددة من تعرضه لوسائل الإعلام  ويسعى إلى تحقيق هذه الغاية ( التعرض الاختياري) </a:t>
            </a:r>
          </a:p>
          <a:p>
            <a:endParaRPr lang="ar-SA" sz="2000" dirty="0"/>
          </a:p>
          <a:p>
            <a:pPr>
              <a:buFontTx/>
              <a:buChar char="-"/>
            </a:pPr>
            <a:r>
              <a:rPr lang="ar-SA" sz="2000" dirty="0" smtClean="0"/>
              <a:t>ليتل جون </a:t>
            </a:r>
          </a:p>
          <a:p>
            <a:pPr>
              <a:buFontTx/>
              <a:buChar char="-"/>
            </a:pPr>
            <a:endParaRPr lang="ar-SA" sz="2000" dirty="0"/>
          </a:p>
          <a:p>
            <a:pPr>
              <a:buFontTx/>
              <a:buChar char="-"/>
            </a:pPr>
            <a:endParaRPr lang="ar-SA" sz="2000" dirty="0" smtClean="0"/>
          </a:p>
          <a:p>
            <a:endParaRPr lang="ar-SA" sz="2000" dirty="0"/>
          </a:p>
          <a:p>
            <a:endParaRPr lang="ar-SA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صل">
  <a:themeElements>
    <a:clrScheme name="أصل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أصل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أصل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164</TotalTime>
  <Words>1072</Words>
  <Application>Microsoft Office PowerPoint</Application>
  <PresentationFormat>عرض على الشاشة (3:4)‏</PresentationFormat>
  <Paragraphs>238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أصل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aljawhara</cp:lastModifiedBy>
  <cp:revision>40</cp:revision>
  <dcterms:created xsi:type="dcterms:W3CDTF">2014-02-24T06:20:51Z</dcterms:created>
  <dcterms:modified xsi:type="dcterms:W3CDTF">2014-02-24T09:47:21Z</dcterms:modified>
</cp:coreProperties>
</file>