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 id="262" r:id="rId9"/>
    <p:sldId id="265" r:id="rId10"/>
    <p:sldId id="266" r:id="rId11"/>
    <p:sldId id="267"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1C77A0D-FE35-49AA-B34A-0809CCFEAD54}" type="datetimeFigureOut">
              <a:rPr lang="ar-SA" smtClean="0"/>
              <a:pPr/>
              <a:t>27/05/1439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1C548D-33EA-4949-9B03-6E75400B7BBA}"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1C77A0D-FE35-49AA-B34A-0809CCFEAD54}" type="datetimeFigureOut">
              <a:rPr lang="ar-SA" smtClean="0"/>
              <a:pPr/>
              <a:t>27/05/1439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1C548D-33EA-4949-9B03-6E75400B7BB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1C77A0D-FE35-49AA-B34A-0809CCFEAD54}" type="datetimeFigureOut">
              <a:rPr lang="ar-SA" smtClean="0"/>
              <a:pPr/>
              <a:t>27/05/1439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1C548D-33EA-4949-9B03-6E75400B7BB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1C77A0D-FE35-49AA-B34A-0809CCFEAD54}" type="datetimeFigureOut">
              <a:rPr lang="ar-SA" smtClean="0"/>
              <a:pPr/>
              <a:t>27/05/1439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1C548D-33EA-4949-9B03-6E75400B7BB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1C77A0D-FE35-49AA-B34A-0809CCFEAD54}" type="datetimeFigureOut">
              <a:rPr lang="ar-SA" smtClean="0"/>
              <a:pPr/>
              <a:t>27/05/1439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1C548D-33EA-4949-9B03-6E75400B7BBA}"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1C77A0D-FE35-49AA-B34A-0809CCFEAD54}" type="datetimeFigureOut">
              <a:rPr lang="ar-SA" smtClean="0"/>
              <a:pPr/>
              <a:t>27/05/1439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1C548D-33EA-4949-9B03-6E75400B7BB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1C77A0D-FE35-49AA-B34A-0809CCFEAD54}" type="datetimeFigureOut">
              <a:rPr lang="ar-SA" smtClean="0"/>
              <a:pPr/>
              <a:t>27/05/1439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51C548D-33EA-4949-9B03-6E75400B7BB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1C77A0D-FE35-49AA-B34A-0809CCFEAD54}" type="datetimeFigureOut">
              <a:rPr lang="ar-SA" smtClean="0"/>
              <a:pPr/>
              <a:t>27/05/1439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51C548D-33EA-4949-9B03-6E75400B7BB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1C77A0D-FE35-49AA-B34A-0809CCFEAD54}" type="datetimeFigureOut">
              <a:rPr lang="ar-SA" smtClean="0"/>
              <a:pPr/>
              <a:t>27/05/1439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51C548D-33EA-4949-9B03-6E75400B7BB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C77A0D-FE35-49AA-B34A-0809CCFEAD54}" type="datetimeFigureOut">
              <a:rPr lang="ar-SA" smtClean="0"/>
              <a:pPr/>
              <a:t>27/05/1439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1C548D-33EA-4949-9B03-6E75400B7BB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C77A0D-FE35-49AA-B34A-0809CCFEAD54}" type="datetimeFigureOut">
              <a:rPr lang="ar-SA" smtClean="0"/>
              <a:pPr/>
              <a:t>27/05/1439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1C548D-33EA-4949-9B03-6E75400B7BBA}"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1C77A0D-FE35-49AA-B34A-0809CCFEAD54}" type="datetimeFigureOut">
              <a:rPr lang="ar-SA" smtClean="0"/>
              <a:pPr/>
              <a:t>27/05/1439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51C548D-33EA-4949-9B03-6E75400B7BB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332656"/>
            <a:ext cx="7772400" cy="1152128"/>
          </a:xfrm>
        </p:spPr>
        <p:txBody>
          <a:bodyPr>
            <a:normAutofit fontScale="90000"/>
          </a:bodyPr>
          <a:lstStyle/>
          <a:p>
            <a:pPr algn="l"/>
            <a:r>
              <a:rPr lang="ar-SA" b="1" dirty="0" smtClean="0"/>
              <a:t/>
            </a:r>
            <a:br>
              <a:rPr lang="ar-SA" b="1" dirty="0" smtClean="0"/>
            </a:br>
            <a:r>
              <a:rPr lang="ar-SA" b="1" dirty="0"/>
              <a:t/>
            </a:r>
            <a:br>
              <a:rPr lang="ar-SA" b="1" dirty="0"/>
            </a:br>
            <a:r>
              <a:rPr lang="ar-SA" b="1" dirty="0" smtClean="0"/>
              <a:t/>
            </a:r>
            <a:br>
              <a:rPr lang="ar-SA" b="1" dirty="0" smtClean="0"/>
            </a:br>
            <a:r>
              <a:rPr lang="ar-SA" b="1" dirty="0" smtClean="0"/>
              <a:t>مواعيد </a:t>
            </a:r>
            <a:r>
              <a:rPr lang="ar-SA" b="1" dirty="0"/>
              <a:t>تقديم وعدد مرات </a:t>
            </a:r>
            <a:r>
              <a:rPr lang="ar-SA" b="1" dirty="0" smtClean="0"/>
              <a:t>التغذية</a:t>
            </a:r>
            <a:r>
              <a:rPr lang="en-US" b="1" dirty="0" smtClean="0"/>
              <a:t/>
            </a:r>
            <a:br>
              <a:rPr lang="en-US" b="1" dirty="0" smtClean="0"/>
            </a:br>
            <a:r>
              <a:rPr lang="en-US" b="1" dirty="0"/>
              <a:t>Times and </a:t>
            </a:r>
            <a:r>
              <a:rPr lang="en-US" b="1" dirty="0" smtClean="0"/>
              <a:t>Frequency of Feeding g                       </a:t>
            </a:r>
            <a:r>
              <a:rPr lang="en-US" dirty="0"/>
              <a:t/>
            </a:r>
            <a:br>
              <a:rPr lang="en-US" dirty="0"/>
            </a:br>
            <a:r>
              <a:rPr lang="en-US" dirty="0"/>
              <a:t/>
            </a:r>
            <a:br>
              <a:rPr lang="en-US" dirty="0"/>
            </a:br>
            <a:endParaRPr lang="ar-SA" dirty="0"/>
          </a:p>
        </p:txBody>
      </p:sp>
      <p:sp>
        <p:nvSpPr>
          <p:cNvPr id="3" name="عنوان فرعي 2"/>
          <p:cNvSpPr>
            <a:spLocks noGrp="1"/>
          </p:cNvSpPr>
          <p:nvPr>
            <p:ph type="subTitle" idx="1"/>
          </p:nvPr>
        </p:nvSpPr>
        <p:spPr>
          <a:xfrm>
            <a:off x="611560" y="1556792"/>
            <a:ext cx="8208912" cy="4824536"/>
          </a:xfrm>
        </p:spPr>
        <p:txBody>
          <a:bodyPr>
            <a:noAutofit/>
          </a:bodyPr>
          <a:lstStyle/>
          <a:p>
            <a:pPr algn="r">
              <a:buFontTx/>
              <a:buChar char="-"/>
            </a:pPr>
            <a:endParaRPr lang="en-US" sz="2400" b="1" dirty="0" smtClean="0">
              <a:solidFill>
                <a:schemeClr val="accent6">
                  <a:lumMod val="50000"/>
                </a:schemeClr>
              </a:solidFill>
            </a:endParaRPr>
          </a:p>
          <a:p>
            <a:pPr algn="r">
              <a:buFontTx/>
              <a:buChar char="-"/>
            </a:pPr>
            <a:r>
              <a:rPr lang="ar-SA" sz="2400" b="1" dirty="0" smtClean="0">
                <a:solidFill>
                  <a:schemeClr val="accent6">
                    <a:lumMod val="50000"/>
                  </a:schemeClr>
                </a:solidFill>
              </a:rPr>
              <a:t>تختلف </a:t>
            </a:r>
            <a:r>
              <a:rPr lang="ar-SA" sz="2400" b="1" dirty="0">
                <a:solidFill>
                  <a:schemeClr val="accent6">
                    <a:lumMod val="50000"/>
                  </a:schemeClr>
                </a:solidFill>
              </a:rPr>
              <a:t>عدد مرات التغذية في الأسماك حسب نوع وعمر الأسماك وطريقة التغذية فهناك أسماك يمكن تغذيتها عدة مرات في اليوم مثل أسماك البلطي وكذلك تغذى الأسماك الصغيرة الحجم عدد مرات أكثر من الأسماك الكبيرة فيمكن تغذية أسماك زريعة البلطى من 6 – 8 مرات يومياً أما الأصبعيات فيمكن أن تغذي 4 – 5 مرات والأسماك الكبيرة 2 – 3 مرة في اليوم</a:t>
            </a:r>
            <a:r>
              <a:rPr lang="ar-SA" sz="2400" b="1" dirty="0" smtClean="0">
                <a:solidFill>
                  <a:schemeClr val="accent6">
                    <a:lumMod val="50000"/>
                  </a:schemeClr>
                </a:solidFill>
              </a:rPr>
              <a:t>.</a:t>
            </a:r>
          </a:p>
          <a:p>
            <a:pPr algn="r">
              <a:buFontTx/>
              <a:buChar char="-"/>
            </a:pPr>
            <a:endParaRPr lang="ar-SA" sz="2400" b="1" dirty="0" smtClean="0">
              <a:solidFill>
                <a:schemeClr val="accent6">
                  <a:lumMod val="50000"/>
                </a:schemeClr>
              </a:solidFill>
            </a:endParaRPr>
          </a:p>
          <a:p>
            <a:pPr algn="r"/>
            <a:r>
              <a:rPr lang="ar-SA" sz="2400" b="1" dirty="0" smtClean="0">
                <a:solidFill>
                  <a:srgbClr val="0070C0"/>
                </a:solidFill>
              </a:rPr>
              <a:t>- يرتبط </a:t>
            </a:r>
            <a:r>
              <a:rPr lang="ar-SA" sz="2400" b="1" dirty="0">
                <a:solidFill>
                  <a:srgbClr val="0070C0"/>
                </a:solidFill>
              </a:rPr>
              <a:t>الوقت المناسب لتقديم الغذاء يومياً مع معدلات الأكسجين الذائب في الماء حيث يجب أن يؤخذ فى </a:t>
            </a:r>
            <a:r>
              <a:rPr lang="ar-SA" sz="2400" b="1" dirty="0" err="1">
                <a:solidFill>
                  <a:srgbClr val="0070C0"/>
                </a:solidFill>
              </a:rPr>
              <a:t>الإعتبار</a:t>
            </a:r>
            <a:r>
              <a:rPr lang="ar-SA" sz="2400" b="1" dirty="0">
                <a:solidFill>
                  <a:srgbClr val="0070C0"/>
                </a:solidFill>
              </a:rPr>
              <a:t> مستويات الأكسجين الذائب في الأوقات المختلفة من اليوم علماً بأن احتياجات الأسماك للأكسجين تبلغ ذروتها بعد 4 إلى 8 ساعات بعد ابتلاع الغذاء، لذلك فإنه يجب تقديم الغذاء بعد شروق الشمس بفترة كافية في حوالي السابعة أو الثامنة صباحا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467544" y="332656"/>
            <a:ext cx="8352928" cy="830997"/>
          </a:xfrm>
          <a:prstGeom prst="rect">
            <a:avLst/>
          </a:prstGeom>
        </p:spPr>
        <p:txBody>
          <a:bodyPr wrap="square">
            <a:spAutoFit/>
          </a:bodyPr>
          <a:lstStyle/>
          <a:p>
            <a:pPr algn="l"/>
            <a:r>
              <a:rPr lang="ar-SA" sz="2400" b="1" dirty="0">
                <a:solidFill>
                  <a:srgbClr val="FF0000"/>
                </a:solidFill>
              </a:rPr>
              <a:t>الطريقة الثانية :- لاحتساب التغير في معدل التغذية طبقاً لنفس المصدر فهي: </a:t>
            </a:r>
            <a:r>
              <a:rPr lang="ar-SA" sz="2400" b="1" dirty="0" smtClean="0">
                <a:solidFill>
                  <a:srgbClr val="FF0000"/>
                </a:solidFill>
              </a:rPr>
              <a:t>     </a:t>
            </a:r>
            <a:r>
              <a:rPr lang="en-US" sz="2400" b="1" dirty="0" smtClean="0">
                <a:solidFill>
                  <a:srgbClr val="FF0000"/>
                </a:solidFill>
              </a:rPr>
              <a:t>    </a:t>
            </a:r>
            <a:r>
              <a:rPr lang="en-US" sz="2400" b="1" dirty="0" err="1">
                <a:solidFill>
                  <a:srgbClr val="FF0000"/>
                </a:solidFill>
              </a:rPr>
              <a:t>W</a:t>
            </a:r>
            <a:r>
              <a:rPr lang="en-US" sz="2400" b="1" baseline="-25000" dirty="0" err="1">
                <a:solidFill>
                  <a:srgbClr val="FF0000"/>
                </a:solidFill>
              </a:rPr>
              <a:t>t</a:t>
            </a:r>
            <a:r>
              <a:rPr lang="en-US" sz="2400" b="1" dirty="0">
                <a:solidFill>
                  <a:srgbClr val="FF0000"/>
                </a:solidFill>
              </a:rPr>
              <a:t> = W</a:t>
            </a:r>
            <a:r>
              <a:rPr lang="en-US" sz="2400" b="1" baseline="-25000" dirty="0">
                <a:solidFill>
                  <a:srgbClr val="FF0000"/>
                </a:solidFill>
              </a:rPr>
              <a:t>°</a:t>
            </a:r>
            <a:r>
              <a:rPr lang="en-US" sz="2400" b="1" dirty="0">
                <a:solidFill>
                  <a:srgbClr val="FF0000"/>
                </a:solidFill>
              </a:rPr>
              <a:t>  </a:t>
            </a:r>
            <a:r>
              <a:rPr lang="en-US" sz="2400" b="1" dirty="0" err="1">
                <a:solidFill>
                  <a:srgbClr val="FF0000"/>
                </a:solidFill>
              </a:rPr>
              <a:t>e</a:t>
            </a:r>
            <a:r>
              <a:rPr lang="en-US" sz="2400" b="1" baseline="30000" dirty="0" err="1">
                <a:solidFill>
                  <a:srgbClr val="FF0000"/>
                </a:solidFill>
              </a:rPr>
              <a:t>kt</a:t>
            </a:r>
            <a:r>
              <a:rPr lang="en-US" sz="2400" b="1" dirty="0"/>
              <a:t> </a:t>
            </a:r>
          </a:p>
        </p:txBody>
      </p:sp>
      <p:sp>
        <p:nvSpPr>
          <p:cNvPr id="3" name="Rectangle 2"/>
          <p:cNvSpPr/>
          <p:nvPr/>
        </p:nvSpPr>
        <p:spPr>
          <a:xfrm>
            <a:off x="2411760" y="1163653"/>
            <a:ext cx="6084168" cy="1938992"/>
          </a:xfrm>
          <a:prstGeom prst="rect">
            <a:avLst/>
          </a:prstGeom>
        </p:spPr>
        <p:txBody>
          <a:bodyPr wrap="square">
            <a:spAutoFit/>
          </a:bodyPr>
          <a:lstStyle/>
          <a:p>
            <a:r>
              <a:rPr lang="en-US" sz="2400" dirty="0" err="1"/>
              <a:t>W</a:t>
            </a:r>
            <a:r>
              <a:rPr lang="en-US" sz="2400" baseline="-25000" dirty="0" err="1"/>
              <a:t>t</a:t>
            </a:r>
            <a:r>
              <a:rPr lang="ar-SA" sz="2400" dirty="0"/>
              <a:t> = وزن الأسماك في الوقت </a:t>
            </a:r>
            <a:r>
              <a:rPr lang="en-US" sz="2400" dirty="0"/>
              <a:t>t</a:t>
            </a:r>
          </a:p>
          <a:p>
            <a:r>
              <a:rPr lang="en-US" sz="2400" dirty="0"/>
              <a:t>W</a:t>
            </a:r>
            <a:r>
              <a:rPr lang="en-US" sz="2400" baseline="-25000" dirty="0"/>
              <a:t>°</a:t>
            </a:r>
            <a:r>
              <a:rPr lang="ar-SA" sz="2400" dirty="0"/>
              <a:t> = وزن الأسماك في الوقت صفر </a:t>
            </a:r>
            <a:endParaRPr lang="en-US" sz="2400" dirty="0"/>
          </a:p>
          <a:p>
            <a:r>
              <a:rPr lang="en-US" sz="2400" dirty="0"/>
              <a:t>e  </a:t>
            </a:r>
            <a:r>
              <a:rPr lang="ar-SA" sz="2400" dirty="0"/>
              <a:t> = اللوغاريتم الطبيعي</a:t>
            </a:r>
            <a:endParaRPr lang="en-US" sz="2400" dirty="0"/>
          </a:p>
          <a:p>
            <a:r>
              <a:rPr lang="en-US" sz="2400" dirty="0"/>
              <a:t>K </a:t>
            </a:r>
            <a:r>
              <a:rPr lang="ar-SA" sz="2400" dirty="0"/>
              <a:t> = النسبة بين النسبة المئوية لمعدل التغذية وتحول الغذاء.</a:t>
            </a:r>
            <a:endParaRPr lang="en-US" sz="2400" dirty="0"/>
          </a:p>
          <a:p>
            <a:r>
              <a:rPr lang="ar-SA" sz="2400" dirty="0"/>
              <a:t> </a:t>
            </a:r>
            <a:r>
              <a:rPr lang="en-US" sz="2400" dirty="0"/>
              <a:t>t</a:t>
            </a:r>
            <a:r>
              <a:rPr lang="ar-SA" sz="2400" dirty="0"/>
              <a:t>  = الوقت بالأيام للفترة المتغيرة.</a:t>
            </a:r>
            <a:endParaRPr lang="en-US" sz="2400" dirty="0"/>
          </a:p>
        </p:txBody>
      </p:sp>
      <p:sp>
        <p:nvSpPr>
          <p:cNvPr id="4" name="Rectangle 3"/>
          <p:cNvSpPr/>
          <p:nvPr/>
        </p:nvSpPr>
        <p:spPr>
          <a:xfrm>
            <a:off x="755576" y="3126535"/>
            <a:ext cx="7709520" cy="2308324"/>
          </a:xfrm>
          <a:prstGeom prst="rect">
            <a:avLst/>
          </a:prstGeom>
        </p:spPr>
        <p:txBody>
          <a:bodyPr wrap="square">
            <a:spAutoFit/>
          </a:bodyPr>
          <a:lstStyle/>
          <a:p>
            <a:r>
              <a:rPr lang="ar-SA" b="1" dirty="0"/>
              <a:t>مثال :- </a:t>
            </a:r>
            <a:r>
              <a:rPr lang="ar-SA" dirty="0"/>
              <a:t>احسب </a:t>
            </a:r>
            <a:r>
              <a:rPr lang="ar-SA" dirty="0" smtClean="0"/>
              <a:t>وزن  الغذاء المطلوب عند </a:t>
            </a:r>
            <a:r>
              <a:rPr lang="en-US" dirty="0" err="1"/>
              <a:t>W</a:t>
            </a:r>
            <a:r>
              <a:rPr lang="en-US" baseline="-25000" dirty="0" err="1"/>
              <a:t>t</a:t>
            </a:r>
            <a:r>
              <a:rPr lang="ar-SA" dirty="0"/>
              <a:t> باستعمال نفس الأرقام في المثال السابق (وزن الأسماك في الوقت صفر = 1000 كجم، نسبة تحول الغذاء = 1.2 النسبة المئوية للتغذية = 4% ، الزمن = 1 يوم).</a:t>
            </a:r>
            <a:endParaRPr lang="en-US" dirty="0"/>
          </a:p>
          <a:p>
            <a:pPr algn="l" rtl="0"/>
            <a:r>
              <a:rPr lang="en-US" dirty="0" err="1"/>
              <a:t>W</a:t>
            </a:r>
            <a:r>
              <a:rPr lang="en-US" baseline="-25000" dirty="0" err="1"/>
              <a:t>t</a:t>
            </a:r>
            <a:r>
              <a:rPr lang="en-US" dirty="0"/>
              <a:t> = 10000 e</a:t>
            </a:r>
          </a:p>
          <a:p>
            <a:pPr algn="l" rtl="0"/>
            <a:r>
              <a:rPr lang="en-US" dirty="0" err="1"/>
              <a:t>W</a:t>
            </a:r>
            <a:r>
              <a:rPr lang="en-US" baseline="-25000" dirty="0" err="1"/>
              <a:t>t</a:t>
            </a:r>
            <a:r>
              <a:rPr lang="en-US" dirty="0"/>
              <a:t> = 10000 e </a:t>
            </a:r>
            <a:r>
              <a:rPr lang="en-US" baseline="30000" dirty="0"/>
              <a:t>0.0308</a:t>
            </a:r>
            <a:endParaRPr lang="en-US" dirty="0"/>
          </a:p>
          <a:p>
            <a:pPr algn="l" rtl="0"/>
            <a:r>
              <a:rPr lang="en-US" dirty="0"/>
              <a:t>In </a:t>
            </a:r>
            <a:r>
              <a:rPr lang="en-US" dirty="0" err="1"/>
              <a:t>W</a:t>
            </a:r>
            <a:r>
              <a:rPr lang="en-US" baseline="-25000" dirty="0" err="1"/>
              <a:t>t</a:t>
            </a:r>
            <a:r>
              <a:rPr lang="en-US" baseline="-25000" dirty="0"/>
              <a:t> </a:t>
            </a:r>
            <a:r>
              <a:rPr lang="en-US" dirty="0"/>
              <a:t>= In 1000 In e</a:t>
            </a:r>
            <a:r>
              <a:rPr lang="en-US" baseline="30000" dirty="0"/>
              <a:t> 0.0303</a:t>
            </a:r>
            <a:endParaRPr lang="en-US" dirty="0"/>
          </a:p>
          <a:p>
            <a:pPr algn="l" rtl="0"/>
            <a:r>
              <a:rPr lang="en-US" dirty="0"/>
              <a:t>In </a:t>
            </a:r>
            <a:r>
              <a:rPr lang="en-US" dirty="0" err="1"/>
              <a:t>W</a:t>
            </a:r>
            <a:r>
              <a:rPr lang="en-US" baseline="-25000" dirty="0" err="1"/>
              <a:t>t</a:t>
            </a:r>
            <a:r>
              <a:rPr lang="en-US" baseline="-25000" dirty="0"/>
              <a:t> </a:t>
            </a:r>
            <a:r>
              <a:rPr lang="en-US" dirty="0"/>
              <a:t>= 6.9387</a:t>
            </a:r>
          </a:p>
          <a:p>
            <a:pPr algn="l" rtl="0"/>
            <a:r>
              <a:rPr lang="en-US" dirty="0" err="1"/>
              <a:t>W</a:t>
            </a:r>
            <a:r>
              <a:rPr lang="en-US" baseline="-25000" dirty="0" err="1"/>
              <a:t>t</a:t>
            </a:r>
            <a:r>
              <a:rPr lang="en-US" dirty="0"/>
              <a:t> = 1031.3kg </a:t>
            </a:r>
          </a:p>
          <a:p>
            <a:r>
              <a:rPr lang="ar-SA" dirty="0"/>
              <a:t>وزن الغذاء المطلوب عند </a:t>
            </a:r>
            <a:r>
              <a:rPr lang="en-US" dirty="0" err="1"/>
              <a:t>W</a:t>
            </a:r>
            <a:r>
              <a:rPr lang="en-US" baseline="-25000" dirty="0" err="1"/>
              <a:t>t</a:t>
            </a:r>
            <a:r>
              <a:rPr lang="ar-SA" dirty="0"/>
              <a:t> يساوي = 1031.3×0.04=41.25 كجم</a:t>
            </a:r>
            <a:endParaRPr lang="en-US" dirty="0"/>
          </a:p>
        </p:txBody>
      </p:sp>
    </p:spTree>
    <p:extLst>
      <p:ext uri="{BB962C8B-B14F-4D97-AF65-F5344CB8AC3E}">
        <p14:creationId xmlns:p14="http://schemas.microsoft.com/office/powerpoint/2010/main" val="4267241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2000" smtClean="0">
                <a:solidFill>
                  <a:srgbClr val="FF0000"/>
                </a:solidFill>
              </a:rPr>
              <a:t>جدول يوضح مقارنة الكتلة الحية وقيم معدل التغذية لمدة 15 يوماً باستعمال نوعين من الطرق لاحتساب التغير في معدل التغذية واستعمال وزن أولي للأسماك قدره 1000 كجم ونسبة تحول غذائي مقدارها 1.3 وبمعدل تغذية مقداره 4% من الكتلة الحية </a:t>
            </a:r>
            <a:r>
              <a:rPr lang="en-US" sz="2000" smtClean="0">
                <a:solidFill>
                  <a:srgbClr val="FF0000"/>
                </a:solidFill>
              </a:rPr>
              <a:t>(Stickney, 1979</a:t>
            </a:r>
            <a:r>
              <a:rPr lang="en-US" sz="2000" smtClean="0"/>
              <a:t>)</a:t>
            </a:r>
            <a:r>
              <a:rPr lang="ar-SA" sz="2000" smtClean="0"/>
              <a:t>.</a:t>
            </a:r>
            <a:r>
              <a:rPr lang="en-US" sz="2000" smtClean="0"/>
              <a:t/>
            </a:r>
            <a:br>
              <a:rPr lang="en-US" sz="2000" smtClean="0"/>
            </a:b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30201002"/>
              </p:ext>
            </p:extLst>
          </p:nvPr>
        </p:nvGraphicFramePr>
        <p:xfrm>
          <a:off x="1403648" y="1340765"/>
          <a:ext cx="6840760" cy="5106547"/>
        </p:xfrm>
        <a:graphic>
          <a:graphicData uri="http://schemas.openxmlformats.org/drawingml/2006/table">
            <a:tbl>
              <a:tblPr rtl="1"/>
              <a:tblGrid>
                <a:gridCol w="1303002"/>
                <a:gridCol w="1303002"/>
                <a:gridCol w="1465877"/>
                <a:gridCol w="1465877"/>
                <a:gridCol w="1303002"/>
              </a:tblGrid>
              <a:tr h="258416">
                <a:tc rowSpan="2">
                  <a:txBody>
                    <a:bodyPr/>
                    <a:lstStyle/>
                    <a:p>
                      <a:pPr marL="0" marR="0" indent="0" algn="ctr" rtl="1">
                        <a:spcBef>
                          <a:spcPts val="600"/>
                        </a:spcBef>
                        <a:spcAft>
                          <a:spcPts val="0"/>
                        </a:spcAft>
                      </a:pPr>
                      <a:r>
                        <a:rPr lang="ar-SA" sz="1600" dirty="0">
                          <a:effectLst/>
                          <a:latin typeface="Times New Roman"/>
                          <a:ea typeface="Times New Roman"/>
                          <a:cs typeface="Simplified Arabic"/>
                        </a:rPr>
                        <a:t>اليوم</a:t>
                      </a:r>
                      <a:endParaRPr lang="en-US" sz="1600" dirty="0">
                        <a:effectLst/>
                        <a:latin typeface="Times New Roman"/>
                        <a:ea typeface="Times New Roman"/>
                        <a:cs typeface="Simplified Arabic"/>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pPr marL="0" marR="0" indent="0" algn="ctr" rtl="1">
                        <a:spcBef>
                          <a:spcPts val="600"/>
                        </a:spcBef>
                        <a:spcAft>
                          <a:spcPts val="0"/>
                        </a:spcAft>
                      </a:pPr>
                      <a:r>
                        <a:rPr lang="ar-SA" sz="1600">
                          <a:effectLst/>
                          <a:latin typeface="Times New Roman"/>
                          <a:ea typeface="Times New Roman"/>
                          <a:cs typeface="Simplified Arabic"/>
                        </a:rPr>
                        <a:t>الطريقة الأولى</a:t>
                      </a:r>
                      <a:endParaRPr lang="en-US" sz="1600">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indent="0" algn="ctr" rtl="1">
                        <a:spcBef>
                          <a:spcPts val="600"/>
                        </a:spcBef>
                        <a:spcAft>
                          <a:spcPts val="0"/>
                        </a:spcAft>
                      </a:pPr>
                      <a:r>
                        <a:rPr lang="ar-SA" sz="1600">
                          <a:effectLst/>
                          <a:latin typeface="Times New Roman"/>
                          <a:ea typeface="Times New Roman"/>
                          <a:cs typeface="Simplified Arabic"/>
                        </a:rPr>
                        <a:t>الطريقة الثانية</a:t>
                      </a:r>
                      <a:endParaRPr lang="en-US" sz="1600">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713475">
                <a:tc vMerge="1">
                  <a:txBody>
                    <a:bodyPr/>
                    <a:lstStyle/>
                    <a:p>
                      <a:endParaRPr lang="en-US"/>
                    </a:p>
                  </a:txBody>
                  <a:tcPr/>
                </a:tc>
                <a:tc>
                  <a:txBody>
                    <a:bodyPr/>
                    <a:lstStyle/>
                    <a:p>
                      <a:pPr marL="0" marR="0" indent="0" algn="ctr" rtl="1">
                        <a:spcBef>
                          <a:spcPts val="600"/>
                        </a:spcBef>
                        <a:spcAft>
                          <a:spcPts val="0"/>
                        </a:spcAft>
                      </a:pPr>
                      <a:r>
                        <a:rPr lang="ar-SA" sz="1600">
                          <a:effectLst/>
                          <a:latin typeface="Times New Roman"/>
                          <a:ea typeface="Times New Roman"/>
                          <a:cs typeface="Simplified Arabic"/>
                        </a:rPr>
                        <a:t>الكتلة الحية (كجم)</a:t>
                      </a:r>
                      <a:endParaRPr lang="en-US" sz="1600">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dirty="0">
                          <a:effectLst/>
                          <a:latin typeface="Times New Roman"/>
                          <a:ea typeface="Times New Roman"/>
                          <a:cs typeface="Simplified Arabic"/>
                        </a:rPr>
                        <a:t>معدل التغذية (كجم)</a:t>
                      </a:r>
                      <a:endParaRPr lang="en-US" sz="1600" dirty="0">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الكتلة الحية (كجم)</a:t>
                      </a:r>
                      <a:endParaRPr lang="en-US" sz="1600">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معدل التغذية (كجم)</a:t>
                      </a:r>
                      <a:endParaRPr lang="en-US" sz="1600">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صفر</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1000</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40.000</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dirty="0">
                          <a:effectLst/>
                          <a:latin typeface="Times New Roman"/>
                          <a:ea typeface="Times New Roman"/>
                          <a:cs typeface="Simplified Arabic"/>
                        </a:rPr>
                        <a:t>1000</a:t>
                      </a:r>
                      <a:endParaRPr lang="en-US" sz="1600" dirty="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40.000</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1</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1030.8</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41.23</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1031.3</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41.25</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2</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1062.5</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42.50</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1063.6</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42.54</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3</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1095.2</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43.81</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1096.9</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43.87</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dirty="0">
                          <a:effectLst/>
                          <a:latin typeface="Times New Roman"/>
                          <a:ea typeface="Times New Roman"/>
                          <a:cs typeface="Simplified Arabic"/>
                        </a:rPr>
                        <a:t>4</a:t>
                      </a:r>
                      <a:endParaRPr lang="en-US" sz="1600" dirty="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1128.9</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45.16</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1113.2</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46.66</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5</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1163.6</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dirty="0">
                          <a:effectLst/>
                          <a:latin typeface="Times New Roman"/>
                          <a:ea typeface="Times New Roman"/>
                          <a:cs typeface="Simplified Arabic"/>
                        </a:rPr>
                        <a:t>46.55</a:t>
                      </a:r>
                      <a:endParaRPr lang="en-US" sz="1600" dirty="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1166.6</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46.66</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6</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1199.4</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47.98</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123.1</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48.12</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7</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1236.3</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49.45</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1240.7</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49.63</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8</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1274.3</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50.97</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1279.5</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51.18</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9</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1313.5</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52.54</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1319.5</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52.78</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10</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1353.9</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54.16</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1360.8</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54.43</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11</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1395.6</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55.82</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1403.4</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56.13</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12</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1438.5</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57.54</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1447.3</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57.89</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13</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1482.8</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59.31</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1492.6</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59.70</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14</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1528.4</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61.14</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1539.3</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61.57</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16">
                <a:tc>
                  <a:txBody>
                    <a:bodyPr/>
                    <a:lstStyle/>
                    <a:p>
                      <a:pPr marL="0" marR="0" indent="0" algn="ctr" rtl="1">
                        <a:spcBef>
                          <a:spcPts val="600"/>
                        </a:spcBef>
                        <a:spcAft>
                          <a:spcPts val="0"/>
                        </a:spcAft>
                      </a:pPr>
                      <a:r>
                        <a:rPr lang="ar-SA" sz="1600">
                          <a:effectLst/>
                          <a:latin typeface="Times New Roman"/>
                          <a:ea typeface="Times New Roman"/>
                          <a:cs typeface="Simplified Arabic"/>
                        </a:rPr>
                        <a:t>15</a:t>
                      </a:r>
                      <a:endParaRPr lang="en-US" sz="1600">
                        <a:effectLst/>
                        <a:latin typeface="Times New Roman"/>
                        <a:ea typeface="Times New Roman"/>
                        <a:cs typeface="Simplified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1575.4</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63.02</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a:effectLst/>
                          <a:latin typeface="Times New Roman"/>
                          <a:ea typeface="Times New Roman"/>
                          <a:cs typeface="Simplified Arabic"/>
                        </a:rPr>
                        <a:t>1587.4</a:t>
                      </a:r>
                      <a:endParaRPr lang="en-US" sz="16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indent="0" algn="ctr" rtl="1">
                        <a:spcBef>
                          <a:spcPts val="600"/>
                        </a:spcBef>
                        <a:spcAft>
                          <a:spcPts val="0"/>
                        </a:spcAft>
                      </a:pPr>
                      <a:r>
                        <a:rPr lang="ar-SA" sz="1600" dirty="0">
                          <a:effectLst/>
                          <a:latin typeface="Times New Roman"/>
                          <a:ea typeface="Times New Roman"/>
                          <a:cs typeface="Simplified Arabic"/>
                        </a:rPr>
                        <a:t>63.5</a:t>
                      </a:r>
                      <a:endParaRPr lang="en-US" sz="1600" dirty="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7133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solidFill>
                  <a:srgbClr val="FF0000"/>
                </a:solidFill>
              </a:rPr>
              <a:t>معدلات التغذية      </a:t>
            </a:r>
            <a:r>
              <a:rPr lang="en-US" b="1" dirty="0">
                <a:solidFill>
                  <a:srgbClr val="FF0000"/>
                </a:solidFill>
              </a:rPr>
              <a:t>Feeding </a:t>
            </a:r>
            <a:r>
              <a:rPr lang="en-US" b="1" dirty="0" smtClean="0">
                <a:solidFill>
                  <a:srgbClr val="FF0000"/>
                </a:solidFill>
              </a:rPr>
              <a:t>Rates</a:t>
            </a:r>
            <a:r>
              <a:rPr lang="en-US" dirty="0">
                <a:solidFill>
                  <a:srgbClr val="FF0000"/>
                </a:solidFill>
              </a:rPr>
              <a:t/>
            </a:r>
            <a:br>
              <a:rPr lang="en-US" dirty="0">
                <a:solidFill>
                  <a:srgbClr val="FF0000"/>
                </a:solidFill>
              </a:rPr>
            </a:br>
            <a:endParaRPr lang="ar-SA" dirty="0">
              <a:solidFill>
                <a:srgbClr val="FF0000"/>
              </a:solidFill>
            </a:endParaRPr>
          </a:p>
        </p:txBody>
      </p:sp>
      <p:sp>
        <p:nvSpPr>
          <p:cNvPr id="3" name="عنصر نائب للمحتوى 2"/>
          <p:cNvSpPr>
            <a:spLocks noGrp="1"/>
          </p:cNvSpPr>
          <p:nvPr>
            <p:ph idx="1"/>
          </p:nvPr>
        </p:nvSpPr>
        <p:spPr>
          <a:xfrm>
            <a:off x="457200" y="1124744"/>
            <a:ext cx="8229600" cy="5001419"/>
          </a:xfrm>
        </p:spPr>
        <p:txBody>
          <a:bodyPr/>
          <a:lstStyle/>
          <a:p>
            <a:r>
              <a:rPr lang="ar-SA" sz="2400" b="1" dirty="0">
                <a:solidFill>
                  <a:srgbClr val="7030A0"/>
                </a:solidFill>
              </a:rPr>
              <a:t>تتوقف عليها كمية الغذاء المستهلكة درجة الحرارة، حجم السمكة، نوعية المياه، مستوى الطاقة في </a:t>
            </a:r>
            <a:r>
              <a:rPr lang="ar-SA" sz="2400" b="1" dirty="0" err="1">
                <a:solidFill>
                  <a:srgbClr val="7030A0"/>
                </a:solidFill>
              </a:rPr>
              <a:t>العليقة</a:t>
            </a:r>
            <a:r>
              <a:rPr lang="ar-SA" sz="2400" b="1" dirty="0">
                <a:solidFill>
                  <a:srgbClr val="7030A0"/>
                </a:solidFill>
              </a:rPr>
              <a:t>، ويقدر عدد مرات التغذية اليومية المعدل المعمول </a:t>
            </a:r>
            <a:r>
              <a:rPr lang="ar-SA" sz="2400" b="1" dirty="0" err="1">
                <a:solidFill>
                  <a:srgbClr val="7030A0"/>
                </a:solidFill>
              </a:rPr>
              <a:t>به</a:t>
            </a:r>
            <a:r>
              <a:rPr lang="ar-SA" sz="2400" b="1" dirty="0">
                <a:solidFill>
                  <a:srgbClr val="7030A0"/>
                </a:solidFill>
              </a:rPr>
              <a:t> في معظم أحواض الأسماك </a:t>
            </a:r>
            <a:r>
              <a:rPr lang="ar-SA" sz="2400" b="1" dirty="0" err="1">
                <a:solidFill>
                  <a:srgbClr val="7030A0"/>
                </a:solidFill>
              </a:rPr>
              <a:t>بـ</a:t>
            </a:r>
            <a:r>
              <a:rPr lang="ar-SA" sz="2400" b="1" dirty="0">
                <a:solidFill>
                  <a:srgbClr val="7030A0"/>
                </a:solidFill>
              </a:rPr>
              <a:t> 3% من الوزن الكلي للأسماك، ويتم تعديل كمية الغذاء التى يتم تقديمها مرة كل اسبوعين وذلك عن طريق أخذ عينات عشوائية من الأسماك وحساب الكتلة الحية </a:t>
            </a:r>
            <a:r>
              <a:rPr lang="en-US" sz="2400" b="1" dirty="0">
                <a:solidFill>
                  <a:srgbClr val="7030A0"/>
                </a:solidFill>
              </a:rPr>
              <a:t>Biomass</a:t>
            </a:r>
            <a:r>
              <a:rPr lang="ar-SA" sz="2400" b="1" dirty="0">
                <a:solidFill>
                  <a:srgbClr val="7030A0"/>
                </a:solidFill>
              </a:rPr>
              <a:t> من الأسماك فى الحوض</a:t>
            </a:r>
            <a:r>
              <a:rPr lang="ar-SA" sz="2400" dirty="0" smtClean="0">
                <a:solidFill>
                  <a:srgbClr val="7030A0"/>
                </a:solidFill>
              </a:rPr>
              <a:t>.</a:t>
            </a:r>
          </a:p>
          <a:p>
            <a:r>
              <a:rPr lang="ar-SA" dirty="0">
                <a:solidFill>
                  <a:srgbClr val="FF0000"/>
                </a:solidFill>
              </a:rPr>
              <a:t>الوزن الكلى للأسماك فى </a:t>
            </a:r>
            <a:r>
              <a:rPr lang="ar-SA" dirty="0" err="1" smtClean="0">
                <a:solidFill>
                  <a:srgbClr val="FF0000"/>
                </a:solidFill>
              </a:rPr>
              <a:t>الحوض </a:t>
            </a:r>
            <a:r>
              <a:rPr lang="ar-SA" dirty="0" smtClean="0">
                <a:solidFill>
                  <a:srgbClr val="FF0000"/>
                </a:solidFill>
              </a:rPr>
              <a:t>(الكتلة الحية</a:t>
            </a:r>
            <a:r>
              <a:rPr lang="ar-SA" dirty="0" err="1" smtClean="0">
                <a:solidFill>
                  <a:srgbClr val="FF0000"/>
                </a:solidFill>
              </a:rPr>
              <a:t>) </a:t>
            </a:r>
            <a:r>
              <a:rPr lang="ar-SA" dirty="0">
                <a:solidFill>
                  <a:srgbClr val="FF0000"/>
                </a:solidFill>
              </a:rPr>
              <a:t>= متوسط وزن </a:t>
            </a:r>
            <a:r>
              <a:rPr lang="ar-SA" dirty="0" err="1">
                <a:solidFill>
                  <a:srgbClr val="FF0000"/>
                </a:solidFill>
              </a:rPr>
              <a:t>الأسماك </a:t>
            </a:r>
            <a:r>
              <a:rPr lang="ar-SA" dirty="0">
                <a:solidFill>
                  <a:srgbClr val="FF0000"/>
                </a:solidFill>
              </a:rPr>
              <a:t>× العدد الكلى للأسماك </a:t>
            </a:r>
            <a:endParaRPr lang="en-US" dirty="0">
              <a:solidFill>
                <a:srgbClr val="FF0000"/>
              </a:solidFill>
            </a:endParaRPr>
          </a:p>
          <a:p>
            <a:r>
              <a:rPr lang="ar-SA" dirty="0">
                <a:solidFill>
                  <a:srgbClr val="FF0000"/>
                </a:solidFill>
              </a:rPr>
              <a:t>ثم يعدل الغذاء المضاف على الأوزان الجديدة.</a:t>
            </a:r>
            <a:endParaRPr lang="en-US" dirty="0">
              <a:solidFill>
                <a:srgbClr val="FF0000"/>
              </a:solidFill>
            </a:endParaRPr>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SA" b="1" dirty="0" smtClean="0"/>
              <a:t/>
            </a:r>
            <a:br>
              <a:rPr lang="ar-SA" b="1" dirty="0" smtClean="0"/>
            </a:br>
            <a:r>
              <a:rPr lang="ar-SA" b="1" dirty="0" smtClean="0">
                <a:solidFill>
                  <a:srgbClr val="FF0000"/>
                </a:solidFill>
              </a:rPr>
              <a:t>التغذية </a:t>
            </a:r>
            <a:r>
              <a:rPr lang="ar-SA" b="1" dirty="0">
                <a:solidFill>
                  <a:srgbClr val="FF0000"/>
                </a:solidFill>
              </a:rPr>
              <a:t>الشتوية     </a:t>
            </a:r>
            <a:r>
              <a:rPr lang="en-US" b="1" dirty="0">
                <a:solidFill>
                  <a:srgbClr val="FF0000"/>
                </a:solidFill>
              </a:rPr>
              <a:t>Winter </a:t>
            </a:r>
            <a:r>
              <a:rPr lang="en-US" b="1" dirty="0" smtClean="0">
                <a:solidFill>
                  <a:srgbClr val="FF0000"/>
                </a:solidFill>
              </a:rPr>
              <a:t>Feeding</a:t>
            </a:r>
            <a:r>
              <a:rPr lang="en-US" dirty="0">
                <a:solidFill>
                  <a:srgbClr val="FF0000"/>
                </a:solidFill>
              </a:rPr>
              <a:t/>
            </a:r>
            <a:br>
              <a:rPr lang="en-US" dirty="0">
                <a:solidFill>
                  <a:srgbClr val="FF0000"/>
                </a:solidFill>
              </a:rPr>
            </a:br>
            <a:endParaRPr lang="ar-SA" dirty="0">
              <a:solidFill>
                <a:srgbClr val="FF0000"/>
              </a:solidFill>
            </a:endParaRPr>
          </a:p>
        </p:txBody>
      </p:sp>
      <p:sp>
        <p:nvSpPr>
          <p:cNvPr id="3" name="عنصر نائب للمحتوى 2"/>
          <p:cNvSpPr>
            <a:spLocks noGrp="1"/>
          </p:cNvSpPr>
          <p:nvPr>
            <p:ph idx="1"/>
          </p:nvPr>
        </p:nvSpPr>
        <p:spPr>
          <a:xfrm>
            <a:off x="457200" y="1124744"/>
            <a:ext cx="8229600" cy="5001419"/>
          </a:xfrm>
        </p:spPr>
        <p:txBody>
          <a:bodyPr/>
          <a:lstStyle/>
          <a:p>
            <a:r>
              <a:rPr lang="ar-SA" dirty="0">
                <a:solidFill>
                  <a:schemeClr val="tx2">
                    <a:lumMod val="60000"/>
                    <a:lumOff val="40000"/>
                  </a:schemeClr>
                </a:solidFill>
              </a:rPr>
              <a:t>أثناء فترة الشتاء حيث تقل درجات الحرارة عن 15</a:t>
            </a:r>
            <a:r>
              <a:rPr lang="en-US" dirty="0">
                <a:solidFill>
                  <a:schemeClr val="tx2">
                    <a:lumMod val="60000"/>
                    <a:lumOff val="40000"/>
                  </a:schemeClr>
                </a:solidFill>
              </a:rPr>
              <a:t>°</a:t>
            </a:r>
            <a:r>
              <a:rPr lang="ar-SA" dirty="0">
                <a:solidFill>
                  <a:schemeClr val="tx2">
                    <a:lumMod val="60000"/>
                    <a:lumOff val="40000"/>
                  </a:schemeClr>
                </a:solidFill>
              </a:rPr>
              <a:t>م تتم تغذية الأسماك بمعدلات أقل </a:t>
            </a:r>
            <a:r>
              <a:rPr lang="ar-SA" dirty="0" smtClean="0">
                <a:solidFill>
                  <a:schemeClr val="tx2">
                    <a:lumMod val="60000"/>
                    <a:lumOff val="40000"/>
                  </a:schemeClr>
                </a:solidFill>
              </a:rPr>
              <a:t>بكثير من المعدلات التي تضاف اثناء الربيع والصيف.</a:t>
            </a:r>
          </a:p>
          <a:p>
            <a:r>
              <a:rPr lang="ar-SA" dirty="0" smtClean="0">
                <a:solidFill>
                  <a:srgbClr val="00B050"/>
                </a:solidFill>
              </a:rPr>
              <a:t>يتم المحافظة على حياة الأسماك أي يضاف العلف فقط لحفظ الحياة وليس للنمو </a:t>
            </a:r>
            <a:r>
              <a:rPr lang="en-US" dirty="0" smtClean="0">
                <a:solidFill>
                  <a:srgbClr val="00B050"/>
                </a:solidFill>
              </a:rPr>
              <a:t>Maintenance of fish</a:t>
            </a:r>
            <a:endParaRPr lang="ar-SA" dirty="0" smtClean="0">
              <a:solidFill>
                <a:srgbClr val="00B050"/>
              </a:solidFill>
            </a:endParaRPr>
          </a:p>
          <a:p>
            <a:r>
              <a:rPr lang="ar-SA" dirty="0" smtClean="0">
                <a:solidFill>
                  <a:schemeClr val="accent6">
                    <a:lumMod val="75000"/>
                  </a:schemeClr>
                </a:solidFill>
              </a:rPr>
              <a:t>وربما تقطع التغذية تماماً لعدم </a:t>
            </a:r>
            <a:r>
              <a:rPr lang="ar-SA" dirty="0" err="1" smtClean="0">
                <a:solidFill>
                  <a:schemeClr val="accent6">
                    <a:lumMod val="75000"/>
                  </a:schemeClr>
                </a:solidFill>
              </a:rPr>
              <a:t>إستجابة</a:t>
            </a:r>
            <a:r>
              <a:rPr lang="ar-SA" dirty="0" smtClean="0">
                <a:solidFill>
                  <a:schemeClr val="accent6">
                    <a:lumMod val="75000"/>
                  </a:schemeClr>
                </a:solidFill>
              </a:rPr>
              <a:t> الأسماك للتغذية عندما تنخفض درجات الحرارة عن 15</a:t>
            </a:r>
            <a:r>
              <a:rPr lang="en-US" baseline="30000" dirty="0" smtClean="0">
                <a:solidFill>
                  <a:schemeClr val="accent6">
                    <a:lumMod val="75000"/>
                  </a:schemeClr>
                </a:solidFill>
              </a:rPr>
              <a:t>0</a:t>
            </a:r>
            <a:r>
              <a:rPr lang="ar-SA" dirty="0" smtClean="0">
                <a:solidFill>
                  <a:schemeClr val="accent6">
                    <a:lumMod val="75000"/>
                  </a:schemeClr>
                </a:solidFill>
              </a:rPr>
              <a:t>م لأسماك البلطى أما أسماك </a:t>
            </a:r>
            <a:r>
              <a:rPr lang="ar-SA" dirty="0" err="1" smtClean="0">
                <a:solidFill>
                  <a:schemeClr val="accent6">
                    <a:lumMod val="75000"/>
                  </a:schemeClr>
                </a:solidFill>
              </a:rPr>
              <a:t>المياة</a:t>
            </a:r>
            <a:r>
              <a:rPr lang="ar-SA" dirty="0" smtClean="0">
                <a:solidFill>
                  <a:schemeClr val="accent6">
                    <a:lumMod val="75000"/>
                  </a:schemeClr>
                </a:solidFill>
              </a:rPr>
              <a:t> الباردة </a:t>
            </a:r>
            <a:r>
              <a:rPr lang="ar-SA" dirty="0" err="1" smtClean="0">
                <a:solidFill>
                  <a:schemeClr val="accent6">
                    <a:lumMod val="75000"/>
                  </a:schemeClr>
                </a:solidFill>
              </a:rPr>
              <a:t>كالسالمون</a:t>
            </a:r>
            <a:r>
              <a:rPr lang="ar-SA" dirty="0" smtClean="0">
                <a:solidFill>
                  <a:schemeClr val="accent6">
                    <a:lumMod val="75000"/>
                  </a:schemeClr>
                </a:solidFill>
              </a:rPr>
              <a:t> </a:t>
            </a:r>
            <a:r>
              <a:rPr lang="ar-SA" dirty="0" err="1" smtClean="0">
                <a:solidFill>
                  <a:schemeClr val="accent6">
                    <a:lumMod val="75000"/>
                  </a:schemeClr>
                </a:solidFill>
              </a:rPr>
              <a:t>فانها</a:t>
            </a:r>
            <a:r>
              <a:rPr lang="ar-SA" dirty="0" smtClean="0">
                <a:solidFill>
                  <a:schemeClr val="accent6">
                    <a:lumMod val="75000"/>
                  </a:schemeClr>
                </a:solidFill>
              </a:rPr>
              <a:t> تنمو طبيعياً وتتناول الغذاء الصناعي عند درجة حرارة اقل من 5</a:t>
            </a:r>
            <a:r>
              <a:rPr lang="en-US" dirty="0" smtClean="0">
                <a:solidFill>
                  <a:schemeClr val="accent6">
                    <a:lumMod val="75000"/>
                  </a:schemeClr>
                </a:solidFill>
              </a:rPr>
              <a:t> °</a:t>
            </a:r>
            <a:r>
              <a:rPr lang="ar-SA" dirty="0" smtClean="0">
                <a:solidFill>
                  <a:schemeClr val="accent6">
                    <a:lumMod val="75000"/>
                  </a:schemeClr>
                </a:solidFill>
              </a:rPr>
              <a:t>م</a:t>
            </a:r>
            <a:endParaRPr lang="ar-SA"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fontScale="90000"/>
          </a:bodyPr>
          <a:lstStyle/>
          <a:p>
            <a:r>
              <a:rPr lang="ar-SA" b="1" dirty="0" smtClean="0"/>
              <a:t/>
            </a:r>
            <a:br>
              <a:rPr lang="ar-SA" b="1" dirty="0" smtClean="0"/>
            </a:br>
            <a:r>
              <a:rPr lang="ar-SA" b="1" dirty="0" smtClean="0">
                <a:solidFill>
                  <a:srgbClr val="00B050"/>
                </a:solidFill>
              </a:rPr>
              <a:t>تغذية </a:t>
            </a:r>
            <a:r>
              <a:rPr lang="ar-SA" b="1" dirty="0" err="1">
                <a:solidFill>
                  <a:srgbClr val="00B050"/>
                </a:solidFill>
              </a:rPr>
              <a:t>الزريعة</a:t>
            </a:r>
            <a:r>
              <a:rPr lang="ar-SA" b="1" dirty="0">
                <a:solidFill>
                  <a:srgbClr val="00B050"/>
                </a:solidFill>
              </a:rPr>
              <a:t>      </a:t>
            </a:r>
            <a:r>
              <a:rPr lang="en-US" b="1" dirty="0">
                <a:solidFill>
                  <a:srgbClr val="00B050"/>
                </a:solidFill>
              </a:rPr>
              <a:t>Fry </a:t>
            </a:r>
            <a:r>
              <a:rPr lang="en-US" b="1" dirty="0" smtClean="0">
                <a:solidFill>
                  <a:srgbClr val="00B050"/>
                </a:solidFill>
              </a:rPr>
              <a:t>Feeding</a:t>
            </a:r>
            <a:r>
              <a:rPr lang="en-US" dirty="0"/>
              <a:t/>
            </a:r>
            <a:br>
              <a:rPr lang="en-US" dirty="0"/>
            </a:br>
            <a:endParaRPr lang="ar-SA" dirty="0"/>
          </a:p>
        </p:txBody>
      </p:sp>
      <p:sp>
        <p:nvSpPr>
          <p:cNvPr id="3" name="عنصر نائب للمحتوى 2"/>
          <p:cNvSpPr>
            <a:spLocks noGrp="1"/>
          </p:cNvSpPr>
          <p:nvPr>
            <p:ph idx="1"/>
          </p:nvPr>
        </p:nvSpPr>
        <p:spPr/>
        <p:txBody>
          <a:bodyPr>
            <a:normAutofit fontScale="92500" lnSpcReduction="10000"/>
          </a:bodyPr>
          <a:lstStyle/>
          <a:p>
            <a:r>
              <a:rPr lang="ar-SA" b="1" dirty="0">
                <a:solidFill>
                  <a:srgbClr val="C00000"/>
                </a:solidFill>
              </a:rPr>
              <a:t>تكون معدلات النمو النسبية في صغار الأسماك أو </a:t>
            </a:r>
            <a:r>
              <a:rPr lang="ar-SA" b="1" dirty="0" err="1">
                <a:solidFill>
                  <a:srgbClr val="C00000"/>
                </a:solidFill>
              </a:rPr>
              <a:t>الزريعة</a:t>
            </a:r>
            <a:r>
              <a:rPr lang="ar-SA" b="1" dirty="0">
                <a:solidFill>
                  <a:srgbClr val="C00000"/>
                </a:solidFill>
              </a:rPr>
              <a:t> عالية وكذلك بناء وتكوين الأجهزة </a:t>
            </a:r>
            <a:r>
              <a:rPr lang="ar-SA" b="1" dirty="0" err="1">
                <a:solidFill>
                  <a:srgbClr val="C00000"/>
                </a:solidFill>
              </a:rPr>
              <a:t>والأعضاء </a:t>
            </a:r>
            <a:r>
              <a:rPr lang="ar-SA" b="1" dirty="0">
                <a:solidFill>
                  <a:srgbClr val="C00000"/>
                </a:solidFill>
              </a:rPr>
              <a:t>(الأجهزة التناسلية مثلاً) ولذلك فإنها تحتاج الى معدلات عالية من الغذاء مقارنة بالأسماك كبيرة </a:t>
            </a:r>
            <a:r>
              <a:rPr lang="ar-SA" b="1" dirty="0" err="1" smtClean="0">
                <a:solidFill>
                  <a:srgbClr val="C00000"/>
                </a:solidFill>
              </a:rPr>
              <a:t>الحجم.</a:t>
            </a:r>
            <a:r>
              <a:rPr lang="ar-SA" b="1" dirty="0" smtClean="0">
                <a:solidFill>
                  <a:srgbClr val="C00000"/>
                </a:solidFill>
              </a:rPr>
              <a:t> </a:t>
            </a:r>
          </a:p>
          <a:p>
            <a:r>
              <a:rPr lang="ar-SA" b="1" dirty="0" smtClean="0">
                <a:solidFill>
                  <a:srgbClr val="0070C0"/>
                </a:solidFill>
              </a:rPr>
              <a:t>ويلزم </a:t>
            </a:r>
            <a:r>
              <a:rPr lang="ar-SA" b="1" dirty="0">
                <a:solidFill>
                  <a:srgbClr val="0070C0"/>
                </a:solidFill>
              </a:rPr>
              <a:t>تغذية </a:t>
            </a:r>
            <a:r>
              <a:rPr lang="ar-SA" b="1" dirty="0" err="1">
                <a:solidFill>
                  <a:srgbClr val="0070C0"/>
                </a:solidFill>
              </a:rPr>
              <a:t>الزريعة</a:t>
            </a:r>
            <a:r>
              <a:rPr lang="ar-SA" b="1" dirty="0">
                <a:solidFill>
                  <a:srgbClr val="0070C0"/>
                </a:solidFill>
              </a:rPr>
              <a:t> بعلائق جيدة النوعية عالية </a:t>
            </a:r>
            <a:r>
              <a:rPr lang="ar-SA" b="1" dirty="0" err="1">
                <a:solidFill>
                  <a:srgbClr val="0070C0"/>
                </a:solidFill>
              </a:rPr>
              <a:t>البروتين </a:t>
            </a:r>
            <a:r>
              <a:rPr lang="ar-SA" b="1" dirty="0">
                <a:solidFill>
                  <a:srgbClr val="0070C0"/>
                </a:solidFill>
              </a:rPr>
              <a:t>(45% بروتين) وبنسب تصل أحياناً إلى 10% من وزن السمك</a:t>
            </a:r>
            <a:r>
              <a:rPr lang="ar-SA" b="1" dirty="0" smtClean="0">
                <a:solidFill>
                  <a:srgbClr val="0070C0"/>
                </a:solidFill>
              </a:rPr>
              <a:t>.</a:t>
            </a:r>
          </a:p>
          <a:p>
            <a:r>
              <a:rPr lang="ar-SA" b="1" dirty="0">
                <a:solidFill>
                  <a:schemeClr val="accent6">
                    <a:lumMod val="50000"/>
                  </a:schemeClr>
                </a:solidFill>
              </a:rPr>
              <a:t>ويوجد علاقة بين وزن الجسم وكمية الغذاء المستهلك اللازم لنمو الأسماك وتحسب كمية الغذاء اللازم للأسماك كنسبة مئوية من وزن الجسم والمعادلة التالية توضح ذلك:</a:t>
            </a:r>
            <a:endParaRPr lang="en-US" b="1" dirty="0">
              <a:solidFill>
                <a:schemeClr val="accent6">
                  <a:lumMod val="50000"/>
                </a:schemeClr>
              </a:solidFill>
            </a:endParaRPr>
          </a:p>
          <a:p>
            <a:endParaRPr lang="en-US" dirty="0"/>
          </a:p>
          <a:p>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C00000"/>
                </a:solidFill>
              </a:rPr>
              <a:t>كيفية حساب معدلات التغذية</a:t>
            </a:r>
            <a:endParaRPr lang="ar-SA" dirty="0">
              <a:solidFill>
                <a:srgbClr val="C00000"/>
              </a:solidFill>
            </a:endParaRPr>
          </a:p>
        </p:txBody>
      </p:sp>
      <p:sp>
        <p:nvSpPr>
          <p:cNvPr id="3" name="عنصر نائب للمحتوى 2"/>
          <p:cNvSpPr>
            <a:spLocks noGrp="1"/>
          </p:cNvSpPr>
          <p:nvPr>
            <p:ph idx="1"/>
          </p:nvPr>
        </p:nvSpPr>
        <p:spPr/>
        <p:txBody>
          <a:bodyPr>
            <a:normAutofit/>
          </a:bodyPr>
          <a:lstStyle/>
          <a:p>
            <a:r>
              <a:rPr lang="ar-SA" sz="2800" dirty="0" smtClean="0">
                <a:solidFill>
                  <a:srgbClr val="FF0000"/>
                </a:solidFill>
              </a:rPr>
              <a:t>كمية الغذاء اللازم </a:t>
            </a:r>
            <a:r>
              <a:rPr lang="ar-SA" sz="2800" dirty="0" err="1" smtClean="0">
                <a:solidFill>
                  <a:srgbClr val="FF0000"/>
                </a:solidFill>
              </a:rPr>
              <a:t>للأسماك </a:t>
            </a:r>
            <a:r>
              <a:rPr lang="ar-SA" sz="2800" dirty="0" smtClean="0">
                <a:solidFill>
                  <a:srgbClr val="FF0000"/>
                </a:solidFill>
              </a:rPr>
              <a:t>= الوزن الكلي </a:t>
            </a:r>
            <a:r>
              <a:rPr lang="ar-SA" sz="2800" dirty="0" err="1" smtClean="0">
                <a:solidFill>
                  <a:srgbClr val="FF0000"/>
                </a:solidFill>
              </a:rPr>
              <a:t>للأسماك </a:t>
            </a:r>
            <a:r>
              <a:rPr lang="ar-SA" sz="2800" dirty="0" smtClean="0">
                <a:solidFill>
                  <a:srgbClr val="FF0000"/>
                </a:solidFill>
              </a:rPr>
              <a:t>× معدل التغذية</a:t>
            </a:r>
          </a:p>
          <a:p>
            <a:r>
              <a:rPr lang="ar-SA" sz="2800" dirty="0" smtClean="0">
                <a:solidFill>
                  <a:srgbClr val="00B0F0"/>
                </a:solidFill>
              </a:rPr>
              <a:t>                                                     </a:t>
            </a:r>
            <a:r>
              <a:rPr lang="ar-SA" sz="2800" dirty="0" smtClean="0">
                <a:solidFill>
                  <a:srgbClr val="FF0000"/>
                </a:solidFill>
              </a:rPr>
              <a:t>100</a:t>
            </a:r>
            <a:endParaRPr lang="en-US" sz="2800" dirty="0">
              <a:solidFill>
                <a:srgbClr val="FF0000"/>
              </a:solidFill>
            </a:endParaRPr>
          </a:p>
          <a:p>
            <a:pPr>
              <a:buNone/>
            </a:pPr>
            <a:r>
              <a:rPr lang="ar-SA" sz="2800" dirty="0" smtClean="0"/>
              <a:t>فلو </a:t>
            </a:r>
            <a:r>
              <a:rPr lang="ar-SA" sz="2800" dirty="0"/>
              <a:t>فرض أن هناك 100 كجم سمك في الحوض ومعدل التغذية 3% مثلاً فيكون الغذاء اللازم إضافته يومياً في الحوض </a:t>
            </a:r>
            <a:r>
              <a:rPr lang="ar-SA" sz="2800" dirty="0" err="1"/>
              <a:t>هو</a:t>
            </a:r>
            <a:r>
              <a:rPr lang="ar-SA" sz="2800" dirty="0" err="1" smtClean="0"/>
              <a:t>:</a:t>
            </a:r>
            <a:endParaRPr lang="ar-SA" sz="2800" dirty="0" smtClean="0"/>
          </a:p>
          <a:p>
            <a:pPr>
              <a:buNone/>
            </a:pPr>
            <a:endParaRPr lang="en-US" sz="2800" dirty="0"/>
          </a:p>
          <a:p>
            <a:r>
              <a:rPr lang="ar-SA" sz="2800" dirty="0" smtClean="0">
                <a:solidFill>
                  <a:srgbClr val="C00000"/>
                </a:solidFill>
              </a:rPr>
              <a:t>=  </a:t>
            </a:r>
            <a:r>
              <a:rPr lang="ar-SA" sz="2800" dirty="0" err="1" smtClean="0">
                <a:solidFill>
                  <a:srgbClr val="C00000"/>
                </a:solidFill>
              </a:rPr>
              <a:t>100.000 </a:t>
            </a:r>
            <a:r>
              <a:rPr lang="ar-SA" sz="2800" dirty="0">
                <a:solidFill>
                  <a:srgbClr val="C00000"/>
                </a:solidFill>
              </a:rPr>
              <a:t>× </a:t>
            </a:r>
            <a:r>
              <a:rPr lang="ar-SA" sz="2800" dirty="0" err="1" smtClean="0">
                <a:solidFill>
                  <a:srgbClr val="C00000"/>
                </a:solidFill>
              </a:rPr>
              <a:t>3        </a:t>
            </a:r>
            <a:r>
              <a:rPr lang="ar-SA" sz="2800" dirty="0" smtClean="0">
                <a:solidFill>
                  <a:srgbClr val="C00000"/>
                </a:solidFill>
              </a:rPr>
              <a:t>= 3000 جم أي 3 كجم علف يومياً</a:t>
            </a:r>
          </a:p>
          <a:p>
            <a:r>
              <a:rPr lang="ar-SA" sz="2800" dirty="0" smtClean="0">
                <a:solidFill>
                  <a:srgbClr val="C00000"/>
                </a:solidFill>
              </a:rPr>
              <a:t>          100</a:t>
            </a:r>
          </a:p>
          <a:p>
            <a:r>
              <a:rPr lang="ar-SA" sz="2800" dirty="0" smtClean="0"/>
              <a:t>وتعطى </a:t>
            </a:r>
            <a:r>
              <a:rPr lang="ar-SA" sz="2800" dirty="0"/>
              <a:t>هذه الكميات لمجموعات الأسماك لفترة أسبوعين مثلاً ثم يعاد وزن الأسماك وتعدل كمية الطعام حسب الوزن </a:t>
            </a:r>
            <a:r>
              <a:rPr lang="ar-SA" sz="2800" dirty="0" err="1"/>
              <a:t>الجديد.</a:t>
            </a:r>
            <a:r>
              <a:rPr lang="ar-SA" sz="2800" dirty="0"/>
              <a:t> </a:t>
            </a:r>
            <a:endParaRPr lang="en-US" sz="2800" dirty="0" smtClean="0"/>
          </a:p>
          <a:p>
            <a:pPr>
              <a:buNone/>
            </a:pPr>
            <a:endParaRPr lang="en-US" dirty="0"/>
          </a:p>
          <a:p>
            <a:endParaRPr lang="ar-SA" dirty="0"/>
          </a:p>
        </p:txBody>
      </p:sp>
      <p:cxnSp>
        <p:nvCxnSpPr>
          <p:cNvPr id="5" name="رابط مستقيم 4"/>
          <p:cNvCxnSpPr/>
          <p:nvPr/>
        </p:nvCxnSpPr>
        <p:spPr>
          <a:xfrm flipH="1" flipV="1">
            <a:off x="827584" y="2060848"/>
            <a:ext cx="4176464" cy="72008"/>
          </a:xfrm>
          <a:prstGeom prst="line">
            <a:avLst/>
          </a:prstGeom>
        </p:spPr>
        <p:style>
          <a:lnRef idx="1">
            <a:schemeClr val="dk1"/>
          </a:lnRef>
          <a:fillRef idx="0">
            <a:schemeClr val="dk1"/>
          </a:fillRef>
          <a:effectRef idx="0">
            <a:schemeClr val="dk1"/>
          </a:effectRef>
          <a:fontRef idx="minor">
            <a:schemeClr val="tx1"/>
          </a:fontRef>
        </p:style>
      </p:cxnSp>
      <p:cxnSp>
        <p:nvCxnSpPr>
          <p:cNvPr id="7" name="رابط مستقيم 6"/>
          <p:cNvCxnSpPr/>
          <p:nvPr/>
        </p:nvCxnSpPr>
        <p:spPr>
          <a:xfrm flipH="1">
            <a:off x="5364088" y="4509120"/>
            <a:ext cx="2520280"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sz="3100" dirty="0" smtClean="0">
                <a:solidFill>
                  <a:srgbClr val="FF0000"/>
                </a:solidFill>
              </a:rPr>
              <a:t>جدول يوضح معدلات </a:t>
            </a:r>
            <a:r>
              <a:rPr lang="ar-SA" sz="3100" dirty="0">
                <a:solidFill>
                  <a:srgbClr val="FF0000"/>
                </a:solidFill>
              </a:rPr>
              <a:t>وعدد مرات التغذية لأحجام مختلفة من سمك البلطي عند درجة حرارة 28 مئوية.</a:t>
            </a:r>
            <a:r>
              <a:rPr lang="en-US" dirty="0"/>
              <a:t/>
            </a:r>
            <a:br>
              <a:rPr lang="en-US" dirty="0"/>
            </a:br>
            <a:endParaRPr lang="ar-SA" dirty="0"/>
          </a:p>
        </p:txBody>
      </p:sp>
      <p:graphicFrame>
        <p:nvGraphicFramePr>
          <p:cNvPr id="4" name="عنصر نائب للمحتوى 3"/>
          <p:cNvGraphicFramePr>
            <a:graphicFrameLocks noGrp="1"/>
          </p:cNvGraphicFramePr>
          <p:nvPr>
            <p:ph idx="1"/>
          </p:nvPr>
        </p:nvGraphicFramePr>
        <p:xfrm>
          <a:off x="899593" y="1628802"/>
          <a:ext cx="7375767" cy="4608509"/>
        </p:xfrm>
        <a:graphic>
          <a:graphicData uri="http://schemas.openxmlformats.org/drawingml/2006/table">
            <a:tbl>
              <a:tblPr rtl="1">
                <a:tableStyleId>{5C22544A-7EE6-4342-B048-85BDC9FD1C3A}</a:tableStyleId>
              </a:tblPr>
              <a:tblGrid>
                <a:gridCol w="2902430"/>
                <a:gridCol w="2640914"/>
                <a:gridCol w="1832423"/>
              </a:tblGrid>
              <a:tr h="1010423">
                <a:tc>
                  <a:txBody>
                    <a:bodyPr/>
                    <a:lstStyle/>
                    <a:p>
                      <a:pPr indent="457200" algn="r" rtl="1">
                        <a:spcBef>
                          <a:spcPts val="600"/>
                        </a:spcBef>
                        <a:spcAft>
                          <a:spcPts val="0"/>
                        </a:spcAft>
                      </a:pPr>
                      <a:r>
                        <a:rPr lang="ar-SA" sz="2000" dirty="0">
                          <a:latin typeface="Times New Roman"/>
                          <a:ea typeface="Times New Roman"/>
                          <a:cs typeface="Simplified Arabic"/>
                        </a:rPr>
                        <a:t>حجم السمكة</a:t>
                      </a:r>
                      <a:endParaRPr lang="en-US" sz="2000" dirty="0">
                        <a:latin typeface="Times New Roman"/>
                        <a:ea typeface="Times New Roman"/>
                        <a:cs typeface="Simplified Arabic"/>
                      </a:endParaRPr>
                    </a:p>
                  </a:txBody>
                  <a:tcPr marL="68580" marR="68580" marT="0" marB="0" anchor="ctr"/>
                </a:tc>
                <a:tc>
                  <a:txBody>
                    <a:bodyPr/>
                    <a:lstStyle/>
                    <a:p>
                      <a:pPr indent="457200" algn="r" rtl="1">
                        <a:spcBef>
                          <a:spcPts val="600"/>
                        </a:spcBef>
                        <a:spcAft>
                          <a:spcPts val="0"/>
                        </a:spcAft>
                      </a:pPr>
                      <a:r>
                        <a:rPr lang="ar-SA" sz="2000" dirty="0">
                          <a:latin typeface="Times New Roman"/>
                          <a:ea typeface="Times New Roman"/>
                          <a:cs typeface="Simplified Arabic"/>
                        </a:rPr>
                        <a:t>التغذية اليومية</a:t>
                      </a:r>
                      <a:endParaRPr lang="en-US" sz="2000" dirty="0">
                        <a:latin typeface="Times New Roman"/>
                        <a:ea typeface="Times New Roman"/>
                        <a:cs typeface="Simplified Arabic"/>
                      </a:endParaRPr>
                    </a:p>
                    <a:p>
                      <a:pPr indent="457200" algn="r" rtl="1">
                        <a:spcBef>
                          <a:spcPts val="600"/>
                        </a:spcBef>
                        <a:spcAft>
                          <a:spcPts val="0"/>
                        </a:spcAft>
                      </a:pPr>
                      <a:r>
                        <a:rPr lang="ar-SA" sz="2000" dirty="0">
                          <a:latin typeface="Times New Roman"/>
                          <a:ea typeface="Times New Roman"/>
                          <a:cs typeface="Simplified Arabic"/>
                        </a:rPr>
                        <a:t>(% من وزن الأسماك</a:t>
                      </a:r>
                      <a:r>
                        <a:rPr lang="ar-SA" sz="2000" dirty="0" err="1">
                          <a:latin typeface="Times New Roman"/>
                          <a:ea typeface="Times New Roman"/>
                          <a:cs typeface="Simplified Arabic"/>
                        </a:rPr>
                        <a:t>)</a:t>
                      </a:r>
                      <a:endParaRPr lang="en-US" sz="2000" dirty="0">
                        <a:latin typeface="Times New Roman"/>
                        <a:ea typeface="Times New Roman"/>
                        <a:cs typeface="Simplified Arabic"/>
                      </a:endParaRPr>
                    </a:p>
                  </a:txBody>
                  <a:tcPr marL="68580" marR="68580" marT="0" marB="0" anchor="ctr"/>
                </a:tc>
                <a:tc>
                  <a:txBody>
                    <a:bodyPr/>
                    <a:lstStyle/>
                    <a:p>
                      <a:pPr indent="457200" algn="r" rtl="1">
                        <a:spcBef>
                          <a:spcPts val="600"/>
                        </a:spcBef>
                        <a:spcAft>
                          <a:spcPts val="0"/>
                        </a:spcAft>
                      </a:pPr>
                      <a:r>
                        <a:rPr lang="ar-SA" sz="2000" dirty="0">
                          <a:latin typeface="Times New Roman"/>
                          <a:ea typeface="Times New Roman"/>
                          <a:cs typeface="Simplified Arabic"/>
                        </a:rPr>
                        <a:t>عدد مرات التغذية يومياً</a:t>
                      </a:r>
                      <a:endParaRPr lang="en-US" sz="2000" dirty="0">
                        <a:latin typeface="Times New Roman"/>
                        <a:ea typeface="Times New Roman"/>
                        <a:cs typeface="Simplified Arabic"/>
                      </a:endParaRPr>
                    </a:p>
                  </a:txBody>
                  <a:tcPr marL="68580" marR="68580" marT="0" marB="0" anchor="ctr"/>
                </a:tc>
              </a:tr>
              <a:tr h="599681">
                <a:tc>
                  <a:txBody>
                    <a:bodyPr/>
                    <a:lstStyle/>
                    <a:p>
                      <a:pPr indent="457200" algn="r" rtl="1">
                        <a:spcBef>
                          <a:spcPts val="600"/>
                        </a:spcBef>
                        <a:spcAft>
                          <a:spcPts val="0"/>
                        </a:spcAft>
                      </a:pPr>
                      <a:r>
                        <a:rPr lang="ar-SA" sz="2000" dirty="0">
                          <a:latin typeface="Times New Roman"/>
                          <a:ea typeface="Times New Roman"/>
                          <a:cs typeface="Simplified Arabic"/>
                        </a:rPr>
                        <a:t>عمر يومان إلى وزن 1 جرام</a:t>
                      </a:r>
                      <a:endParaRPr lang="en-US" sz="2000" dirty="0">
                        <a:latin typeface="Times New Roman"/>
                        <a:ea typeface="Times New Roman"/>
                        <a:cs typeface="Simplified Arabic"/>
                      </a:endParaRPr>
                    </a:p>
                  </a:txBody>
                  <a:tcPr marL="68580" marR="68580" marT="0" marB="0"/>
                </a:tc>
                <a:tc>
                  <a:txBody>
                    <a:bodyPr/>
                    <a:lstStyle/>
                    <a:p>
                      <a:pPr indent="457200" algn="r" rtl="1">
                        <a:spcBef>
                          <a:spcPts val="600"/>
                        </a:spcBef>
                        <a:spcAft>
                          <a:spcPts val="0"/>
                        </a:spcAft>
                      </a:pPr>
                      <a:r>
                        <a:rPr lang="ar-SA" sz="2000" dirty="0">
                          <a:latin typeface="Times New Roman"/>
                          <a:ea typeface="Times New Roman"/>
                          <a:cs typeface="Simplified Arabic"/>
                        </a:rPr>
                        <a:t>10-30</a:t>
                      </a:r>
                      <a:endParaRPr lang="en-US" sz="2000" dirty="0">
                        <a:latin typeface="Times New Roman"/>
                        <a:ea typeface="Times New Roman"/>
                        <a:cs typeface="Simplified Arabic"/>
                      </a:endParaRPr>
                    </a:p>
                  </a:txBody>
                  <a:tcPr marL="68580" marR="68580" marT="0" marB="0"/>
                </a:tc>
                <a:tc>
                  <a:txBody>
                    <a:bodyPr/>
                    <a:lstStyle/>
                    <a:p>
                      <a:pPr indent="457200" algn="r" rtl="1">
                        <a:spcBef>
                          <a:spcPts val="600"/>
                        </a:spcBef>
                        <a:spcAft>
                          <a:spcPts val="0"/>
                        </a:spcAft>
                      </a:pPr>
                      <a:r>
                        <a:rPr lang="ar-SA" sz="2000" dirty="0">
                          <a:latin typeface="Times New Roman"/>
                          <a:ea typeface="Times New Roman"/>
                          <a:cs typeface="Simplified Arabic"/>
                        </a:rPr>
                        <a:t>8</a:t>
                      </a:r>
                      <a:endParaRPr lang="en-US" sz="2000" dirty="0">
                        <a:latin typeface="Times New Roman"/>
                        <a:ea typeface="Times New Roman"/>
                        <a:cs typeface="Simplified Arabic"/>
                      </a:endParaRPr>
                    </a:p>
                  </a:txBody>
                  <a:tcPr marL="68580" marR="68580" marT="0" marB="0"/>
                </a:tc>
              </a:tr>
              <a:tr h="599681">
                <a:tc>
                  <a:txBody>
                    <a:bodyPr/>
                    <a:lstStyle/>
                    <a:p>
                      <a:pPr indent="457200" algn="r" rtl="1">
                        <a:spcBef>
                          <a:spcPts val="600"/>
                        </a:spcBef>
                        <a:spcAft>
                          <a:spcPts val="0"/>
                        </a:spcAft>
                      </a:pPr>
                      <a:r>
                        <a:rPr lang="ar-SA" sz="2000">
                          <a:latin typeface="Times New Roman"/>
                          <a:ea typeface="Times New Roman"/>
                          <a:cs typeface="Simplified Arabic"/>
                        </a:rPr>
                        <a:t>1 – 5 جرام</a:t>
                      </a:r>
                      <a:endParaRPr lang="en-US" sz="2000">
                        <a:latin typeface="Times New Roman"/>
                        <a:ea typeface="Times New Roman"/>
                        <a:cs typeface="Simplified Arabic"/>
                      </a:endParaRPr>
                    </a:p>
                  </a:txBody>
                  <a:tcPr marL="68580" marR="68580" marT="0" marB="0"/>
                </a:tc>
                <a:tc>
                  <a:txBody>
                    <a:bodyPr/>
                    <a:lstStyle/>
                    <a:p>
                      <a:pPr indent="457200" algn="r" rtl="1">
                        <a:spcBef>
                          <a:spcPts val="600"/>
                        </a:spcBef>
                        <a:spcAft>
                          <a:spcPts val="0"/>
                        </a:spcAft>
                      </a:pPr>
                      <a:r>
                        <a:rPr lang="ar-SA" sz="2000">
                          <a:latin typeface="Times New Roman"/>
                          <a:ea typeface="Times New Roman"/>
                          <a:cs typeface="Simplified Arabic"/>
                        </a:rPr>
                        <a:t>6-10</a:t>
                      </a:r>
                      <a:endParaRPr lang="en-US" sz="2000">
                        <a:latin typeface="Times New Roman"/>
                        <a:ea typeface="Times New Roman"/>
                        <a:cs typeface="Simplified Arabic"/>
                      </a:endParaRPr>
                    </a:p>
                  </a:txBody>
                  <a:tcPr marL="68580" marR="68580" marT="0" marB="0"/>
                </a:tc>
                <a:tc>
                  <a:txBody>
                    <a:bodyPr/>
                    <a:lstStyle/>
                    <a:p>
                      <a:pPr indent="457200" algn="r" rtl="1">
                        <a:spcBef>
                          <a:spcPts val="600"/>
                        </a:spcBef>
                        <a:spcAft>
                          <a:spcPts val="0"/>
                        </a:spcAft>
                      </a:pPr>
                      <a:r>
                        <a:rPr lang="ar-SA" sz="2000" dirty="0">
                          <a:latin typeface="Times New Roman"/>
                          <a:ea typeface="Times New Roman"/>
                          <a:cs typeface="Simplified Arabic"/>
                        </a:rPr>
                        <a:t>6</a:t>
                      </a:r>
                      <a:endParaRPr lang="en-US" sz="2000" dirty="0">
                        <a:latin typeface="Times New Roman"/>
                        <a:ea typeface="Times New Roman"/>
                        <a:cs typeface="Simplified Arabic"/>
                      </a:endParaRPr>
                    </a:p>
                  </a:txBody>
                  <a:tcPr marL="68580" marR="68580" marT="0" marB="0"/>
                </a:tc>
              </a:tr>
              <a:tr h="599681">
                <a:tc>
                  <a:txBody>
                    <a:bodyPr/>
                    <a:lstStyle/>
                    <a:p>
                      <a:pPr indent="457200" algn="r" rtl="1">
                        <a:spcBef>
                          <a:spcPts val="600"/>
                        </a:spcBef>
                        <a:spcAft>
                          <a:spcPts val="0"/>
                        </a:spcAft>
                      </a:pPr>
                      <a:r>
                        <a:rPr lang="ar-SA" sz="2000">
                          <a:latin typeface="Times New Roman"/>
                          <a:ea typeface="Times New Roman"/>
                          <a:cs typeface="Simplified Arabic"/>
                        </a:rPr>
                        <a:t>5 – 20 جرام</a:t>
                      </a:r>
                      <a:endParaRPr lang="en-US" sz="2000">
                        <a:latin typeface="Times New Roman"/>
                        <a:ea typeface="Times New Roman"/>
                        <a:cs typeface="Simplified Arabic"/>
                      </a:endParaRPr>
                    </a:p>
                  </a:txBody>
                  <a:tcPr marL="68580" marR="68580" marT="0" marB="0"/>
                </a:tc>
                <a:tc>
                  <a:txBody>
                    <a:bodyPr/>
                    <a:lstStyle/>
                    <a:p>
                      <a:pPr indent="457200" algn="r" rtl="1">
                        <a:spcBef>
                          <a:spcPts val="600"/>
                        </a:spcBef>
                        <a:spcAft>
                          <a:spcPts val="0"/>
                        </a:spcAft>
                      </a:pPr>
                      <a:r>
                        <a:rPr lang="ar-SA" sz="2000">
                          <a:latin typeface="Times New Roman"/>
                          <a:ea typeface="Times New Roman"/>
                          <a:cs typeface="Simplified Arabic"/>
                        </a:rPr>
                        <a:t>4-6 </a:t>
                      </a:r>
                      <a:endParaRPr lang="en-US" sz="2000">
                        <a:latin typeface="Times New Roman"/>
                        <a:ea typeface="Times New Roman"/>
                        <a:cs typeface="Simplified Arabic"/>
                      </a:endParaRPr>
                    </a:p>
                  </a:txBody>
                  <a:tcPr marL="68580" marR="68580" marT="0" marB="0"/>
                </a:tc>
                <a:tc>
                  <a:txBody>
                    <a:bodyPr/>
                    <a:lstStyle/>
                    <a:p>
                      <a:pPr indent="457200" algn="r" rtl="1">
                        <a:spcBef>
                          <a:spcPts val="600"/>
                        </a:spcBef>
                        <a:spcAft>
                          <a:spcPts val="0"/>
                        </a:spcAft>
                      </a:pPr>
                      <a:r>
                        <a:rPr lang="ar-SA" sz="2000" dirty="0">
                          <a:latin typeface="Times New Roman"/>
                          <a:ea typeface="Times New Roman"/>
                          <a:cs typeface="Simplified Arabic"/>
                        </a:rPr>
                        <a:t>4</a:t>
                      </a:r>
                      <a:endParaRPr lang="en-US" sz="2000" dirty="0">
                        <a:latin typeface="Times New Roman"/>
                        <a:ea typeface="Times New Roman"/>
                        <a:cs typeface="Simplified Arabic"/>
                      </a:endParaRPr>
                    </a:p>
                  </a:txBody>
                  <a:tcPr marL="68580" marR="68580" marT="0" marB="0"/>
                </a:tc>
              </a:tr>
              <a:tr h="599681">
                <a:tc>
                  <a:txBody>
                    <a:bodyPr/>
                    <a:lstStyle/>
                    <a:p>
                      <a:pPr indent="457200" algn="r" rtl="1">
                        <a:spcBef>
                          <a:spcPts val="600"/>
                        </a:spcBef>
                        <a:spcAft>
                          <a:spcPts val="0"/>
                        </a:spcAft>
                      </a:pPr>
                      <a:r>
                        <a:rPr lang="ar-SA" sz="2000">
                          <a:latin typeface="Times New Roman"/>
                          <a:ea typeface="Times New Roman"/>
                          <a:cs typeface="Simplified Arabic"/>
                        </a:rPr>
                        <a:t>20 – 100 جرام</a:t>
                      </a:r>
                      <a:endParaRPr lang="en-US" sz="2000">
                        <a:latin typeface="Times New Roman"/>
                        <a:ea typeface="Times New Roman"/>
                        <a:cs typeface="Simplified Arabic"/>
                      </a:endParaRPr>
                    </a:p>
                  </a:txBody>
                  <a:tcPr marL="68580" marR="68580" marT="0" marB="0"/>
                </a:tc>
                <a:tc>
                  <a:txBody>
                    <a:bodyPr/>
                    <a:lstStyle/>
                    <a:p>
                      <a:pPr indent="457200" algn="r" rtl="1">
                        <a:spcBef>
                          <a:spcPts val="600"/>
                        </a:spcBef>
                        <a:spcAft>
                          <a:spcPts val="0"/>
                        </a:spcAft>
                      </a:pPr>
                      <a:r>
                        <a:rPr lang="ar-SA" sz="2000">
                          <a:latin typeface="Times New Roman"/>
                          <a:ea typeface="Times New Roman"/>
                          <a:cs typeface="Simplified Arabic"/>
                        </a:rPr>
                        <a:t>3-4 </a:t>
                      </a:r>
                      <a:endParaRPr lang="en-US" sz="2000">
                        <a:latin typeface="Times New Roman"/>
                        <a:ea typeface="Times New Roman"/>
                        <a:cs typeface="Simplified Arabic"/>
                      </a:endParaRPr>
                    </a:p>
                  </a:txBody>
                  <a:tcPr marL="68580" marR="68580" marT="0" marB="0"/>
                </a:tc>
                <a:tc>
                  <a:txBody>
                    <a:bodyPr/>
                    <a:lstStyle/>
                    <a:p>
                      <a:pPr indent="457200" algn="r" rtl="1">
                        <a:spcBef>
                          <a:spcPts val="600"/>
                        </a:spcBef>
                        <a:spcAft>
                          <a:spcPts val="0"/>
                        </a:spcAft>
                      </a:pPr>
                      <a:r>
                        <a:rPr lang="ar-SA" sz="2000" dirty="0" err="1">
                          <a:latin typeface="Times New Roman"/>
                          <a:ea typeface="Times New Roman"/>
                          <a:cs typeface="Simplified Arabic"/>
                        </a:rPr>
                        <a:t>3 </a:t>
                      </a:r>
                      <a:r>
                        <a:rPr lang="ar-SA" sz="2000" dirty="0">
                          <a:latin typeface="Times New Roman"/>
                          <a:ea typeface="Times New Roman"/>
                          <a:cs typeface="Simplified Arabic"/>
                        </a:rPr>
                        <a:t>– 4</a:t>
                      </a:r>
                      <a:endParaRPr lang="en-US" sz="2000" dirty="0">
                        <a:latin typeface="Times New Roman"/>
                        <a:ea typeface="Times New Roman"/>
                        <a:cs typeface="Simplified Arabic"/>
                      </a:endParaRPr>
                    </a:p>
                  </a:txBody>
                  <a:tcPr marL="68580" marR="68580" marT="0" marB="0"/>
                </a:tc>
              </a:tr>
              <a:tr h="599681">
                <a:tc>
                  <a:txBody>
                    <a:bodyPr/>
                    <a:lstStyle/>
                    <a:p>
                      <a:pPr indent="457200" algn="r" rtl="1">
                        <a:spcBef>
                          <a:spcPts val="600"/>
                        </a:spcBef>
                        <a:spcAft>
                          <a:spcPts val="0"/>
                        </a:spcAft>
                      </a:pPr>
                      <a:r>
                        <a:rPr lang="ar-SA" sz="2000" dirty="0">
                          <a:latin typeface="Times New Roman"/>
                          <a:ea typeface="Times New Roman"/>
                          <a:cs typeface="Simplified Arabic"/>
                        </a:rPr>
                        <a:t>أعلى من 100 جرام</a:t>
                      </a:r>
                      <a:endParaRPr lang="en-US" sz="2000" dirty="0">
                        <a:latin typeface="Times New Roman"/>
                        <a:ea typeface="Times New Roman"/>
                        <a:cs typeface="Simplified Arabic"/>
                      </a:endParaRPr>
                    </a:p>
                  </a:txBody>
                  <a:tcPr marL="68580" marR="68580" marT="0" marB="0"/>
                </a:tc>
                <a:tc>
                  <a:txBody>
                    <a:bodyPr/>
                    <a:lstStyle/>
                    <a:p>
                      <a:pPr indent="457200" algn="r" rtl="1">
                        <a:spcBef>
                          <a:spcPts val="600"/>
                        </a:spcBef>
                        <a:spcAft>
                          <a:spcPts val="0"/>
                        </a:spcAft>
                      </a:pPr>
                      <a:r>
                        <a:rPr lang="ar-SA" sz="2000">
                          <a:latin typeface="Times New Roman"/>
                          <a:ea typeface="Times New Roman"/>
                          <a:cs typeface="Simplified Arabic"/>
                        </a:rPr>
                        <a:t>3</a:t>
                      </a:r>
                      <a:endParaRPr lang="en-US" sz="2000">
                        <a:latin typeface="Times New Roman"/>
                        <a:ea typeface="Times New Roman"/>
                        <a:cs typeface="Simplified Arabic"/>
                      </a:endParaRPr>
                    </a:p>
                  </a:txBody>
                  <a:tcPr marL="68580" marR="68580" marT="0" marB="0"/>
                </a:tc>
                <a:tc>
                  <a:txBody>
                    <a:bodyPr/>
                    <a:lstStyle/>
                    <a:p>
                      <a:pPr indent="457200" algn="r" rtl="1">
                        <a:spcBef>
                          <a:spcPts val="600"/>
                        </a:spcBef>
                        <a:spcAft>
                          <a:spcPts val="0"/>
                        </a:spcAft>
                      </a:pPr>
                      <a:r>
                        <a:rPr lang="ar-SA" sz="2000" dirty="0">
                          <a:latin typeface="Times New Roman"/>
                          <a:ea typeface="Times New Roman"/>
                          <a:cs typeface="Simplified Arabic"/>
                        </a:rPr>
                        <a:t>3</a:t>
                      </a:r>
                      <a:endParaRPr lang="en-US" sz="2000" dirty="0">
                        <a:latin typeface="Times New Roman"/>
                        <a:ea typeface="Times New Roman"/>
                        <a:cs typeface="Simplified Arabic"/>
                      </a:endParaRPr>
                    </a:p>
                  </a:txBody>
                  <a:tcPr marL="68580" marR="68580" marT="0" marB="0"/>
                </a:tc>
              </a:tr>
              <a:tr h="599681">
                <a:tc>
                  <a:txBody>
                    <a:bodyPr/>
                    <a:lstStyle/>
                    <a:p>
                      <a:pPr algn="r" rtl="1"/>
                      <a:endParaRPr lang="ar-SA" sz="2000"/>
                    </a:p>
                  </a:txBody>
                  <a:tcPr/>
                </a:tc>
                <a:tc>
                  <a:txBody>
                    <a:bodyPr/>
                    <a:lstStyle/>
                    <a:p>
                      <a:pPr algn="r" rtl="1"/>
                      <a:endParaRPr lang="ar-SA" sz="2000" dirty="0"/>
                    </a:p>
                  </a:txBody>
                  <a:tcPr/>
                </a:tc>
                <a:tc>
                  <a:txBody>
                    <a:bodyPr/>
                    <a:lstStyle/>
                    <a:p>
                      <a:pPr algn="r" rtl="1"/>
                      <a:endParaRPr lang="ar-SA" sz="20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2700" dirty="0" smtClean="0"/>
              <a:t/>
            </a:r>
            <a:br>
              <a:rPr lang="ar-SA" sz="2700" dirty="0" smtClean="0"/>
            </a:br>
            <a:r>
              <a:rPr lang="ar-SA" sz="3100" b="1" dirty="0" smtClean="0">
                <a:solidFill>
                  <a:srgbClr val="FF0000"/>
                </a:solidFill>
              </a:rPr>
              <a:t>مزايا استزراع </a:t>
            </a:r>
            <a:r>
              <a:rPr lang="ar-SA" sz="3100" b="1" dirty="0">
                <a:solidFill>
                  <a:srgbClr val="FF0000"/>
                </a:solidFill>
              </a:rPr>
              <a:t>الأسماك </a:t>
            </a:r>
            <a:r>
              <a:rPr lang="ar-SA" sz="3100" b="1" dirty="0" smtClean="0">
                <a:solidFill>
                  <a:srgbClr val="FF0000"/>
                </a:solidFill>
              </a:rPr>
              <a:t>عند </a:t>
            </a:r>
            <a:r>
              <a:rPr lang="ar-SA" sz="3100" b="1" dirty="0">
                <a:solidFill>
                  <a:srgbClr val="FF0000"/>
                </a:solidFill>
              </a:rPr>
              <a:t>مقارنته مع تربية الحيوانات </a:t>
            </a:r>
            <a:r>
              <a:rPr lang="ar-SA" sz="3100" b="1" dirty="0" err="1">
                <a:solidFill>
                  <a:srgbClr val="FF0000"/>
                </a:solidFill>
              </a:rPr>
              <a:t>الداجنة</a:t>
            </a:r>
            <a:r>
              <a:rPr lang="ar-SA" sz="3100" b="1" dirty="0">
                <a:solidFill>
                  <a:srgbClr val="FF0000"/>
                </a:solidFill>
              </a:rPr>
              <a:t> على اليابسة ومن بين هذه </a:t>
            </a:r>
            <a:r>
              <a:rPr lang="ar-SA" sz="3100" b="1" dirty="0" err="1">
                <a:solidFill>
                  <a:srgbClr val="FF0000"/>
                </a:solidFill>
              </a:rPr>
              <a:t>المزايا :-</a:t>
            </a:r>
            <a:r>
              <a:rPr lang="en-US" dirty="0"/>
              <a:t/>
            </a:r>
            <a:br>
              <a:rPr lang="en-US" dirty="0"/>
            </a:br>
            <a:endParaRPr lang="ar-SA" dirty="0"/>
          </a:p>
        </p:txBody>
      </p:sp>
      <p:sp>
        <p:nvSpPr>
          <p:cNvPr id="3" name="عنصر نائب للمحتوى 2"/>
          <p:cNvSpPr>
            <a:spLocks noGrp="1"/>
          </p:cNvSpPr>
          <p:nvPr>
            <p:ph idx="1"/>
          </p:nvPr>
        </p:nvSpPr>
        <p:spPr/>
        <p:txBody>
          <a:bodyPr>
            <a:normAutofit lnSpcReduction="10000"/>
          </a:bodyPr>
          <a:lstStyle/>
          <a:p>
            <a:pPr lvl="0"/>
            <a:r>
              <a:rPr lang="ar-SA" dirty="0">
                <a:solidFill>
                  <a:srgbClr val="C00000"/>
                </a:solidFill>
              </a:rPr>
              <a:t>قدرة العديد من أنواع الأسماك على تحويل الغذاء الاصطناعي إلى لحم بكفاءة تفوق كفاءة الحيوانات التي تعيش على اليابسة.</a:t>
            </a:r>
            <a:endParaRPr lang="en-US" dirty="0">
              <a:solidFill>
                <a:srgbClr val="C00000"/>
              </a:solidFill>
            </a:endParaRPr>
          </a:p>
          <a:p>
            <a:pPr lvl="0"/>
            <a:r>
              <a:rPr lang="ar-SA" dirty="0"/>
              <a:t> </a:t>
            </a:r>
            <a:r>
              <a:rPr lang="ar-SA" dirty="0">
                <a:solidFill>
                  <a:srgbClr val="0070C0"/>
                </a:solidFill>
              </a:rPr>
              <a:t>بالإضافة إلى ذلك أن المكونات الداخلة في غذاء الأسماك تكون في أغلب الأحيان أقل استعمالاً من قبل الإنسان في غذائه اليومي مقارنة بالحيوانات الأرضية ومن بين الأسماك التي تستطيع الاعتماد على الغذاء الاصطناعي هناك أسماك عائلة السالمون </a:t>
            </a:r>
            <a:r>
              <a:rPr lang="en-US" dirty="0" err="1">
                <a:solidFill>
                  <a:srgbClr val="0070C0"/>
                </a:solidFill>
              </a:rPr>
              <a:t>Salmonids</a:t>
            </a:r>
            <a:r>
              <a:rPr lang="ar-SA" dirty="0">
                <a:solidFill>
                  <a:srgbClr val="0070C0"/>
                </a:solidFill>
              </a:rPr>
              <a:t> والعديد من أنواع المبروك </a:t>
            </a:r>
            <a:r>
              <a:rPr lang="ar-SA" dirty="0" err="1">
                <a:solidFill>
                  <a:srgbClr val="0070C0"/>
                </a:solidFill>
              </a:rPr>
              <a:t>والبلطي.</a:t>
            </a:r>
            <a:r>
              <a:rPr lang="ar-SA" dirty="0">
                <a:solidFill>
                  <a:srgbClr val="0070C0"/>
                </a:solidFill>
              </a:rPr>
              <a:t> </a:t>
            </a:r>
            <a:endParaRPr lang="en-US" dirty="0">
              <a:solidFill>
                <a:srgbClr val="0070C0"/>
              </a:solidFill>
            </a:endParaRPr>
          </a:p>
          <a:p>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r>
            <a:br>
              <a:rPr lang="ar-SA" b="1" dirty="0" smtClean="0"/>
            </a:br>
            <a:r>
              <a:rPr lang="ar-SA" b="1" dirty="0" smtClean="0">
                <a:solidFill>
                  <a:srgbClr val="FF0000"/>
                </a:solidFill>
              </a:rPr>
              <a:t>طرق </a:t>
            </a:r>
            <a:r>
              <a:rPr lang="ar-SA" b="1" dirty="0">
                <a:solidFill>
                  <a:srgbClr val="FF0000"/>
                </a:solidFill>
              </a:rPr>
              <a:t>اخرى لحساب معدل </a:t>
            </a:r>
            <a:r>
              <a:rPr lang="ar-SA" b="1" dirty="0" err="1">
                <a:solidFill>
                  <a:srgbClr val="FF0000"/>
                </a:solidFill>
              </a:rPr>
              <a:t>التغذية :-</a:t>
            </a:r>
            <a:r>
              <a:rPr lang="en-US" dirty="0">
                <a:solidFill>
                  <a:srgbClr val="FF0000"/>
                </a:solidFill>
              </a:rPr>
              <a:t/>
            </a:r>
            <a:br>
              <a:rPr lang="en-US" dirty="0">
                <a:solidFill>
                  <a:srgbClr val="FF0000"/>
                </a:solidFill>
              </a:rPr>
            </a:br>
            <a:endParaRPr lang="ar-SA" dirty="0">
              <a:solidFill>
                <a:srgbClr val="FF0000"/>
              </a:solidFill>
            </a:endParaRPr>
          </a:p>
        </p:txBody>
      </p:sp>
      <p:sp>
        <p:nvSpPr>
          <p:cNvPr id="3" name="عنصر نائب للمحتوى 2"/>
          <p:cNvSpPr>
            <a:spLocks noGrp="1"/>
          </p:cNvSpPr>
          <p:nvPr>
            <p:ph idx="1"/>
          </p:nvPr>
        </p:nvSpPr>
        <p:spPr>
          <a:xfrm>
            <a:off x="467544" y="1268760"/>
            <a:ext cx="8229600" cy="5256584"/>
          </a:xfrm>
        </p:spPr>
        <p:txBody>
          <a:bodyPr>
            <a:normAutofit lnSpcReduction="10000"/>
          </a:bodyPr>
          <a:lstStyle/>
          <a:p>
            <a:r>
              <a:rPr lang="ar-SA" dirty="0"/>
              <a:t>ويمكن حساب معدلات التغذية بطرق أخرى قام بحسابها العالم </a:t>
            </a:r>
            <a:r>
              <a:rPr lang="en-US" dirty="0"/>
              <a:t>Stickney</a:t>
            </a:r>
            <a:r>
              <a:rPr lang="ar-SA" dirty="0"/>
              <a:t> فى عام </a:t>
            </a:r>
            <a:r>
              <a:rPr lang="ar-SA" dirty="0" smtClean="0"/>
              <a:t>1979</a:t>
            </a:r>
          </a:p>
          <a:p>
            <a:r>
              <a:rPr lang="ar-SA" b="1" dirty="0"/>
              <a:t>الطريقة </a:t>
            </a:r>
            <a:r>
              <a:rPr lang="ar-SA" b="1" dirty="0" err="1"/>
              <a:t>الأولى :-</a:t>
            </a:r>
            <a:r>
              <a:rPr lang="ar-SA" b="1" dirty="0"/>
              <a:t> </a:t>
            </a:r>
            <a:endParaRPr lang="en-US" dirty="0"/>
          </a:p>
          <a:p>
            <a:pPr>
              <a:buNone/>
            </a:pPr>
            <a:r>
              <a:rPr lang="ar-SA" sz="1800" b="1" dirty="0">
                <a:solidFill>
                  <a:srgbClr val="0070C0"/>
                </a:solidFill>
              </a:rPr>
              <a:t>وفيها يقدر المعدل المثالي للتغذية من خلال معرفة وتحديد نسبة تحول الغذاء </a:t>
            </a:r>
            <a:r>
              <a:rPr lang="ar-SA" sz="1800" b="1" dirty="0" err="1">
                <a:solidFill>
                  <a:srgbClr val="0070C0"/>
                </a:solidFill>
              </a:rPr>
              <a:t>أوكفاءة</a:t>
            </a:r>
            <a:r>
              <a:rPr lang="ar-SA" sz="1800" b="1" dirty="0">
                <a:solidFill>
                  <a:srgbClr val="0070C0"/>
                </a:solidFill>
              </a:rPr>
              <a:t> التحويل الغذائى </a:t>
            </a:r>
            <a:r>
              <a:rPr lang="en-US" sz="1800" b="1" dirty="0">
                <a:solidFill>
                  <a:srgbClr val="0070C0"/>
                </a:solidFill>
              </a:rPr>
              <a:t> Feed </a:t>
            </a:r>
            <a:r>
              <a:rPr lang="en-US" sz="1800" b="1" dirty="0" smtClean="0">
                <a:solidFill>
                  <a:srgbClr val="0070C0"/>
                </a:solidFill>
              </a:rPr>
              <a:t>Conversion Ratio </a:t>
            </a:r>
            <a:r>
              <a:rPr lang="en-US" sz="1800" b="1" dirty="0">
                <a:solidFill>
                  <a:srgbClr val="0070C0"/>
                </a:solidFill>
              </a:rPr>
              <a:t>(FCR)</a:t>
            </a:r>
            <a:r>
              <a:rPr lang="ar-SA" sz="1800" b="1" dirty="0">
                <a:solidFill>
                  <a:srgbClr val="0070C0"/>
                </a:solidFill>
              </a:rPr>
              <a:t>  وتعرف نسبة تحول الغذاء هذه بأنها الوزن الجاف للغذاء المقدم للأسماك </a:t>
            </a:r>
            <a:r>
              <a:rPr lang="en-US" sz="1800" b="1" dirty="0">
                <a:solidFill>
                  <a:srgbClr val="0070C0"/>
                </a:solidFill>
              </a:rPr>
              <a:t>(Stickney, 1979)</a:t>
            </a:r>
            <a:r>
              <a:rPr lang="ar-SA" sz="1800" b="1" dirty="0">
                <a:solidFill>
                  <a:srgbClr val="0070C0"/>
                </a:solidFill>
              </a:rPr>
              <a:t> ولذلك فإن هذه النسبة تقل كلما ازدادت كفاءة الاستفادة من الغذاء</a:t>
            </a:r>
            <a:r>
              <a:rPr lang="ar-SA" sz="1800" b="1" dirty="0" smtClean="0">
                <a:solidFill>
                  <a:srgbClr val="0070C0"/>
                </a:solidFill>
              </a:rPr>
              <a:t>.</a:t>
            </a:r>
          </a:p>
          <a:p>
            <a:pPr algn="l">
              <a:buNone/>
            </a:pPr>
            <a:r>
              <a:rPr lang="en-US" sz="2400" b="1" dirty="0" smtClean="0">
                <a:solidFill>
                  <a:srgbClr val="00B050"/>
                </a:solidFill>
              </a:rPr>
              <a:t>FCR= Feed intake (g) / body weight gain (g)</a:t>
            </a:r>
            <a:endParaRPr lang="ar-SA" sz="2400" b="1" dirty="0" smtClean="0">
              <a:solidFill>
                <a:srgbClr val="00B050"/>
              </a:solidFill>
            </a:endParaRPr>
          </a:p>
          <a:p>
            <a:pPr>
              <a:buNone/>
            </a:pPr>
            <a:r>
              <a:rPr lang="ar-SA" sz="1800" b="1" dirty="0">
                <a:solidFill>
                  <a:srgbClr val="C00000"/>
                </a:solidFill>
              </a:rPr>
              <a:t>على سبيل المثال فإذا ما كانت الأسماك قد وضعت بمعدل 5000 سمكة في الهكتار الواحد (الهكتار يساوي 10000 متر مربع) وبمعدل وزن مقداره 10 جرام للسمكة الواحدة، يكون لدينا في البداية كمية من السمك مقدارها 5000 × 10 = 50000 جرام / هكتار = 50 كجم / هكتار واستناد إلى ذلك فإن اليوم الأول يتطلب كمية من الغذاء مقدارها 50 × 0.03 = 1.5 كجم إذا كان معدل </a:t>
            </a:r>
            <a:r>
              <a:rPr lang="ar-SA" sz="1800" b="1" dirty="0" smtClean="0">
                <a:solidFill>
                  <a:srgbClr val="C00000"/>
                </a:solidFill>
              </a:rPr>
              <a:t>التغذية </a:t>
            </a:r>
            <a:r>
              <a:rPr lang="ar-SA" sz="1800" b="1" dirty="0">
                <a:solidFill>
                  <a:srgbClr val="C00000"/>
                </a:solidFill>
              </a:rPr>
              <a:t>3</a:t>
            </a:r>
            <a:r>
              <a:rPr lang="ar-SA" sz="1800" b="1" dirty="0" smtClean="0">
                <a:solidFill>
                  <a:srgbClr val="C00000"/>
                </a:solidFill>
              </a:rPr>
              <a:t>%</a:t>
            </a:r>
            <a:r>
              <a:rPr lang="en-US" sz="1800" b="1" dirty="0" smtClean="0">
                <a:solidFill>
                  <a:srgbClr val="C00000"/>
                </a:solidFill>
              </a:rPr>
              <a:t> </a:t>
            </a:r>
            <a:endParaRPr lang="ar-SA" sz="1800" b="1" dirty="0" smtClean="0">
              <a:solidFill>
                <a:srgbClr val="C00000"/>
              </a:solidFill>
            </a:endParaRPr>
          </a:p>
          <a:p>
            <a:pPr>
              <a:buNone/>
            </a:pPr>
            <a:r>
              <a:rPr lang="ar-SA" sz="1800" b="1" dirty="0" smtClean="0"/>
              <a:t>وعندما يتضح أن </a:t>
            </a:r>
            <a:r>
              <a:rPr lang="ar-SA" sz="1800" b="1" dirty="0"/>
              <a:t>نسبة تحول الغذاء </a:t>
            </a:r>
            <a:r>
              <a:rPr lang="en-US" sz="1800" b="1" dirty="0"/>
              <a:t>FCR </a:t>
            </a:r>
            <a:r>
              <a:rPr lang="ar-SA" sz="1800" b="1" dirty="0"/>
              <a:t>كانت = 2 في اليوم الأول مـن التغذية فإن ذلك يعني مقدار الزيادة في كمية الأسماك بعد اليوم الأول = 1.5 ÷ 2 = 0.75 كجم، وبذلك يصبح الوزن الكلي للأسماك 50 + 0.75 = 50.75كجم ولغرض تقديم الغذاء لهذه الأسماك في اليوم الثاني بنسبة 3% فإننا نحتاج في مثل هذه الحالة إلى 50.75 ×  0.03 = 1.52 كجم من الغذاء. </a:t>
            </a:r>
            <a:endParaRPr lang="en-US" sz="1800" b="1" dirty="0"/>
          </a:p>
          <a:p>
            <a:pPr>
              <a:buNone/>
            </a:pPr>
            <a:endParaRPr lang="ar-SA" sz="1800"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6250706"/>
          </a:xfrm>
          <a:prstGeom prst="rect">
            <a:avLst/>
          </a:prstGeom>
        </p:spPr>
        <p:txBody>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lvl="0" algn="r"/>
            <a:r>
              <a:rPr lang="en-US" sz="2400" baseline="-25000" dirty="0" smtClean="0"/>
              <a:t> </a:t>
            </a:r>
            <a:r>
              <a:rPr lang="ar-SA" altLang="en-US" sz="2400" b="1" dirty="0">
                <a:solidFill>
                  <a:srgbClr val="FF0000"/>
                </a:solidFill>
                <a:latin typeface="Times New Roman" pitchFamily="18" charset="0"/>
                <a:ea typeface="Times New Roman" pitchFamily="18" charset="0"/>
                <a:cs typeface="Simplified Arabic" pitchFamily="18" charset="-78"/>
              </a:rPr>
              <a:t>الطريقة الأولى بناءاً على ماسبق :</a:t>
            </a:r>
            <a:endParaRPr lang="en-US" altLang="en-US" sz="1100" dirty="0">
              <a:solidFill>
                <a:srgbClr val="FF0000"/>
              </a:solidFill>
              <a:latin typeface="Arial" pitchFamily="34" charset="0"/>
              <a:cs typeface="Arial" pitchFamily="34" charset="0"/>
            </a:endParaRPr>
          </a:p>
          <a:p>
            <a:pPr algn="r"/>
            <a:endParaRPr lang="en-US" sz="2400" baseline="-25000" dirty="0" smtClean="0"/>
          </a:p>
          <a:p>
            <a:pPr algn="r"/>
            <a:endParaRPr lang="en-US" sz="2400" baseline="-25000" dirty="0"/>
          </a:p>
          <a:p>
            <a:pPr algn="r"/>
            <a:r>
              <a:rPr lang="en-US" sz="2400" baseline="-25000" dirty="0" smtClean="0"/>
              <a:t> </a:t>
            </a:r>
            <a:r>
              <a:rPr lang="en-US" sz="2400" dirty="0" err="1"/>
              <a:t>W</a:t>
            </a:r>
            <a:r>
              <a:rPr lang="en-US" sz="2400" baseline="-25000" dirty="0" err="1"/>
              <a:t>t</a:t>
            </a:r>
            <a:r>
              <a:rPr lang="en-US" sz="2400" baseline="-25000" dirty="0"/>
              <a:t> </a:t>
            </a:r>
            <a:r>
              <a:rPr lang="ar-SA" sz="1600" dirty="0" smtClean="0"/>
              <a:t>= وزن الأسماك بعد يوم واحد.</a:t>
            </a:r>
            <a:r>
              <a:rPr lang="en-US" sz="1600" dirty="0" smtClean="0"/>
              <a:t/>
            </a:r>
            <a:br>
              <a:rPr lang="en-US" sz="1600" dirty="0" smtClean="0"/>
            </a:br>
            <a:r>
              <a:rPr lang="en-US" sz="1600" dirty="0" smtClean="0"/>
              <a:t>W</a:t>
            </a:r>
            <a:r>
              <a:rPr lang="en-US" sz="1600" baseline="-25000" dirty="0" smtClean="0"/>
              <a:t>°</a:t>
            </a:r>
            <a:r>
              <a:rPr lang="en-US" sz="1600" dirty="0" smtClean="0"/>
              <a:t> </a:t>
            </a:r>
            <a:r>
              <a:rPr lang="ar-SA" sz="1600" dirty="0" smtClean="0"/>
              <a:t> = وزن الأسماك عند صفر من الأيام.</a:t>
            </a:r>
            <a:r>
              <a:rPr lang="en-US" sz="1600" dirty="0" smtClean="0"/>
              <a:t/>
            </a:r>
            <a:br>
              <a:rPr lang="en-US" sz="1600" dirty="0" smtClean="0"/>
            </a:br>
            <a:r>
              <a:rPr lang="en-US" sz="1600" dirty="0" smtClean="0"/>
              <a:t>F   </a:t>
            </a:r>
            <a:r>
              <a:rPr lang="ar-SA" sz="1600" dirty="0" smtClean="0"/>
              <a:t> = النسبة المئوية لمعدل التغذية.</a:t>
            </a:r>
            <a:r>
              <a:rPr lang="en-US" sz="1600" dirty="0" smtClean="0"/>
              <a:t/>
            </a:r>
            <a:br>
              <a:rPr lang="en-US" sz="1600" dirty="0" smtClean="0"/>
            </a:br>
            <a:r>
              <a:rPr lang="en-US" sz="1600" dirty="0" smtClean="0"/>
              <a:t>C   </a:t>
            </a:r>
            <a:r>
              <a:rPr lang="ar-SA" sz="1600" dirty="0" smtClean="0"/>
              <a:t> = نسبة تحول الغذاء.</a:t>
            </a:r>
            <a:r>
              <a:rPr lang="en-US" sz="1600" dirty="0" smtClean="0"/>
              <a:t/>
            </a:r>
            <a:br>
              <a:rPr lang="en-US" sz="1600" dirty="0" smtClean="0"/>
            </a:br>
            <a:r>
              <a:rPr lang="ar-SA" sz="1600" b="1" dirty="0" smtClean="0"/>
              <a:t>مثال :- </a:t>
            </a:r>
            <a:r>
              <a:rPr lang="ar-SA" sz="1600" dirty="0" smtClean="0"/>
              <a:t>احسب كمية الغذاءعند </a:t>
            </a:r>
            <a:r>
              <a:rPr lang="en-US" sz="1600" dirty="0" err="1" smtClean="0"/>
              <a:t>W</a:t>
            </a:r>
            <a:r>
              <a:rPr lang="en-US" sz="1600" baseline="-25000" dirty="0" err="1" smtClean="0"/>
              <a:t>t</a:t>
            </a:r>
            <a:r>
              <a:rPr lang="ar-SA" sz="1600" dirty="0" smtClean="0"/>
              <a:t> إذا كان الوزن الأولي للأسماك </a:t>
            </a:r>
            <a:r>
              <a:rPr lang="en-US" sz="1600" dirty="0" smtClean="0"/>
              <a:t>(W</a:t>
            </a:r>
            <a:r>
              <a:rPr lang="en-US" sz="1600" baseline="-25000" dirty="0" smtClean="0"/>
              <a:t>°</a:t>
            </a:r>
            <a:r>
              <a:rPr lang="en-US" sz="1600" dirty="0" smtClean="0"/>
              <a:t>) </a:t>
            </a:r>
            <a:r>
              <a:rPr lang="ar-SA" sz="1600" dirty="0" smtClean="0"/>
              <a:t>يساوي 1000 كجم، وكانت نسبة تحول الغذاء تساوي 1.3 ومعدل التغذية اليومي 4%.</a:t>
            </a:r>
            <a:br>
              <a:rPr lang="ar-SA" sz="1600" dirty="0" smtClean="0"/>
            </a:br>
            <a:r>
              <a:rPr lang="ar-SA" sz="1600" dirty="0" smtClean="0"/>
              <a:t>حل المثال:</a:t>
            </a:r>
            <a:r>
              <a:rPr lang="en-US" sz="1600" dirty="0" smtClean="0"/>
              <a:t/>
            </a:r>
            <a:br>
              <a:rPr lang="en-US" sz="1600" dirty="0" smtClean="0"/>
            </a:br>
            <a:r>
              <a:rPr lang="ar-SA" sz="1600" dirty="0" smtClean="0"/>
              <a:t/>
            </a:r>
            <a:br>
              <a:rPr lang="ar-SA" sz="1600" dirty="0" smtClean="0"/>
            </a:br>
            <a:endParaRPr lang="en-US" sz="16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5270" y="2657041"/>
            <a:ext cx="44386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476672"/>
            <a:ext cx="3402013"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8199" y="3114241"/>
            <a:ext cx="43053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5193" y="3543300"/>
            <a:ext cx="4151313"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68297" y="3383662"/>
            <a:ext cx="41449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644255" y="3519964"/>
            <a:ext cx="5528145" cy="2031325"/>
          </a:xfrm>
          <a:prstGeom prst="rect">
            <a:avLst/>
          </a:prstGeom>
        </p:spPr>
        <p:txBody>
          <a:bodyPr wrap="square">
            <a:spAutoFit/>
          </a:bodyPr>
          <a:lstStyle/>
          <a:p>
            <a:endParaRPr lang="en-US" dirty="0" smtClean="0"/>
          </a:p>
          <a:p>
            <a:endParaRPr lang="en-US" dirty="0"/>
          </a:p>
          <a:p>
            <a:r>
              <a:rPr lang="ar-SA" dirty="0" smtClean="0"/>
              <a:t>كما </a:t>
            </a:r>
            <a:r>
              <a:rPr lang="ar-SA" dirty="0"/>
              <a:t>ت</a:t>
            </a:r>
            <a:r>
              <a:rPr lang="ar-SA" dirty="0" smtClean="0"/>
              <a:t>كون كمية التغذية </a:t>
            </a:r>
            <a:r>
              <a:rPr lang="ar-SA" dirty="0"/>
              <a:t>عند </a:t>
            </a:r>
            <a:r>
              <a:rPr lang="en-US" dirty="0" err="1"/>
              <a:t>W</a:t>
            </a:r>
            <a:r>
              <a:rPr lang="en-US" baseline="-25000" dirty="0" err="1"/>
              <a:t>t</a:t>
            </a:r>
            <a:r>
              <a:rPr lang="ar-SA" dirty="0"/>
              <a:t> أي في اليوم التالي </a:t>
            </a:r>
            <a:r>
              <a:rPr lang="ar-SA" dirty="0" smtClean="0"/>
              <a:t>:-</a:t>
            </a:r>
          </a:p>
          <a:p>
            <a:r>
              <a:rPr lang="ar-SA" dirty="0"/>
              <a:t>= 1030.8 × 0.04 = 41.23 كجم / يوم.</a:t>
            </a:r>
            <a:endParaRPr lang="en-US" dirty="0"/>
          </a:p>
          <a:p>
            <a:r>
              <a:rPr lang="ar-SA" dirty="0"/>
              <a:t>هنا يلاحظ أن هناك زيادة في كمية الغذاء المطلوبة بعد اليوم الأول </a:t>
            </a:r>
            <a:r>
              <a:rPr lang="ar-SA" dirty="0" smtClean="0"/>
              <a:t>مقدارها 1.23 </a:t>
            </a:r>
            <a:r>
              <a:rPr lang="ar-SA" dirty="0"/>
              <a:t>كجم.</a:t>
            </a:r>
            <a:endParaRPr lang="en-US" dirty="0"/>
          </a:p>
          <a:p>
            <a:endParaRPr lang="en-US" dirty="0"/>
          </a:p>
        </p:txBody>
      </p:sp>
    </p:spTree>
    <p:extLst>
      <p:ext uri="{BB962C8B-B14F-4D97-AF65-F5344CB8AC3E}">
        <p14:creationId xmlns:p14="http://schemas.microsoft.com/office/powerpoint/2010/main" val="2131990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1120</Words>
  <Application>Microsoft Office PowerPoint</Application>
  <PresentationFormat>On-screen Show (4:3)</PresentationFormat>
  <Paragraphs>165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Simplified Arabic</vt:lpstr>
      <vt:lpstr>Times New Roman</vt:lpstr>
      <vt:lpstr>سمة Office</vt:lpstr>
      <vt:lpstr>   مواعيد تقديم وعدد مرات التغذية Times and Frequency of Feeding g                         </vt:lpstr>
      <vt:lpstr>معدلات التغذية      Feeding Rates </vt:lpstr>
      <vt:lpstr> التغذية الشتوية     Winter Feeding </vt:lpstr>
      <vt:lpstr> تغذية الزريعة      Fry Feeding </vt:lpstr>
      <vt:lpstr>كيفية حساب معدلات التغذية</vt:lpstr>
      <vt:lpstr> جدول يوضح معدلات وعدد مرات التغذية لأحجام مختلفة من سمك البلطي عند درجة حرارة 28 مئوية. </vt:lpstr>
      <vt:lpstr> مزايا استزراع الأسماك عند مقارنته مع تربية الحيوانات الداجنة على اليابسة ومن بين هذه المزايا :- </vt:lpstr>
      <vt:lpstr> طرق اخرى لحساب معدل التغذية :- </vt:lpstr>
      <vt:lpstr>PowerPoint Presentation</vt:lpstr>
      <vt:lpstr>PowerPoint Presentation</vt:lpstr>
      <vt:lpstr>جدول يوضح مقارنة الكتلة الحية وقيم معدل التغذية لمدة 15 يوماً باستعمال نوعين من الطرق لاحتساب التغير في معدل التغذية واستعمال وزن أولي للأسماك قدره 1000 كجم ونسبة تحول غذائي مقدارها 1.3 وبمعدل تغذية مقداره 4% من الكتلة الحية (Stickney, 1979).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مواعيد تقديم وعدد مرات التغذية Times and Frequency of Feeding</dc:title>
  <dc:creator>HB</dc:creator>
  <cp:lastModifiedBy>Abdelwahab Warith</cp:lastModifiedBy>
  <cp:revision>20</cp:revision>
  <dcterms:created xsi:type="dcterms:W3CDTF">2018-02-10T12:02:32Z</dcterms:created>
  <dcterms:modified xsi:type="dcterms:W3CDTF">2018-02-12T08:32:31Z</dcterms:modified>
</cp:coreProperties>
</file>