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0" r:id="rId3"/>
    <p:sldId id="257" r:id="rId4"/>
    <p:sldId id="269" r:id="rId5"/>
    <p:sldId id="273" r:id="rId6"/>
    <p:sldId id="272" r:id="rId7"/>
    <p:sldId id="260" r:id="rId8"/>
    <p:sldId id="261" r:id="rId9"/>
    <p:sldId id="263" r:id="rId10"/>
    <p:sldId id="264" r:id="rId11"/>
    <p:sldId id="265" r:id="rId12"/>
    <p:sldId id="266" r:id="rId13"/>
    <p:sldId id="26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676" autoAdjust="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89D0E97-3EA8-43FB-8405-9AD4E2E25708}" type="datetimeFigureOut">
              <a:rPr lang="ar-SA" smtClean="0"/>
              <a:pPr/>
              <a:t>29/12/36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89D0E97-3EA8-43FB-8405-9AD4E2E25708}" type="datetimeFigureOut">
              <a:rPr lang="ar-SA" smtClean="0"/>
              <a:pPr/>
              <a:t>29/12/36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89D0E97-3EA8-43FB-8405-9AD4E2E25708}" type="datetimeFigureOut">
              <a:rPr lang="ar-SA" smtClean="0"/>
              <a:pPr/>
              <a:t>29/12/36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89D0E97-3EA8-43FB-8405-9AD4E2E25708}" type="datetimeFigureOut">
              <a:rPr lang="ar-SA" smtClean="0"/>
              <a:pPr/>
              <a:t>29/12/36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89D0E97-3EA8-43FB-8405-9AD4E2E25708}" type="datetimeFigureOut">
              <a:rPr lang="ar-SA" smtClean="0"/>
              <a:pPr/>
              <a:t>29/12/36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89D0E97-3EA8-43FB-8405-9AD4E2E25708}" type="datetimeFigureOut">
              <a:rPr lang="ar-SA" smtClean="0"/>
              <a:pPr/>
              <a:t>29/12/36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89D0E97-3EA8-43FB-8405-9AD4E2E25708}" type="datetimeFigureOut">
              <a:rPr lang="ar-SA" smtClean="0"/>
              <a:pPr/>
              <a:t>29/12/36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89D0E97-3EA8-43FB-8405-9AD4E2E25708}" type="datetimeFigureOut">
              <a:rPr lang="ar-SA" smtClean="0"/>
              <a:pPr/>
              <a:t>29/12/36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89D0E97-3EA8-43FB-8405-9AD4E2E25708}" type="datetimeFigureOut">
              <a:rPr lang="ar-SA" smtClean="0"/>
              <a:pPr/>
              <a:t>29/12/36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89D0E97-3EA8-43FB-8405-9AD4E2E25708}" type="datetimeFigureOut">
              <a:rPr lang="ar-SA" smtClean="0"/>
              <a:pPr/>
              <a:t>29/12/36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89D0E97-3EA8-43FB-8405-9AD4E2E25708}" type="datetimeFigureOut">
              <a:rPr lang="ar-SA" smtClean="0"/>
              <a:pPr/>
              <a:t>29/12/36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8EB1DCF-F6D1-4B9D-A765-25A86A64BF56}"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89D0E97-3EA8-43FB-8405-9AD4E2E25708}" type="datetimeFigureOut">
              <a:rPr lang="ar-SA" smtClean="0"/>
              <a:pPr/>
              <a:t>29/12/36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EB1DCF-F6D1-4B9D-A765-25A86A64BF56}"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sJZ16KsCSoo&amp;feature=share&amp;list=PLyVR-kN9eC8aWe71lqT2iyZK_o1Xvhu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نص 6"/>
          <p:cNvSpPr>
            <a:spLocks noGrp="1"/>
          </p:cNvSpPr>
          <p:nvPr>
            <p:ph type="body" idx="4294967295"/>
          </p:nvPr>
        </p:nvSpPr>
        <p:spPr>
          <a:xfrm>
            <a:off x="1371600" y="2906713"/>
            <a:ext cx="7160840" cy="1500187"/>
          </a:xfrm>
        </p:spPr>
        <p:txBody>
          <a:bodyPr/>
          <a:lstStyle/>
          <a:p>
            <a:pPr algn="ctr"/>
            <a:endParaRPr lang="ar-SA" dirty="0"/>
          </a:p>
        </p:txBody>
      </p:sp>
      <p:pic>
        <p:nvPicPr>
          <p:cNvPr id="4" name="صورة 3" descr="images (2).jpg"/>
          <p:cNvPicPr>
            <a:picLocks noChangeAspect="1"/>
          </p:cNvPicPr>
          <p:nvPr/>
        </p:nvPicPr>
        <p:blipFill>
          <a:blip r:embed="rId2" cstate="print"/>
          <a:stretch>
            <a:fillRect/>
          </a:stretch>
        </p:blipFill>
        <p:spPr>
          <a:xfrm>
            <a:off x="251520" y="332656"/>
            <a:ext cx="8712968" cy="6336704"/>
          </a:xfrm>
          <a:prstGeom prst="rect">
            <a:avLst/>
          </a:prstGeom>
        </p:spPr>
      </p:pic>
      <p:sp>
        <p:nvSpPr>
          <p:cNvPr id="5" name="مربع نص 4"/>
          <p:cNvSpPr txBox="1"/>
          <p:nvPr/>
        </p:nvSpPr>
        <p:spPr>
          <a:xfrm>
            <a:off x="2915816" y="404664"/>
            <a:ext cx="2664296" cy="430887"/>
          </a:xfrm>
          <a:prstGeom prst="rect">
            <a:avLst/>
          </a:prstGeom>
          <a:noFill/>
        </p:spPr>
        <p:txBody>
          <a:bodyPr wrap="square" rtlCol="1">
            <a:spAutoFit/>
          </a:bodyPr>
          <a:lstStyle/>
          <a:p>
            <a:pPr algn="ctr"/>
            <a:r>
              <a:rPr lang="ar-SA" sz="2200" b="1" dirty="0" smtClean="0"/>
              <a:t>المحاضرة الثالثة</a:t>
            </a:r>
            <a:endParaRPr lang="ar-SA" sz="2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764687"/>
            <a:ext cx="9144000" cy="4739759"/>
          </a:xfrm>
          <a:prstGeom prst="rect">
            <a:avLst/>
          </a:prstGeom>
          <a:noFill/>
          <a:ln w="9525">
            <a:noFill/>
            <a:miter lim="800000"/>
            <a:headEnd/>
            <a:tailEnd/>
          </a:ln>
          <a:effectLst/>
        </p:spPr>
        <p:txBody>
          <a:bodyPr vert="horz" wrap="square" lIns="91440" tIns="45720" rIns="457056" bIns="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endParaRPr kumimoji="0" lang="ar-SA" sz="2800" b="0" i="1"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2800" b="0" i="1" u="none" strike="noStrike" cap="none" normalizeH="0" baseline="0" dirty="0" smtClean="0">
                <a:ln>
                  <a:noFill/>
                </a:ln>
                <a:solidFill>
                  <a:schemeClr val="tx1"/>
                </a:solidFill>
                <a:effectLst/>
                <a:latin typeface="Calibri" pitchFamily="34" charset="0"/>
                <a:ea typeface="Calibri" pitchFamily="34" charset="0"/>
                <a:cs typeface="Arial" pitchFamily="34" charset="0"/>
              </a:rPr>
              <a:t>ماهي المنظمات التي تستخدم الاتصالات التسويقية المتكاملة في مسار أعمالها؟</a:t>
            </a:r>
            <a:endPar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المنظمات الصغيرة</a:t>
            </a:r>
            <a:endParaRPr lang="ar-SA" sz="2800" b="1" dirty="0">
              <a:solidFill>
                <a:schemeClr val="accent1"/>
              </a:solidFill>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المنظمات المسوقة للخدمات</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منظمات الأعمال المتعاملة مع المستهلك</a:t>
            </a:r>
            <a:endParaRPr lang="ar-SA" sz="2800" b="1" dirty="0">
              <a:solidFill>
                <a:schemeClr val="accent1"/>
              </a:solidFill>
              <a:latin typeface="Arial"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المنظمات التي تخصص موازنة مالية للاتصالات التسويقية ويكون </a:t>
            </a:r>
            <a:r>
              <a:rPr lang="ar-SA" sz="2800" dirty="0" smtClean="0">
                <a:solidFill>
                  <a:schemeClr val="accent1"/>
                </a:solidFill>
                <a:latin typeface="Calibri" pitchFamily="34" charset="0"/>
                <a:ea typeface="Calibri" pitchFamily="34" charset="0"/>
                <a:cs typeface="Arial" pitchFamily="34" charset="0"/>
              </a:rPr>
              <a:t>ا</a:t>
            </a: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لسائد</a:t>
            </a:r>
            <a:r>
              <a:rPr kumimoji="0" lang="ar-SA" sz="2800" b="0" i="0" u="none" strike="noStrike" cap="none" normalizeH="0" dirty="0" smtClean="0">
                <a:ln>
                  <a:noFill/>
                </a:ln>
                <a:solidFill>
                  <a:schemeClr val="accent1"/>
                </a:solidFill>
                <a:effectLst/>
                <a:latin typeface="Calibri" pitchFamily="34" charset="0"/>
                <a:ea typeface="Calibri" pitchFamily="34" charset="0"/>
                <a:cs typeface="Arial" pitchFamily="34" charset="0"/>
              </a:rPr>
              <a:t> فيها هو الإعلان</a:t>
            </a:r>
            <a:r>
              <a:rPr kumimoji="0" lang="en-US" sz="2800" b="0" i="0" u="none" strike="noStrike" cap="none" normalizeH="0" baseline="0" dirty="0" smtClean="0">
                <a:ln>
                  <a:noFill/>
                </a:ln>
                <a:solidFill>
                  <a:schemeClr val="accent1"/>
                </a:solidFill>
                <a:effectLst/>
                <a:latin typeface="Arial" pitchFamily="34" charset="0"/>
                <a:ea typeface="Calibri" pitchFamily="34" charset="0"/>
                <a:cs typeface="Arial" pitchFamily="34" charset="0"/>
              </a:rPr>
              <a:t>.</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المنظمات المستحوذة على حصة سوقية أكبر وتحقق ربح أكثر تكون هي المستخدمة لهذا المفهوم</a:t>
            </a:r>
            <a:r>
              <a:rPr kumimoji="0" lang="en-US" sz="2800" b="0" i="0" u="none" strike="noStrike" cap="none" normalizeH="0" baseline="0" dirty="0" smtClean="0">
                <a:ln>
                  <a:noFill/>
                </a:ln>
                <a:solidFill>
                  <a:schemeClr val="accent1"/>
                </a:solidFill>
                <a:effectLst/>
                <a:latin typeface="Arial" pitchFamily="34" charset="0"/>
                <a:ea typeface="Calibri" pitchFamily="34" charset="0"/>
                <a:cs typeface="Arial" pitchFamily="34" charset="0"/>
              </a:rPr>
              <a:t>.</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5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JO" sz="3300" dirty="0"/>
              <a:t>الاختلاف بين الاتصالات التقليدية والاتصالات المتكاملة</a:t>
            </a:r>
            <a:r>
              <a:rPr lang="ar-JO" dirty="0"/>
              <a:t>:</a:t>
            </a:r>
            <a:r>
              <a:rPr lang="en-US" b="1" dirty="0"/>
              <a:t/>
            </a:r>
            <a:br>
              <a:rPr lang="en-US" b="1" dirty="0"/>
            </a:br>
            <a:endParaRPr lang="ar-SA" dirty="0"/>
          </a:p>
        </p:txBody>
      </p:sp>
      <p:graphicFrame>
        <p:nvGraphicFramePr>
          <p:cNvPr id="4" name="عنصر نائب للمحتوى 3"/>
          <p:cNvGraphicFramePr>
            <a:graphicFrameLocks noGrp="1"/>
          </p:cNvGraphicFramePr>
          <p:nvPr>
            <p:ph idx="1"/>
          </p:nvPr>
        </p:nvGraphicFramePr>
        <p:xfrm>
          <a:off x="457200" y="908723"/>
          <a:ext cx="8229600" cy="6018276"/>
        </p:xfrm>
        <a:graphic>
          <a:graphicData uri="http://schemas.openxmlformats.org/drawingml/2006/table">
            <a:tbl>
              <a:tblPr rtl="1" firstRow="1" bandRow="1">
                <a:tableStyleId>{5C22544A-7EE6-4342-B048-85BDC9FD1C3A}</a:tableStyleId>
              </a:tblPr>
              <a:tblGrid>
                <a:gridCol w="4114800"/>
                <a:gridCol w="4114800"/>
              </a:tblGrid>
              <a:tr h="443638">
                <a:tc>
                  <a:txBody>
                    <a:bodyPr/>
                    <a:lstStyle/>
                    <a:p>
                      <a:pPr algn="ctr" rtl="1">
                        <a:lnSpc>
                          <a:spcPct val="115000"/>
                        </a:lnSpc>
                        <a:spcAft>
                          <a:spcPts val="0"/>
                        </a:spcAft>
                      </a:pPr>
                      <a:r>
                        <a:rPr lang="ar-JO" sz="2200" b="0" dirty="0">
                          <a:latin typeface="Calibri"/>
                          <a:ea typeface="Times New Roman"/>
                          <a:cs typeface="Simplified Arabic"/>
                        </a:rPr>
                        <a:t>الاتصالات التقليدية</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الاتصالات المتكاملة</a:t>
                      </a:r>
                      <a:endParaRPr lang="en-US" sz="2200" b="1" dirty="0">
                        <a:latin typeface="Calibri"/>
                        <a:ea typeface="Times New Roman"/>
                      </a:endParaRPr>
                    </a:p>
                  </a:txBody>
                  <a:tcPr anchor="ctr"/>
                </a:tc>
              </a:tr>
              <a:tr h="811941">
                <a:tc>
                  <a:txBody>
                    <a:bodyPr/>
                    <a:lstStyle/>
                    <a:p>
                      <a:pPr algn="ctr" rtl="1">
                        <a:lnSpc>
                          <a:spcPct val="115000"/>
                        </a:lnSpc>
                        <a:spcAft>
                          <a:spcPts val="0"/>
                        </a:spcAft>
                      </a:pPr>
                      <a:r>
                        <a:rPr lang="ar-JO" sz="2200" b="0" dirty="0">
                          <a:latin typeface="Calibri"/>
                          <a:ea typeface="Times New Roman"/>
                          <a:cs typeface="Simplified Arabic"/>
                        </a:rPr>
                        <a:t>تهدف إلى كسب الأطراف المقابلة</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a:latin typeface="Calibri"/>
                          <a:ea typeface="Times New Roman"/>
                          <a:cs typeface="Simplified Arabic"/>
                        </a:rPr>
                        <a:t>تهدف إلى المحافظة في العلاقة مع الأطراف المقابلة</a:t>
                      </a:r>
                      <a:endParaRPr lang="en-US" sz="2200" b="1">
                        <a:latin typeface="Calibri"/>
                        <a:ea typeface="Times New Roman"/>
                      </a:endParaRPr>
                    </a:p>
                  </a:txBody>
                  <a:tcPr anchor="ctr"/>
                </a:tc>
              </a:tr>
              <a:tr h="443638">
                <a:tc>
                  <a:txBody>
                    <a:bodyPr/>
                    <a:lstStyle/>
                    <a:p>
                      <a:pPr algn="ctr" rtl="1">
                        <a:lnSpc>
                          <a:spcPct val="115000"/>
                        </a:lnSpc>
                        <a:spcAft>
                          <a:spcPts val="0"/>
                        </a:spcAft>
                      </a:pPr>
                      <a:r>
                        <a:rPr lang="ar-JO" sz="2200" b="0" dirty="0" err="1">
                          <a:latin typeface="Calibri"/>
                          <a:ea typeface="Times New Roman"/>
                          <a:cs typeface="Simplified Arabic"/>
                        </a:rPr>
                        <a:t>إتصالات</a:t>
                      </a:r>
                      <a:r>
                        <a:rPr lang="ar-JO" sz="2200" b="0" dirty="0">
                          <a:latin typeface="Calibri"/>
                          <a:ea typeface="Times New Roman"/>
                          <a:cs typeface="Simplified Arabic"/>
                        </a:rPr>
                        <a:t> شاملة وواسعة</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اتصالات مختارة ومنتقاة</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SA" sz="2200" b="0" dirty="0">
                          <a:latin typeface="Calibri"/>
                          <a:ea typeface="Times New Roman"/>
                          <a:cs typeface="Simplified Arabic"/>
                        </a:rPr>
                        <a:t>المرسل يأخذ المبادرة بالاتصال </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المستلم يأخذ المبادرة بالاتصال</a:t>
                      </a:r>
                      <a:endParaRPr lang="en-US" sz="2200" b="1" dirty="0">
                        <a:latin typeface="Calibri"/>
                        <a:ea typeface="Times New Roman"/>
                      </a:endParaRPr>
                    </a:p>
                  </a:txBody>
                  <a:tcPr anchor="ctr"/>
                </a:tc>
              </a:tr>
              <a:tr h="811941">
                <a:tc>
                  <a:txBody>
                    <a:bodyPr/>
                    <a:lstStyle/>
                    <a:p>
                      <a:pPr algn="ctr" rtl="1">
                        <a:lnSpc>
                          <a:spcPct val="115000"/>
                        </a:lnSpc>
                        <a:spcAft>
                          <a:spcPts val="0"/>
                        </a:spcAft>
                      </a:pPr>
                      <a:r>
                        <a:rPr lang="ar-SA" sz="2200" b="0" dirty="0">
                          <a:latin typeface="Calibri"/>
                          <a:ea typeface="Times New Roman"/>
                          <a:cs typeface="Simplified Arabic"/>
                        </a:rPr>
                        <a:t>التأثير على المتلقي من خلال تكرار الاتصال</a:t>
                      </a:r>
                      <a:endParaRPr lang="en-US" sz="2200" b="1" dirty="0">
                        <a:latin typeface="Calibri"/>
                        <a:ea typeface="Times New Roman"/>
                      </a:endParaRPr>
                    </a:p>
                  </a:txBody>
                  <a:tcPr anchor="ctr"/>
                </a:tc>
                <a:tc>
                  <a:txBody>
                    <a:bodyPr/>
                    <a:lstStyle/>
                    <a:p>
                      <a:pPr algn="ctr" rtl="1">
                        <a:lnSpc>
                          <a:spcPct val="115000"/>
                        </a:lnSpc>
                        <a:spcAft>
                          <a:spcPts val="0"/>
                        </a:spcAft>
                      </a:pPr>
                      <a:r>
                        <a:rPr lang="ar-SA" sz="2200" b="0" dirty="0">
                          <a:latin typeface="Calibri"/>
                          <a:ea typeface="Times New Roman"/>
                          <a:cs typeface="Simplified Arabic"/>
                        </a:rPr>
                        <a:t>التأثير على المتلقي من خلال صلته الوثيقة بالموضوع</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SA" sz="2200" b="0" dirty="0">
                          <a:latin typeface="Calibri"/>
                          <a:ea typeface="Times New Roman"/>
                          <a:cs typeface="Simplified Arabic"/>
                        </a:rPr>
                        <a:t>ممارسة الضغط في تحقيق عملية البيع</a:t>
                      </a:r>
                      <a:endParaRPr lang="en-US" sz="2200" b="1" dirty="0">
                        <a:latin typeface="Calibri"/>
                        <a:ea typeface="Times New Roman"/>
                      </a:endParaRPr>
                    </a:p>
                  </a:txBody>
                  <a:tcPr anchor="ctr"/>
                </a:tc>
                <a:tc>
                  <a:txBody>
                    <a:bodyPr/>
                    <a:lstStyle/>
                    <a:p>
                      <a:pPr algn="ctr" rtl="1">
                        <a:lnSpc>
                          <a:spcPct val="115000"/>
                        </a:lnSpc>
                        <a:spcAft>
                          <a:spcPts val="0"/>
                        </a:spcAft>
                      </a:pPr>
                      <a:r>
                        <a:rPr lang="ar-SA" sz="2200" b="0" dirty="0">
                          <a:latin typeface="Calibri"/>
                          <a:ea typeface="Times New Roman"/>
                          <a:cs typeface="Simplified Arabic"/>
                        </a:rPr>
                        <a:t>ممارسة اللطف </a:t>
                      </a:r>
                      <a:r>
                        <a:rPr lang="ar-SA" sz="2200" b="0" dirty="0" err="1" smtClean="0">
                          <a:latin typeface="Calibri"/>
                          <a:ea typeface="Times New Roman"/>
                          <a:cs typeface="Simplified Arabic"/>
                        </a:rPr>
                        <a:t>والاقناع</a:t>
                      </a:r>
                      <a:r>
                        <a:rPr lang="ar-SA" sz="2200" b="0" dirty="0" smtClean="0">
                          <a:latin typeface="Calibri"/>
                          <a:ea typeface="Times New Roman"/>
                          <a:cs typeface="Simplified Arabic"/>
                        </a:rPr>
                        <a:t> في </a:t>
                      </a:r>
                      <a:r>
                        <a:rPr lang="ar-SA" sz="2200" b="0" dirty="0">
                          <a:latin typeface="Calibri"/>
                          <a:ea typeface="Times New Roman"/>
                          <a:cs typeface="Simplified Arabic"/>
                        </a:rPr>
                        <a:t>عملية البيع</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JO" sz="2200" b="0" dirty="0">
                          <a:latin typeface="Calibri"/>
                          <a:ea typeface="Times New Roman"/>
                          <a:cs typeface="Simplified Arabic"/>
                        </a:rPr>
                        <a:t>حديث أحادي الاتجاه</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حوار تفاعلي متبادل</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JO" sz="2200" b="0" dirty="0">
                          <a:latin typeface="Calibri"/>
                          <a:ea typeface="Times New Roman"/>
                          <a:cs typeface="Simplified Arabic"/>
                        </a:rPr>
                        <a:t>تجاوز العلامة التجارية</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التعويل على العلامة التجارية</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JO" sz="2200" b="0" dirty="0">
                          <a:latin typeface="Calibri"/>
                          <a:ea typeface="Times New Roman"/>
                          <a:cs typeface="Simplified Arabic"/>
                        </a:rPr>
                        <a:t>تسعى إلى تغيير الاتجاهات</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تحقيق الاقناع والقبول</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JO" sz="2200" b="0" dirty="0">
                          <a:latin typeface="Calibri"/>
                          <a:ea typeface="Times New Roman"/>
                          <a:cs typeface="Simplified Arabic"/>
                        </a:rPr>
                        <a:t>المعلومات ترسل</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المعلومة </a:t>
                      </a:r>
                      <a:r>
                        <a:rPr lang="ar-JO" sz="2200" b="0" dirty="0" err="1">
                          <a:latin typeface="Calibri"/>
                          <a:ea typeface="Times New Roman"/>
                          <a:cs typeface="Simplified Arabic"/>
                        </a:rPr>
                        <a:t>مطلوبة </a:t>
                      </a:r>
                      <a:r>
                        <a:rPr lang="ar-JO" sz="2200" b="0" dirty="0">
                          <a:latin typeface="Calibri"/>
                          <a:ea typeface="Times New Roman"/>
                          <a:cs typeface="Simplified Arabic"/>
                        </a:rPr>
                        <a:t>(تستقبل</a:t>
                      </a:r>
                      <a:r>
                        <a:rPr lang="ar-JO" sz="2200" b="0" dirty="0" err="1">
                          <a:latin typeface="Calibri"/>
                          <a:ea typeface="Times New Roman"/>
                          <a:cs typeface="Simplified Arabic"/>
                        </a:rPr>
                        <a:t>)</a:t>
                      </a:r>
                      <a:endParaRPr lang="en-US" sz="2200" b="1" dirty="0">
                        <a:latin typeface="Calibri"/>
                        <a:ea typeface="Times New Roman"/>
                      </a:endParaRPr>
                    </a:p>
                  </a:txBody>
                  <a:tcPr anchor="ctr"/>
                </a:tc>
              </a:tr>
              <a:tr h="443638">
                <a:tc>
                  <a:txBody>
                    <a:bodyPr/>
                    <a:lstStyle/>
                    <a:p>
                      <a:pPr algn="ctr" rtl="1">
                        <a:lnSpc>
                          <a:spcPct val="115000"/>
                        </a:lnSpc>
                        <a:spcAft>
                          <a:spcPts val="0"/>
                        </a:spcAft>
                      </a:pPr>
                      <a:r>
                        <a:rPr lang="ar-JO" sz="2200" b="0" dirty="0">
                          <a:latin typeface="Calibri"/>
                          <a:ea typeface="Times New Roman"/>
                          <a:cs typeface="Simplified Arabic"/>
                        </a:rPr>
                        <a:t>التوجه نحو عقد صفقة تجارية</a:t>
                      </a:r>
                      <a:endParaRPr lang="en-US" sz="2200" b="1" dirty="0">
                        <a:latin typeface="Calibri"/>
                        <a:ea typeface="Times New Roman"/>
                      </a:endParaRPr>
                    </a:p>
                  </a:txBody>
                  <a:tcPr anchor="ctr"/>
                </a:tc>
                <a:tc>
                  <a:txBody>
                    <a:bodyPr/>
                    <a:lstStyle/>
                    <a:p>
                      <a:pPr algn="ctr" rtl="1">
                        <a:lnSpc>
                          <a:spcPct val="115000"/>
                        </a:lnSpc>
                        <a:spcAft>
                          <a:spcPts val="0"/>
                        </a:spcAft>
                      </a:pPr>
                      <a:r>
                        <a:rPr lang="ar-JO" sz="2200" b="0" dirty="0">
                          <a:latin typeface="Calibri"/>
                          <a:ea typeface="Times New Roman"/>
                          <a:cs typeface="Simplified Arabic"/>
                        </a:rPr>
                        <a:t>التوجه نحو تحقيق علاقة مشتركة</a:t>
                      </a:r>
                      <a:endParaRPr lang="en-US" sz="2200" b="1" dirty="0">
                        <a:latin typeface="Calibri"/>
                        <a:ea typeface="Times New Roman"/>
                      </a:endParaRPr>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1143000"/>
          </a:xfrm>
        </p:spPr>
        <p:txBody>
          <a:bodyPr>
            <a:normAutofit fontScale="90000"/>
          </a:bodyPr>
          <a:lstStyle/>
          <a:p>
            <a:r>
              <a:rPr lang="ar-JO" b="1" dirty="0"/>
              <a:t>إستراتيجية الاتصالات </a:t>
            </a:r>
            <a:r>
              <a:rPr lang="ar-JO" b="1" dirty="0" smtClean="0"/>
              <a:t>التسويقية</a:t>
            </a:r>
            <a:r>
              <a:rPr lang="en-US" b="1" dirty="0"/>
              <a:t/>
            </a:r>
            <a:br>
              <a:rPr lang="en-US" b="1" dirty="0"/>
            </a:br>
            <a:endParaRPr lang="ar-SA" b="1" dirty="0"/>
          </a:p>
        </p:txBody>
      </p:sp>
      <p:sp>
        <p:nvSpPr>
          <p:cNvPr id="3" name="عنصر نائب للمحتوى 2"/>
          <p:cNvSpPr>
            <a:spLocks noGrp="1"/>
          </p:cNvSpPr>
          <p:nvPr>
            <p:ph idx="1"/>
          </p:nvPr>
        </p:nvSpPr>
        <p:spPr/>
        <p:txBody>
          <a:bodyPr>
            <a:normAutofit/>
          </a:bodyPr>
          <a:lstStyle/>
          <a:p>
            <a:pPr lvl="0">
              <a:buNone/>
            </a:pPr>
            <a:r>
              <a:rPr lang="en-US" dirty="0" smtClean="0"/>
              <a:t>1- </a:t>
            </a:r>
            <a:r>
              <a:rPr lang="ar-SA" dirty="0"/>
              <a:t>استراتيجية </a:t>
            </a:r>
            <a:r>
              <a:rPr lang="ar-SA" dirty="0" err="1"/>
              <a:t>الدفع </a:t>
            </a:r>
            <a:r>
              <a:rPr lang="ar-SA" dirty="0"/>
              <a:t>(عبر </a:t>
            </a:r>
            <a:r>
              <a:rPr lang="ar-SA" dirty="0" smtClean="0"/>
              <a:t>قنوات </a:t>
            </a:r>
            <a:r>
              <a:rPr lang="ar-SA" dirty="0"/>
              <a:t>التوزيع</a:t>
            </a:r>
            <a:r>
              <a:rPr lang="ar-SA" dirty="0" err="1" smtClean="0"/>
              <a:t>)</a:t>
            </a:r>
            <a:endParaRPr lang="ar-SA" dirty="0" smtClean="0"/>
          </a:p>
          <a:p>
            <a:pPr lvl="0">
              <a:buNone/>
            </a:pPr>
            <a:endParaRPr lang="ar-SA" dirty="0" smtClean="0"/>
          </a:p>
          <a:p>
            <a:pPr lvl="0">
              <a:buNone/>
            </a:pPr>
            <a:endParaRPr lang="ar-SA" dirty="0" smtClean="0"/>
          </a:p>
          <a:p>
            <a:pPr lvl="0">
              <a:buNone/>
            </a:pPr>
            <a:endParaRPr lang="ar-SA" dirty="0" smtClean="0"/>
          </a:p>
          <a:p>
            <a:pPr lvl="0">
              <a:buNone/>
            </a:pPr>
            <a:endParaRPr lang="ar-SA" dirty="0" smtClean="0"/>
          </a:p>
          <a:p>
            <a:pPr lvl="0">
              <a:buNone/>
            </a:pPr>
            <a:endParaRPr lang="ar-SA" dirty="0" smtClean="0"/>
          </a:p>
          <a:p>
            <a:pPr lvl="0">
              <a:buNone/>
            </a:pPr>
            <a:endParaRPr lang="ar-SA" dirty="0" smtClean="0"/>
          </a:p>
          <a:p>
            <a:pPr lvl="0">
              <a:buNone/>
            </a:pPr>
            <a:r>
              <a:rPr lang="ar-SA" sz="2200" dirty="0" smtClean="0"/>
              <a:t>تستخدم هذه الاستراتيجية بناء على طبيعة السلعة وخصوصيتها والأبعاد الجغرافية الضيقة.</a:t>
            </a:r>
            <a:endParaRPr lang="en-US" sz="2200" dirty="0"/>
          </a:p>
        </p:txBody>
      </p:sp>
      <p:sp>
        <p:nvSpPr>
          <p:cNvPr id="4" name="مستطيل 3"/>
          <p:cNvSpPr/>
          <p:nvPr/>
        </p:nvSpPr>
        <p:spPr>
          <a:xfrm>
            <a:off x="611560" y="3356992"/>
            <a:ext cx="144016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المنتج</a:t>
            </a:r>
            <a:endParaRPr lang="ar-SA" dirty="0"/>
          </a:p>
        </p:txBody>
      </p:sp>
      <p:cxnSp>
        <p:nvCxnSpPr>
          <p:cNvPr id="6" name="رابط كسهم مستقيم 5"/>
          <p:cNvCxnSpPr/>
          <p:nvPr/>
        </p:nvCxnSpPr>
        <p:spPr>
          <a:xfrm>
            <a:off x="2051720" y="3861048"/>
            <a:ext cx="1008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مربع نص 6"/>
          <p:cNvSpPr txBox="1"/>
          <p:nvPr/>
        </p:nvSpPr>
        <p:spPr>
          <a:xfrm>
            <a:off x="2267744" y="3356992"/>
            <a:ext cx="648072" cy="369332"/>
          </a:xfrm>
          <a:prstGeom prst="rect">
            <a:avLst/>
          </a:prstGeom>
          <a:noFill/>
        </p:spPr>
        <p:txBody>
          <a:bodyPr wrap="square" rtlCol="1">
            <a:spAutoFit/>
          </a:bodyPr>
          <a:lstStyle/>
          <a:p>
            <a:r>
              <a:rPr lang="ar-SA" dirty="0" smtClean="0"/>
              <a:t>تدفق</a:t>
            </a:r>
            <a:endParaRPr lang="ar-SA" dirty="0"/>
          </a:p>
        </p:txBody>
      </p:sp>
      <p:sp>
        <p:nvSpPr>
          <p:cNvPr id="8" name="مربع نص 7"/>
          <p:cNvSpPr txBox="1"/>
          <p:nvPr/>
        </p:nvSpPr>
        <p:spPr>
          <a:xfrm>
            <a:off x="2267744" y="3933056"/>
            <a:ext cx="688787" cy="369332"/>
          </a:xfrm>
          <a:prstGeom prst="rect">
            <a:avLst/>
          </a:prstGeom>
          <a:noFill/>
        </p:spPr>
        <p:txBody>
          <a:bodyPr wrap="square" rtlCol="1">
            <a:spAutoFit/>
          </a:bodyPr>
          <a:lstStyle/>
          <a:p>
            <a:r>
              <a:rPr lang="ar-SA" dirty="0" smtClean="0"/>
              <a:t>سلع</a:t>
            </a:r>
            <a:endParaRPr lang="ar-SA" dirty="0"/>
          </a:p>
        </p:txBody>
      </p:sp>
      <p:sp>
        <p:nvSpPr>
          <p:cNvPr id="9" name="مستطيل 8"/>
          <p:cNvSpPr/>
          <p:nvPr/>
        </p:nvSpPr>
        <p:spPr>
          <a:xfrm>
            <a:off x="3275856" y="3356992"/>
            <a:ext cx="136815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الجملة</a:t>
            </a:r>
            <a:endParaRPr lang="ar-SA" dirty="0"/>
          </a:p>
        </p:txBody>
      </p:sp>
      <p:cxnSp>
        <p:nvCxnSpPr>
          <p:cNvPr id="11" name="رابط كسهم مستقيم 10"/>
          <p:cNvCxnSpPr/>
          <p:nvPr/>
        </p:nvCxnSpPr>
        <p:spPr>
          <a:xfrm>
            <a:off x="4644008" y="3933056"/>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مستطيل 14"/>
          <p:cNvSpPr/>
          <p:nvPr/>
        </p:nvSpPr>
        <p:spPr>
          <a:xfrm>
            <a:off x="5724128" y="3429000"/>
            <a:ext cx="122413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التجزئة</a:t>
            </a:r>
            <a:endParaRPr lang="ar-SA" dirty="0"/>
          </a:p>
        </p:txBody>
      </p:sp>
      <p:cxnSp>
        <p:nvCxnSpPr>
          <p:cNvPr id="17" name="رابط كسهم مستقيم 16"/>
          <p:cNvCxnSpPr>
            <a:stCxn id="15" idx="3"/>
          </p:cNvCxnSpPr>
          <p:nvPr/>
        </p:nvCxnSpPr>
        <p:spPr>
          <a:xfrm>
            <a:off x="6948264" y="3861048"/>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مستطيل 19"/>
          <p:cNvSpPr/>
          <p:nvPr/>
        </p:nvSpPr>
        <p:spPr>
          <a:xfrm>
            <a:off x="7740352" y="3429000"/>
            <a:ext cx="115212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المستهلك</a:t>
            </a:r>
            <a:endParaRPr lang="ar-SA" dirty="0"/>
          </a:p>
        </p:txBody>
      </p:sp>
      <p:cxnSp>
        <p:nvCxnSpPr>
          <p:cNvPr id="24" name="رابط مستقيم 23"/>
          <p:cNvCxnSpPr>
            <a:stCxn id="4" idx="2"/>
          </p:cNvCxnSpPr>
          <p:nvPr/>
        </p:nvCxnSpPr>
        <p:spPr>
          <a:xfrm>
            <a:off x="1331640" y="4365104"/>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رابط مستقيم 27"/>
          <p:cNvCxnSpPr/>
          <p:nvPr/>
        </p:nvCxnSpPr>
        <p:spPr>
          <a:xfrm>
            <a:off x="1403648" y="515719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رابط كسهم مستقيم 29"/>
          <p:cNvCxnSpPr/>
          <p:nvPr/>
        </p:nvCxnSpPr>
        <p:spPr>
          <a:xfrm flipV="1">
            <a:off x="3635896" y="4293096"/>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رابط مستقيم 31"/>
          <p:cNvCxnSpPr/>
          <p:nvPr/>
        </p:nvCxnSpPr>
        <p:spPr>
          <a:xfrm>
            <a:off x="4067944" y="4365104"/>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رابط مستقيم 33"/>
          <p:cNvCxnSpPr/>
          <p:nvPr/>
        </p:nvCxnSpPr>
        <p:spPr>
          <a:xfrm>
            <a:off x="4067944" y="515719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كسهم مستقيم 35"/>
          <p:cNvCxnSpPr/>
          <p:nvPr/>
        </p:nvCxnSpPr>
        <p:spPr>
          <a:xfrm flipV="1">
            <a:off x="6228184" y="4365104"/>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رابط مستقيم 39"/>
          <p:cNvCxnSpPr/>
          <p:nvPr/>
        </p:nvCxnSpPr>
        <p:spPr>
          <a:xfrm>
            <a:off x="6732240" y="4365104"/>
            <a:ext cx="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رابط مستقيم 43"/>
          <p:cNvCxnSpPr/>
          <p:nvPr/>
        </p:nvCxnSpPr>
        <p:spPr>
          <a:xfrm>
            <a:off x="6732240" y="5229200"/>
            <a:ext cx="1512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رابط كسهم مستقيم 45"/>
          <p:cNvCxnSpPr/>
          <p:nvPr/>
        </p:nvCxnSpPr>
        <p:spPr>
          <a:xfrm flipV="1">
            <a:off x="8244408" y="4365104"/>
            <a:ext cx="7200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مربع نص 46"/>
          <p:cNvSpPr txBox="1"/>
          <p:nvPr/>
        </p:nvSpPr>
        <p:spPr>
          <a:xfrm>
            <a:off x="4572000" y="4653136"/>
            <a:ext cx="995851" cy="369332"/>
          </a:xfrm>
          <a:prstGeom prst="rect">
            <a:avLst/>
          </a:prstGeom>
          <a:noFill/>
        </p:spPr>
        <p:txBody>
          <a:bodyPr wrap="square" rtlCol="1">
            <a:spAutoFit/>
          </a:bodyPr>
          <a:lstStyle/>
          <a:p>
            <a:r>
              <a:rPr lang="ar-SA" dirty="0" smtClean="0"/>
              <a:t>اتصالات</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JO" b="1" dirty="0" smtClean="0"/>
              <a:t>إستراتيجية الاتصالات التسويقية</a:t>
            </a:r>
            <a:r>
              <a:rPr lang="en-US" b="1" dirty="0" smtClean="0"/>
              <a:t/>
            </a:r>
            <a:br>
              <a:rPr lang="en-US" b="1" dirty="0" smtClean="0"/>
            </a:br>
            <a:endParaRPr lang="ar-SA" dirty="0"/>
          </a:p>
        </p:txBody>
      </p:sp>
      <p:sp>
        <p:nvSpPr>
          <p:cNvPr id="3" name="عنصر نائب للمحتوى 2"/>
          <p:cNvSpPr>
            <a:spLocks noGrp="1"/>
          </p:cNvSpPr>
          <p:nvPr>
            <p:ph idx="1"/>
          </p:nvPr>
        </p:nvSpPr>
        <p:spPr/>
        <p:txBody>
          <a:bodyPr>
            <a:normAutofit lnSpcReduction="10000"/>
          </a:bodyPr>
          <a:lstStyle/>
          <a:p>
            <a:pPr lvl="0">
              <a:buNone/>
            </a:pPr>
            <a:r>
              <a:rPr lang="en-US" dirty="0" smtClean="0"/>
              <a:t>2- </a:t>
            </a:r>
            <a:r>
              <a:rPr lang="ar-SA" dirty="0" smtClean="0"/>
              <a:t>استراتيجية السحب(عبر قنوات الترويج</a:t>
            </a:r>
            <a:r>
              <a:rPr lang="ar-SA" dirty="0" err="1" smtClean="0"/>
              <a:t>)</a:t>
            </a:r>
            <a:endParaRPr lang="ar-SA" dirty="0" smtClean="0"/>
          </a:p>
          <a:p>
            <a:pPr lvl="0">
              <a:buNone/>
            </a:pPr>
            <a:endParaRPr lang="ar-SA" dirty="0"/>
          </a:p>
          <a:p>
            <a:pPr lvl="0">
              <a:buNone/>
            </a:pPr>
            <a:endParaRPr lang="ar-SA" dirty="0" smtClean="0"/>
          </a:p>
          <a:p>
            <a:pPr lvl="0">
              <a:buNone/>
            </a:pPr>
            <a:endParaRPr lang="ar-SA" dirty="0" smtClean="0"/>
          </a:p>
          <a:p>
            <a:pPr lvl="0">
              <a:buNone/>
            </a:pPr>
            <a:endParaRPr lang="ar-SA" dirty="0" smtClean="0"/>
          </a:p>
          <a:p>
            <a:pPr lvl="0">
              <a:buNone/>
            </a:pPr>
            <a:endParaRPr lang="ar-SA" dirty="0" smtClean="0"/>
          </a:p>
          <a:p>
            <a:pPr lvl="0">
              <a:buNone/>
            </a:pPr>
            <a:r>
              <a:rPr lang="ar-SA" dirty="0" smtClean="0"/>
              <a:t>تستخدم هذه الاستراتيجية في الغالب للسلع الاستهلاكية ذات الهامش الربحي القليل وسرعة دوران السلعة </a:t>
            </a:r>
            <a:endParaRPr lang="en-US" dirty="0"/>
          </a:p>
        </p:txBody>
      </p:sp>
      <p:sp>
        <p:nvSpPr>
          <p:cNvPr id="4" name="مستطيل 3"/>
          <p:cNvSpPr/>
          <p:nvPr/>
        </p:nvSpPr>
        <p:spPr>
          <a:xfrm>
            <a:off x="251520" y="2852936"/>
            <a:ext cx="136815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المنتج</a:t>
            </a:r>
            <a:endParaRPr lang="ar-SA" dirty="0"/>
          </a:p>
        </p:txBody>
      </p:sp>
      <p:sp>
        <p:nvSpPr>
          <p:cNvPr id="5" name="مستطيل 4"/>
          <p:cNvSpPr/>
          <p:nvPr/>
        </p:nvSpPr>
        <p:spPr>
          <a:xfrm>
            <a:off x="2339752" y="2852936"/>
            <a:ext cx="136815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الجملة</a:t>
            </a:r>
            <a:endParaRPr lang="ar-SA" dirty="0"/>
          </a:p>
        </p:txBody>
      </p:sp>
      <p:sp>
        <p:nvSpPr>
          <p:cNvPr id="6" name="مستطيل 5"/>
          <p:cNvSpPr/>
          <p:nvPr/>
        </p:nvSpPr>
        <p:spPr>
          <a:xfrm>
            <a:off x="4427984" y="2852936"/>
            <a:ext cx="136815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التجزئة</a:t>
            </a:r>
            <a:endParaRPr lang="ar-SA" dirty="0"/>
          </a:p>
        </p:txBody>
      </p:sp>
      <p:sp>
        <p:nvSpPr>
          <p:cNvPr id="7" name="مستطيل 6"/>
          <p:cNvSpPr/>
          <p:nvPr/>
        </p:nvSpPr>
        <p:spPr>
          <a:xfrm>
            <a:off x="6660232" y="2852936"/>
            <a:ext cx="144016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المستهلك</a:t>
            </a:r>
            <a:endParaRPr lang="ar-SA" dirty="0"/>
          </a:p>
        </p:txBody>
      </p:sp>
      <p:cxnSp>
        <p:nvCxnSpPr>
          <p:cNvPr id="9" name="رابط كسهم مستقيم 8"/>
          <p:cNvCxnSpPr>
            <a:stCxn id="4" idx="3"/>
          </p:cNvCxnSpPr>
          <p:nvPr/>
        </p:nvCxnSpPr>
        <p:spPr>
          <a:xfrm flipV="1">
            <a:off x="1619672" y="3212976"/>
            <a:ext cx="720080"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a:stCxn id="5" idx="3"/>
            <a:endCxn id="6" idx="1"/>
          </p:cNvCxnSpPr>
          <p:nvPr/>
        </p:nvCxnSpPr>
        <p:spPr>
          <a:xfrm>
            <a:off x="3707904" y="3248980"/>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رابط كسهم مستقيم 12"/>
          <p:cNvCxnSpPr>
            <a:stCxn id="6" idx="3"/>
            <a:endCxn id="7" idx="1"/>
          </p:cNvCxnSpPr>
          <p:nvPr/>
        </p:nvCxnSpPr>
        <p:spPr>
          <a:xfrm>
            <a:off x="5796136" y="3248980"/>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a:stCxn id="4" idx="2"/>
          </p:cNvCxnSpPr>
          <p:nvPr/>
        </p:nvCxnSpPr>
        <p:spPr>
          <a:xfrm flipH="1">
            <a:off x="899592" y="3645024"/>
            <a:ext cx="36004"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a:off x="1043608" y="4437112"/>
            <a:ext cx="65527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flipV="1">
            <a:off x="7668344" y="3717032"/>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رابط مستقيم 59"/>
          <p:cNvCxnSpPr>
            <a:stCxn id="7" idx="0"/>
          </p:cNvCxnSpPr>
          <p:nvPr/>
        </p:nvCxnSpPr>
        <p:spPr>
          <a:xfrm flipV="1">
            <a:off x="7380312" y="2420888"/>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رابط مستقيم 67"/>
          <p:cNvCxnSpPr/>
          <p:nvPr/>
        </p:nvCxnSpPr>
        <p:spPr>
          <a:xfrm flipH="1">
            <a:off x="5292080" y="2348880"/>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رابط كسهم مستقيم 69"/>
          <p:cNvCxnSpPr/>
          <p:nvPr/>
        </p:nvCxnSpPr>
        <p:spPr>
          <a:xfrm>
            <a:off x="5292080" y="2420888"/>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رابط مستقيم 71"/>
          <p:cNvCxnSpPr/>
          <p:nvPr/>
        </p:nvCxnSpPr>
        <p:spPr>
          <a:xfrm flipV="1">
            <a:off x="4788024" y="2348880"/>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رابط كسهم مستقيم 73"/>
          <p:cNvCxnSpPr/>
          <p:nvPr/>
        </p:nvCxnSpPr>
        <p:spPr>
          <a:xfrm flipH="1">
            <a:off x="3203848" y="2348880"/>
            <a:ext cx="15121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رابط كسهم مستقيم 75"/>
          <p:cNvCxnSpPr/>
          <p:nvPr/>
        </p:nvCxnSpPr>
        <p:spPr>
          <a:xfrm>
            <a:off x="3131840" y="242088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رابط مستقيم 77"/>
          <p:cNvCxnSpPr/>
          <p:nvPr/>
        </p:nvCxnSpPr>
        <p:spPr>
          <a:xfrm flipV="1">
            <a:off x="2699792" y="2348880"/>
            <a:ext cx="0"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رابط كسهم مستقيم 79"/>
          <p:cNvCxnSpPr/>
          <p:nvPr/>
        </p:nvCxnSpPr>
        <p:spPr>
          <a:xfrm flipH="1">
            <a:off x="899592" y="2348880"/>
            <a:ext cx="1728192"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رابط كسهم مستقيم 81"/>
          <p:cNvCxnSpPr/>
          <p:nvPr/>
        </p:nvCxnSpPr>
        <p:spPr>
          <a:xfrm>
            <a:off x="899592" y="2348880"/>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مربع نص 83"/>
          <p:cNvSpPr txBox="1"/>
          <p:nvPr/>
        </p:nvSpPr>
        <p:spPr>
          <a:xfrm>
            <a:off x="1619672" y="2708920"/>
            <a:ext cx="616779" cy="369332"/>
          </a:xfrm>
          <a:prstGeom prst="rect">
            <a:avLst/>
          </a:prstGeom>
          <a:noFill/>
        </p:spPr>
        <p:txBody>
          <a:bodyPr wrap="square" rtlCol="1">
            <a:spAutoFit/>
          </a:bodyPr>
          <a:lstStyle/>
          <a:p>
            <a:r>
              <a:rPr lang="ar-SA" dirty="0" smtClean="0"/>
              <a:t>تدفق</a:t>
            </a:r>
            <a:endParaRPr lang="ar-SA" dirty="0"/>
          </a:p>
        </p:txBody>
      </p:sp>
      <p:sp>
        <p:nvSpPr>
          <p:cNvPr id="85" name="مربع نص 84"/>
          <p:cNvSpPr txBox="1"/>
          <p:nvPr/>
        </p:nvSpPr>
        <p:spPr>
          <a:xfrm>
            <a:off x="1705663" y="3573016"/>
            <a:ext cx="458780" cy="369332"/>
          </a:xfrm>
          <a:prstGeom prst="rect">
            <a:avLst/>
          </a:prstGeom>
          <a:noFill/>
        </p:spPr>
        <p:txBody>
          <a:bodyPr wrap="none" rtlCol="1">
            <a:spAutoFit/>
          </a:bodyPr>
          <a:lstStyle/>
          <a:p>
            <a:r>
              <a:rPr lang="ar-SA" dirty="0" smtClean="0"/>
              <a:t>سلع</a:t>
            </a:r>
            <a:endParaRPr lang="ar-SA" dirty="0"/>
          </a:p>
        </p:txBody>
      </p:sp>
      <p:sp>
        <p:nvSpPr>
          <p:cNvPr id="86" name="مربع نص 85"/>
          <p:cNvSpPr txBox="1"/>
          <p:nvPr/>
        </p:nvSpPr>
        <p:spPr>
          <a:xfrm>
            <a:off x="3779912" y="4005064"/>
            <a:ext cx="1152128" cy="369332"/>
          </a:xfrm>
          <a:prstGeom prst="rect">
            <a:avLst/>
          </a:prstGeom>
          <a:noFill/>
        </p:spPr>
        <p:txBody>
          <a:bodyPr wrap="square" rtlCol="1">
            <a:spAutoFit/>
          </a:bodyPr>
          <a:lstStyle/>
          <a:p>
            <a:r>
              <a:rPr lang="ar-SA" dirty="0" err="1" smtClean="0"/>
              <a:t>التصالات</a:t>
            </a:r>
            <a:endParaRPr lang="ar-SA" dirty="0"/>
          </a:p>
        </p:txBody>
      </p:sp>
      <p:sp>
        <p:nvSpPr>
          <p:cNvPr id="87" name="مربع نص 86"/>
          <p:cNvSpPr txBox="1"/>
          <p:nvPr/>
        </p:nvSpPr>
        <p:spPr>
          <a:xfrm>
            <a:off x="5724128" y="2420888"/>
            <a:ext cx="792088" cy="369332"/>
          </a:xfrm>
          <a:prstGeom prst="rect">
            <a:avLst/>
          </a:prstGeom>
          <a:noFill/>
        </p:spPr>
        <p:txBody>
          <a:bodyPr wrap="square" rtlCol="1">
            <a:spAutoFit/>
          </a:bodyPr>
          <a:lstStyle/>
          <a:p>
            <a:r>
              <a:rPr lang="ar-SA" dirty="0" smtClean="0"/>
              <a:t>طلب</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0" y="2967335"/>
            <a:ext cx="4572000" cy="923330"/>
          </a:xfrm>
          <a:prstGeom prst="rect">
            <a:avLst/>
          </a:prstGeom>
        </p:spPr>
        <p:txBody>
          <a:bodyPr>
            <a:spAutoFit/>
          </a:bodyPr>
          <a:lstStyle/>
          <a:p>
            <a:pPr algn="l"/>
            <a:r>
              <a:rPr lang="en-US" dirty="0">
                <a:hlinkClick r:id="rId2"/>
              </a:rPr>
              <a:t>http://www.youtube.com/watch?v=sJZ16KsCSoo&amp;feature=share&amp;list=PLyVR-kN9eC8aWe71lqT2iyZK_o1XvhuEx</a:t>
            </a:r>
            <a:endParaRPr lang="en-US" dirty="0"/>
          </a:p>
        </p:txBody>
      </p:sp>
      <p:sp>
        <p:nvSpPr>
          <p:cNvPr id="5" name="عنوان 4"/>
          <p:cNvSpPr>
            <a:spLocks noGrp="1"/>
          </p:cNvSpPr>
          <p:nvPr>
            <p:ph type="title"/>
          </p:nvPr>
        </p:nvSpPr>
        <p:spPr/>
        <p:txBody>
          <a:bodyPr/>
          <a:lstStyle/>
          <a:p>
            <a:r>
              <a:rPr lang="ar-SA" dirty="0"/>
              <a:t>فيديو توضيحي </a:t>
            </a:r>
            <a:endParaRPr lang="en-US" dirty="0"/>
          </a:p>
        </p:txBody>
      </p:sp>
      <p:sp>
        <p:nvSpPr>
          <p:cNvPr id="6" name="عنصر نائب للمحتوى 5"/>
          <p:cNvSpPr>
            <a:spLocks noGrp="1"/>
          </p:cNvSpPr>
          <p:nvPr>
            <p:ph idx="1"/>
          </p:nvPr>
        </p:nvSpPr>
        <p:spPr/>
        <p:txBody>
          <a:bodyPr/>
          <a:lstStyle/>
          <a:p>
            <a:endParaRPr lang="en-US" dirty="0"/>
          </a:p>
        </p:txBody>
      </p:sp>
    </p:spTree>
    <p:extLst>
      <p:ext uri="{BB962C8B-B14F-4D97-AF65-F5344CB8AC3E}">
        <p14:creationId xmlns:p14="http://schemas.microsoft.com/office/powerpoint/2010/main" val="3078468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332657"/>
            <a:ext cx="8424936"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3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مفهوم الاتصالات التسويقية </a:t>
            </a:r>
            <a:r>
              <a:rPr kumimoji="0" lang="ar-SA" sz="3300" b="0" i="0" u="sng" strike="noStrike" cap="none" normalizeH="0" baseline="0" dirty="0" err="1" smtClean="0">
                <a:ln>
                  <a:noFill/>
                </a:ln>
                <a:solidFill>
                  <a:schemeClr val="tx1"/>
                </a:solidFill>
                <a:effectLst/>
                <a:latin typeface="Calibri" pitchFamily="34" charset="0"/>
                <a:ea typeface="Calibri" pitchFamily="34" charset="0"/>
                <a:cs typeface="Arial" pitchFamily="34" charset="0"/>
              </a:rPr>
              <a:t>المتكاملة</a:t>
            </a:r>
            <a:r>
              <a:rPr kumimoji="0" lang="ar-SA" sz="3300" b="0" i="0" u="sng" strike="noStrike" cap="none" normalizeH="0" dirty="0" err="1" smtClean="0">
                <a:ln>
                  <a:noFill/>
                </a:ln>
                <a:solidFill>
                  <a:schemeClr val="tx1"/>
                </a:solidFill>
                <a:effectLst/>
                <a:latin typeface="Calibri" pitchFamily="34" charset="0"/>
                <a:ea typeface="Calibri" pitchFamily="34" charset="0"/>
                <a:cs typeface="Arial" pitchFamily="34" charset="0"/>
              </a:rPr>
              <a:t> :</a:t>
            </a:r>
            <a:endParaRPr kumimoji="0" lang="ar-SA" sz="3300" b="0" i="0" u="sng" strike="noStrike" cap="none" normalizeH="0" dirty="0" smtClean="0">
              <a:ln>
                <a:noFill/>
              </a:ln>
              <a:solidFill>
                <a:schemeClr val="tx1"/>
              </a:solidFill>
              <a:effectLst/>
              <a:latin typeface="Calibri" pitchFamily="34" charset="0"/>
              <a:ea typeface="Calibri"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2"/>
                </a:solidFill>
                <a:effectLst/>
                <a:latin typeface="Calibri" pitchFamily="34" charset="0"/>
                <a:ea typeface="Calibri" pitchFamily="34" charset="0"/>
                <a:cs typeface="Arial" pitchFamily="34" charset="0"/>
              </a:rPr>
              <a:t>نتيجة للتنوع في مزيج الاتصالات التسويقية و وسائل المنافسة في السوق أصبح من ا</a:t>
            </a:r>
            <a:r>
              <a:rPr lang="ar-SA" sz="2800" dirty="0">
                <a:solidFill>
                  <a:schemeClr val="tx2"/>
                </a:solidFill>
                <a:latin typeface="Calibri" pitchFamily="34" charset="0"/>
                <a:ea typeface="Calibri" pitchFamily="34" charset="0"/>
                <a:cs typeface="Arial" pitchFamily="34" charset="0"/>
              </a:rPr>
              <a:t>ل</a:t>
            </a:r>
            <a:r>
              <a:rPr kumimoji="0" lang="ar-SA" sz="2800" b="0" i="0" u="none" strike="noStrike" cap="none" normalizeH="0" baseline="0" dirty="0" smtClean="0">
                <a:ln>
                  <a:noFill/>
                </a:ln>
                <a:solidFill>
                  <a:schemeClr val="tx2"/>
                </a:solidFill>
                <a:effectLst/>
                <a:latin typeface="Calibri" pitchFamily="34" charset="0"/>
                <a:ea typeface="Calibri" pitchFamily="34" charset="0"/>
                <a:cs typeface="Arial" pitchFamily="34" charset="0"/>
              </a:rPr>
              <a:t>واجب أن يتبلور مفهوم جديد تحت اسم الاتصالات التسويقية المتكاملة </a:t>
            </a:r>
          </a:p>
          <a:p>
            <a:pPr marL="0" marR="0" lvl="0" indent="0" algn="r" defTabSz="914400" rtl="1" eaLnBrk="0" fontAlgn="base" latinLnBrk="0" hangingPunct="0">
              <a:lnSpc>
                <a:spcPct val="100000"/>
              </a:lnSpc>
              <a:spcBef>
                <a:spcPct val="0"/>
              </a:spcBef>
              <a:spcAft>
                <a:spcPct val="0"/>
              </a:spcAft>
              <a:buClrTx/>
              <a:buSzTx/>
              <a:buFontTx/>
              <a:buNone/>
              <a:tabLst/>
            </a:pPr>
            <a:endParaRPr lang="ar-SA" sz="2800" dirty="0" smtClean="0">
              <a:solidFill>
                <a:schemeClr val="tx2"/>
              </a:solidFill>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2"/>
                </a:solidFill>
                <a:effectLst/>
                <a:latin typeface="Calibri" pitchFamily="34" charset="0"/>
                <a:ea typeface="Calibri" pitchFamily="34" charset="0"/>
                <a:cs typeface="Arial" pitchFamily="34" charset="0"/>
              </a:rPr>
              <a:t>(تنسيق الجهود</a:t>
            </a:r>
            <a:r>
              <a:rPr kumimoji="0" lang="ar-SA" sz="2800" b="0" i="0" u="none" strike="noStrike" cap="none" normalizeH="0" dirty="0" smtClean="0">
                <a:ln>
                  <a:noFill/>
                </a:ln>
                <a:solidFill>
                  <a:schemeClr val="tx2"/>
                </a:solidFill>
                <a:effectLst/>
                <a:latin typeface="Calibri" pitchFamily="34" charset="0"/>
                <a:ea typeface="Calibri" pitchFamily="34" charset="0"/>
                <a:cs typeface="Arial" pitchFamily="34" charset="0"/>
              </a:rPr>
              <a:t> الخارجية التي تتم عبر وسائل الاتصال المختلفة مع الجمهور من جانب, وعملية تخطيط مبرمج للتفاعل مع المستهلك ضمن استراتيجية تسويقية فاعلة من جانب آخر من خلال بناء قاعدة بيانات للمستهلك وصياغة استراتيجية اتصالات وتقييم النتائج</a:t>
            </a:r>
            <a:r>
              <a:rPr kumimoji="0" lang="ar-SA" sz="2800" b="0" i="0" u="none" strike="noStrike" cap="none" normalizeH="0" baseline="0" dirty="0" smtClean="0">
                <a:ln>
                  <a:noFill/>
                </a:ln>
                <a:solidFill>
                  <a:schemeClr val="tx2"/>
                </a:solidFill>
                <a:effectLst/>
                <a:latin typeface="Calibri" pitchFamily="34" charset="0"/>
                <a:ea typeface="Calibri" pitchFamily="34" charset="0"/>
                <a:cs typeface="Arial" pitchFamily="34" charset="0"/>
              </a:rPr>
              <a:t>) </a:t>
            </a:r>
            <a:endParaRPr kumimoji="0" lang="ar-SA" sz="2800" b="0" i="0" u="none" strike="noStrike" cap="none" normalizeH="0" baseline="0" dirty="0" smtClean="0">
              <a:ln>
                <a:noFill/>
              </a:ln>
              <a:solidFill>
                <a:schemeClr val="tx2"/>
              </a:solidFill>
              <a:effectLst/>
              <a:latin typeface="Arial" pitchFamily="34" charset="0"/>
              <a:cs typeface="Arial" pitchFamily="34" charset="0"/>
            </a:endParaRPr>
          </a:p>
        </p:txBody>
      </p:sp>
      <p:pic>
        <p:nvPicPr>
          <p:cNvPr id="3" name="صورة 2" descr="images.jpg"/>
          <p:cNvPicPr>
            <a:picLocks noChangeAspect="1"/>
          </p:cNvPicPr>
          <p:nvPr/>
        </p:nvPicPr>
        <p:blipFill>
          <a:blip r:embed="rId2" cstate="print"/>
          <a:stretch>
            <a:fillRect/>
          </a:stretch>
        </p:blipFill>
        <p:spPr>
          <a:xfrm>
            <a:off x="0" y="5445224"/>
            <a:ext cx="5580112" cy="141277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58956"/>
            <a:ext cx="8964488" cy="5847755"/>
          </a:xfrm>
          <a:prstGeom prst="rect">
            <a:avLst/>
          </a:prstGeom>
        </p:spPr>
        <p:txBody>
          <a:bodyPr wrap="square">
            <a:spAutoFit/>
          </a:bodyPr>
          <a:lstStyle/>
          <a:p>
            <a:pPr lvl="0" fontAlgn="base">
              <a:spcBef>
                <a:spcPct val="0"/>
              </a:spcBef>
              <a:spcAft>
                <a:spcPct val="0"/>
              </a:spcAft>
            </a:pPr>
            <a:endParaRPr lang="ar-SA" sz="2200" u="sng" dirty="0" smtClean="0">
              <a:latin typeface="Calibri" pitchFamily="34" charset="0"/>
              <a:ea typeface="Calibri" pitchFamily="34" charset="0"/>
              <a:cs typeface="Arial" pitchFamily="34" charset="0"/>
            </a:endParaRPr>
          </a:p>
          <a:p>
            <a:pPr lvl="0" fontAlgn="base">
              <a:spcBef>
                <a:spcPct val="0"/>
              </a:spcBef>
              <a:spcAft>
                <a:spcPct val="0"/>
              </a:spcAft>
            </a:pPr>
            <a:r>
              <a:rPr lang="ar-SA" sz="2200" b="1" u="sng" dirty="0" smtClean="0">
                <a:latin typeface="Calibri" pitchFamily="34" charset="0"/>
                <a:ea typeface="Calibri" pitchFamily="34" charset="0"/>
                <a:cs typeface="Arial" pitchFamily="34" charset="0"/>
              </a:rPr>
              <a:t>عناصر الاتصالات التسويقية  </a:t>
            </a:r>
            <a:r>
              <a:rPr lang="ar-SA" sz="2200" b="1" u="sng" dirty="0" err="1" smtClean="0">
                <a:latin typeface="Calibri" pitchFamily="34" charset="0"/>
                <a:ea typeface="Calibri" pitchFamily="34" charset="0"/>
                <a:cs typeface="Arial" pitchFamily="34" charset="0"/>
              </a:rPr>
              <a:t>المتكاملة :</a:t>
            </a:r>
            <a:endParaRPr lang="ar-SA" sz="2200" b="1" u="sng" dirty="0" smtClean="0">
              <a:latin typeface="Calibri" pitchFamily="34" charset="0"/>
              <a:ea typeface="Calibri" pitchFamily="34" charset="0"/>
              <a:cs typeface="Arial" pitchFamily="34" charset="0"/>
            </a:endParaRPr>
          </a:p>
          <a:p>
            <a:pPr lvl="0" fontAlgn="base">
              <a:spcBef>
                <a:spcPct val="0"/>
              </a:spcBef>
              <a:spcAft>
                <a:spcPct val="0"/>
              </a:spcAft>
            </a:pPr>
            <a:endParaRPr lang="en-US" sz="2200" u="sng" dirty="0" smtClean="0">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الإعلان</a:t>
            </a:r>
          </a:p>
          <a:p>
            <a:pPr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المعارض</a:t>
            </a:r>
          </a:p>
          <a:p>
            <a:pPr lvl="0" eaLnBrk="0" fontAlgn="base" hangingPunct="0">
              <a:spcBef>
                <a:spcPct val="0"/>
              </a:spcBef>
              <a:spcAft>
                <a:spcPct val="0"/>
              </a:spcAft>
              <a:buFontTx/>
              <a:buChar char="•"/>
            </a:pPr>
            <a:r>
              <a:rPr lang="ar-SA" sz="2200" dirty="0">
                <a:solidFill>
                  <a:schemeClr val="tx2"/>
                </a:solidFill>
                <a:latin typeface="Calibri" pitchFamily="34" charset="0"/>
                <a:ea typeface="Calibri" pitchFamily="34" charset="0"/>
                <a:cs typeface="Arial" pitchFamily="34" charset="0"/>
              </a:rPr>
              <a:t>التعبئة </a:t>
            </a:r>
            <a:endParaRPr lang="ar-SA" sz="2200" dirty="0" smtClean="0">
              <a:solidFill>
                <a:schemeClr val="tx2"/>
              </a:solidFill>
              <a:latin typeface="Calibri" pitchFamily="34" charset="0"/>
              <a:ea typeface="Calibri" pitchFamily="34" charset="0"/>
              <a:cs typeface="Arial" pitchFamily="34" charset="0"/>
            </a:endParaRPr>
          </a:p>
          <a:p>
            <a:pPr eaLnBrk="0" fontAlgn="base" hangingPunct="0">
              <a:spcBef>
                <a:spcPct val="0"/>
              </a:spcBef>
              <a:spcAft>
                <a:spcPct val="0"/>
              </a:spcAft>
              <a:buFontTx/>
              <a:buChar char="•"/>
            </a:pPr>
            <a:r>
              <a:rPr lang="ar-SA" sz="2200" dirty="0">
                <a:solidFill>
                  <a:schemeClr val="tx2"/>
                </a:solidFill>
                <a:latin typeface="Calibri" pitchFamily="34" charset="0"/>
                <a:ea typeface="Calibri" pitchFamily="34" charset="0"/>
                <a:cs typeface="Arial" pitchFamily="34" charset="0"/>
              </a:rPr>
              <a:t>ترويج </a:t>
            </a:r>
            <a:r>
              <a:rPr lang="ar-SA" sz="2200" dirty="0" smtClean="0">
                <a:solidFill>
                  <a:schemeClr val="tx2"/>
                </a:solidFill>
                <a:latin typeface="Calibri" pitchFamily="34" charset="0"/>
                <a:ea typeface="Calibri" pitchFamily="34" charset="0"/>
                <a:cs typeface="Arial" pitchFamily="34" charset="0"/>
              </a:rPr>
              <a:t>المبيعات</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العلاقات العامة</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العرض عند نقطة الشراء </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البيع الشخصي</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المحادثة الشفهية</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التسويق المباشر</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الإنترنت</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buFontTx/>
              <a:buChar char="•"/>
            </a:pPr>
            <a:r>
              <a:rPr lang="ar-SA" sz="2200" dirty="0" smtClean="0">
                <a:solidFill>
                  <a:schemeClr val="tx2"/>
                </a:solidFill>
                <a:latin typeface="Calibri" pitchFamily="34" charset="0"/>
                <a:ea typeface="Calibri" pitchFamily="34" charset="0"/>
                <a:cs typeface="Arial" pitchFamily="34" charset="0"/>
              </a:rPr>
              <a:t>الاعتبارات المادية المساعدة(تصميم </a:t>
            </a:r>
            <a:r>
              <a:rPr lang="ar-SA" sz="2200" dirty="0" err="1" smtClean="0">
                <a:solidFill>
                  <a:schemeClr val="tx2"/>
                </a:solidFill>
                <a:latin typeface="Calibri" pitchFamily="34" charset="0"/>
                <a:ea typeface="Calibri" pitchFamily="34" charset="0"/>
                <a:cs typeface="Arial" pitchFamily="34" charset="0"/>
              </a:rPr>
              <a:t>البناية </a:t>
            </a:r>
            <a:r>
              <a:rPr lang="ar-SA" sz="2200" dirty="0" smtClean="0">
                <a:solidFill>
                  <a:schemeClr val="tx2"/>
                </a:solidFill>
                <a:latin typeface="Calibri" pitchFamily="34" charset="0"/>
                <a:ea typeface="Calibri" pitchFamily="34" charset="0"/>
                <a:cs typeface="Arial" pitchFamily="34" charset="0"/>
              </a:rPr>
              <a:t>, الديكور </a:t>
            </a:r>
            <a:r>
              <a:rPr lang="ar-SA" sz="2200" dirty="0" err="1" smtClean="0">
                <a:solidFill>
                  <a:schemeClr val="tx2"/>
                </a:solidFill>
                <a:latin typeface="Calibri" pitchFamily="34" charset="0"/>
                <a:ea typeface="Calibri" pitchFamily="34" charset="0"/>
                <a:cs typeface="Arial" pitchFamily="34" charset="0"/>
              </a:rPr>
              <a:t>الداخلي </a:t>
            </a:r>
            <a:r>
              <a:rPr lang="ar-SA" sz="2200" dirty="0" smtClean="0">
                <a:solidFill>
                  <a:schemeClr val="tx2"/>
                </a:solidFill>
                <a:latin typeface="Calibri" pitchFamily="34" charset="0"/>
                <a:ea typeface="Calibri" pitchFamily="34" charset="0"/>
                <a:cs typeface="Arial" pitchFamily="34" charset="0"/>
              </a:rPr>
              <a:t>,الملابس الرسمية </a:t>
            </a:r>
            <a:r>
              <a:rPr lang="ar-SA" sz="2200" dirty="0" err="1" smtClean="0">
                <a:solidFill>
                  <a:schemeClr val="tx2"/>
                </a:solidFill>
                <a:latin typeface="Calibri" pitchFamily="34" charset="0"/>
                <a:ea typeface="Calibri" pitchFamily="34" charset="0"/>
                <a:cs typeface="Arial" pitchFamily="34" charset="0"/>
              </a:rPr>
              <a:t>المباعة ,</a:t>
            </a:r>
            <a:endParaRPr lang="en-US" sz="2200" dirty="0" smtClean="0">
              <a:solidFill>
                <a:schemeClr val="tx2"/>
              </a:solidFill>
              <a:latin typeface="Arial" pitchFamily="34" charset="0"/>
              <a:cs typeface="Arial" pitchFamily="34" charset="0"/>
            </a:endParaRPr>
          </a:p>
          <a:p>
            <a:pPr lvl="0" eaLnBrk="0" fontAlgn="base" hangingPunct="0">
              <a:spcBef>
                <a:spcPct val="0"/>
              </a:spcBef>
              <a:spcAft>
                <a:spcPct val="0"/>
              </a:spcAft>
            </a:pPr>
            <a:r>
              <a:rPr lang="ar-SA" sz="2200" dirty="0" smtClean="0">
                <a:solidFill>
                  <a:schemeClr val="tx2"/>
                </a:solidFill>
                <a:latin typeface="Calibri" pitchFamily="34" charset="0"/>
                <a:ea typeface="Calibri" pitchFamily="34" charset="0"/>
                <a:cs typeface="Arial" pitchFamily="34" charset="0"/>
              </a:rPr>
              <a:t>وسائل </a:t>
            </a:r>
            <a:r>
              <a:rPr lang="ar-SA" sz="2200" dirty="0" err="1" smtClean="0">
                <a:solidFill>
                  <a:schemeClr val="tx2"/>
                </a:solidFill>
                <a:latin typeface="Calibri" pitchFamily="34" charset="0"/>
                <a:ea typeface="Calibri" pitchFamily="34" charset="0"/>
                <a:cs typeface="Arial" pitchFamily="34" charset="0"/>
              </a:rPr>
              <a:t>المناقلة</a:t>
            </a:r>
            <a:r>
              <a:rPr lang="ar-SA" sz="2200" dirty="0" smtClean="0">
                <a:solidFill>
                  <a:schemeClr val="tx2"/>
                </a:solidFill>
                <a:latin typeface="Calibri" pitchFamily="34" charset="0"/>
                <a:ea typeface="Calibri" pitchFamily="34" charset="0"/>
                <a:cs typeface="Arial" pitchFamily="34" charset="0"/>
              </a:rPr>
              <a:t> للبضائع</a:t>
            </a:r>
            <a:r>
              <a:rPr lang="ar-SA" sz="2200" dirty="0" err="1" smtClean="0">
                <a:solidFill>
                  <a:schemeClr val="tx2"/>
                </a:solidFill>
                <a:latin typeface="Calibri" pitchFamily="34" charset="0"/>
                <a:ea typeface="Calibri" pitchFamily="34" charset="0"/>
                <a:cs typeface="Arial" pitchFamily="34" charset="0"/>
              </a:rPr>
              <a:t>)</a:t>
            </a:r>
            <a:endParaRPr lang="ar-SA" sz="2200" dirty="0" smtClean="0">
              <a:solidFill>
                <a:schemeClr val="tx2"/>
              </a:solidFill>
              <a:latin typeface="Calibri" pitchFamily="34" charset="0"/>
              <a:ea typeface="Calibri" pitchFamily="34" charset="0"/>
              <a:cs typeface="Arial" pitchFamily="34" charset="0"/>
            </a:endParaRPr>
          </a:p>
          <a:p>
            <a:pPr eaLnBrk="0" fontAlgn="base" hangingPunct="0">
              <a:spcBef>
                <a:spcPct val="0"/>
              </a:spcBef>
              <a:spcAft>
                <a:spcPct val="0"/>
              </a:spcAft>
            </a:pPr>
            <a:endParaRPr lang="ar-SA" sz="2200" dirty="0" smtClean="0">
              <a:solidFill>
                <a:schemeClr val="tx2"/>
              </a:solidFill>
            </a:endParaRPr>
          </a:p>
          <a:p>
            <a:pPr lvl="0" eaLnBrk="0" fontAlgn="base" hangingPunct="0">
              <a:spcBef>
                <a:spcPct val="0"/>
              </a:spcBef>
              <a:spcAft>
                <a:spcPct val="0"/>
              </a:spcAft>
            </a:pPr>
            <a:endParaRPr lang="ar-SA" sz="2200" dirty="0" smtClean="0">
              <a:latin typeface="Arial" pitchFamily="34" charset="0"/>
              <a:cs typeface="Arial" pitchFamily="34" charset="0"/>
            </a:endParaRPr>
          </a:p>
        </p:txBody>
      </p:sp>
      <p:pic>
        <p:nvPicPr>
          <p:cNvPr id="3" name="صورة 2" descr="تنزيل.jpg"/>
          <p:cNvPicPr>
            <a:picLocks noChangeAspect="1"/>
          </p:cNvPicPr>
          <p:nvPr/>
        </p:nvPicPr>
        <p:blipFill>
          <a:blip r:embed="rId2" cstate="print"/>
          <a:stretch>
            <a:fillRect/>
          </a:stretch>
        </p:blipFill>
        <p:spPr>
          <a:xfrm>
            <a:off x="179512" y="332656"/>
            <a:ext cx="3312368" cy="367240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تكامل الاتصالات التسويقية</a:t>
            </a:r>
            <a:endParaRPr lang="ar-SA" dirty="0"/>
          </a:p>
        </p:txBody>
      </p:sp>
      <p:sp>
        <p:nvSpPr>
          <p:cNvPr id="3" name="عنصر نائب للمحتوى 2"/>
          <p:cNvSpPr>
            <a:spLocks noGrp="1"/>
          </p:cNvSpPr>
          <p:nvPr>
            <p:ph idx="1"/>
          </p:nvPr>
        </p:nvSpPr>
        <p:spPr/>
        <p:txBody>
          <a:bodyPr/>
          <a:lstStyle/>
          <a:p>
            <a:endParaRPr lang="ar-SA" dirty="0"/>
          </a:p>
        </p:txBody>
      </p:sp>
      <p:sp>
        <p:nvSpPr>
          <p:cNvPr id="4" name="مستطيل 3"/>
          <p:cNvSpPr/>
          <p:nvPr/>
        </p:nvSpPr>
        <p:spPr>
          <a:xfrm>
            <a:off x="6444208" y="2564904"/>
            <a:ext cx="136815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اقتصادية الاتصالات </a:t>
            </a:r>
            <a:r>
              <a:rPr lang="ar-SA" dirty="0" err="1" smtClean="0"/>
              <a:t>التسوقية</a:t>
            </a:r>
            <a:endParaRPr lang="ar-SA" dirty="0"/>
          </a:p>
        </p:txBody>
      </p:sp>
      <p:sp>
        <p:nvSpPr>
          <p:cNvPr id="5" name="مستطيل 4"/>
          <p:cNvSpPr/>
          <p:nvPr/>
        </p:nvSpPr>
        <p:spPr>
          <a:xfrm>
            <a:off x="3779912" y="2564904"/>
            <a:ext cx="165618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فاعلية الاتصالات التسويقية</a:t>
            </a:r>
            <a:endParaRPr lang="ar-SA" dirty="0"/>
          </a:p>
        </p:txBody>
      </p:sp>
      <p:sp>
        <p:nvSpPr>
          <p:cNvPr id="6" name="مستطيل 5"/>
          <p:cNvSpPr/>
          <p:nvPr/>
        </p:nvSpPr>
        <p:spPr>
          <a:xfrm>
            <a:off x="1115616" y="2573756"/>
            <a:ext cx="1872208" cy="711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كفاءة الاتصالات التسويقية</a:t>
            </a:r>
            <a:endParaRPr lang="ar-SA" dirty="0"/>
          </a:p>
        </p:txBody>
      </p:sp>
      <p:cxnSp>
        <p:nvCxnSpPr>
          <p:cNvPr id="8" name="رابط كسهم مستقيم 7"/>
          <p:cNvCxnSpPr/>
          <p:nvPr/>
        </p:nvCxnSpPr>
        <p:spPr>
          <a:xfrm flipH="1">
            <a:off x="5436096" y="2996952"/>
            <a:ext cx="93610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رابط كسهم مستقيم 9"/>
          <p:cNvCxnSpPr/>
          <p:nvPr/>
        </p:nvCxnSpPr>
        <p:spPr>
          <a:xfrm flipH="1" flipV="1">
            <a:off x="3040761" y="2929370"/>
            <a:ext cx="720080" cy="3379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مستطيل 10"/>
          <p:cNvSpPr/>
          <p:nvPr/>
        </p:nvSpPr>
        <p:spPr>
          <a:xfrm>
            <a:off x="3995936" y="4365104"/>
            <a:ext cx="136815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تكامل الاتصالات التسويقية</a:t>
            </a:r>
            <a:endParaRPr lang="ar-SA" dirty="0"/>
          </a:p>
        </p:txBody>
      </p:sp>
      <p:cxnSp>
        <p:nvCxnSpPr>
          <p:cNvPr id="19" name="رابط كسهم مستقيم 18"/>
          <p:cNvCxnSpPr/>
          <p:nvPr/>
        </p:nvCxnSpPr>
        <p:spPr>
          <a:xfrm flipH="1">
            <a:off x="5508104" y="3284984"/>
            <a:ext cx="1620180" cy="158417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رابط كسهم مستقيم 20"/>
          <p:cNvCxnSpPr/>
          <p:nvPr/>
        </p:nvCxnSpPr>
        <p:spPr>
          <a:xfrm>
            <a:off x="1979712" y="3356992"/>
            <a:ext cx="1800200" cy="129614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3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767790"/>
            <a:ext cx="9144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lang="ar-SA" sz="2200" dirty="0" smtClean="0">
                <a:latin typeface="Calibri" pitchFamily="34" charset="0"/>
                <a:ea typeface="Calibri" pitchFamily="34" charset="0"/>
                <a:cs typeface="Arial" pitchFamily="34" charset="0"/>
              </a:rPr>
              <a:t>كما يتم </a:t>
            </a:r>
            <a:r>
              <a:rPr lang="ar-SA" sz="2200" dirty="0">
                <a:latin typeface="Calibri" pitchFamily="34" charset="0"/>
                <a:ea typeface="Calibri" pitchFamily="34" charset="0"/>
                <a:cs typeface="Arial" pitchFamily="34" charset="0"/>
              </a:rPr>
              <a:t>تكامل الاتصالات </a:t>
            </a:r>
            <a:r>
              <a:rPr lang="ar-SA" sz="2200" dirty="0" smtClean="0">
                <a:latin typeface="Calibri" pitchFamily="34" charset="0"/>
                <a:ea typeface="Calibri" pitchFamily="34" charset="0"/>
                <a:cs typeface="Arial" pitchFamily="34" charset="0"/>
              </a:rPr>
              <a:t>التسويقية عبر العناصر التالية</a:t>
            </a:r>
            <a:endParaRPr kumimoji="0" lang="ar-SA" sz="22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قاعدة بيانات </a:t>
            </a:r>
            <a:r>
              <a:rPr kumimoji="0" lang="ar-SA" sz="2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المستهلك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2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حيث تعد هي الأساس الذي يبني عليه تخطيط وتنفيذ الاتصالات التسويقية المتكاملة من حيث تقييم وتحليل عادات الشراء.</a:t>
            </a:r>
            <a:endParaRPr kumimoji="0" lang="en-US" sz="22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الاستراتيجيات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lang="ar-SA" sz="2200" dirty="0" smtClean="0">
                <a:solidFill>
                  <a:schemeClr val="accent1"/>
                </a:solidFill>
                <a:latin typeface="Calibri" pitchFamily="34" charset="0"/>
                <a:ea typeface="Calibri" pitchFamily="34" charset="0"/>
                <a:cs typeface="Arial" pitchFamily="34" charset="0"/>
              </a:rPr>
              <a:t>التخطيط لكيفية التعامل مع اسلوب وشكل الشراء المتحقق لدى المستهلك وماهية الاستراتيجيات والإجراءات الممكن اعتمادها في عملية الاتصال </a:t>
            </a:r>
            <a:r>
              <a:rPr lang="ar-SA" sz="2200" dirty="0" err="1" smtClean="0">
                <a:solidFill>
                  <a:schemeClr val="accent1"/>
                </a:solidFill>
                <a:latin typeface="Calibri" pitchFamily="34" charset="0"/>
                <a:ea typeface="Calibri" pitchFamily="34" charset="0"/>
                <a:cs typeface="Arial" pitchFamily="34" charset="0"/>
              </a:rPr>
              <a:t>بهم.</a:t>
            </a:r>
            <a:r>
              <a:rPr lang="ar-SA" sz="2200" dirty="0" smtClean="0">
                <a:solidFill>
                  <a:schemeClr val="accent1"/>
                </a:solidFill>
                <a:latin typeface="Calibri" pitchFamily="34" charset="0"/>
                <a:ea typeface="Calibri" pitchFamily="34" charset="0"/>
                <a:cs typeface="Arial" pitchFamily="34" charset="0"/>
              </a:rPr>
              <a:t>     </a:t>
            </a:r>
            <a:endParaRPr lang="en-US" sz="2200" dirty="0" smtClean="0">
              <a:solidFill>
                <a:schemeClr val="accent1"/>
              </a:solidFill>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التكتيك :</a:t>
            </a:r>
            <a:r>
              <a:rPr kumimoji="0" lang="ar-SA" sz="2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R="0" lvl="0" indent="0" eaLnBrk="0" fontAlgn="base" hangingPunct="0">
              <a:lnSpc>
                <a:spcPct val="100000"/>
              </a:lnSpc>
              <a:spcBef>
                <a:spcPct val="0"/>
              </a:spcBef>
              <a:spcAft>
                <a:spcPct val="0"/>
              </a:spcAft>
              <a:buClrTx/>
              <a:buSzTx/>
              <a:buFontTx/>
              <a:buNone/>
              <a:tabLst/>
            </a:pPr>
            <a:r>
              <a:rPr lang="ar-SA" sz="2200" dirty="0" smtClean="0">
                <a:solidFill>
                  <a:schemeClr val="accent1"/>
                </a:solidFill>
                <a:latin typeface="Calibri" pitchFamily="34" charset="0"/>
                <a:ea typeface="Calibri" pitchFamily="34" charset="0"/>
                <a:cs typeface="Arial" pitchFamily="34" charset="0"/>
              </a:rPr>
              <a:t>إقرار الأسلوب التنفيذي المتخصص والممكن اعتماده في الاتصال والتفاعل مع المستهلك والسوق المستهدف.</a:t>
            </a:r>
            <a:endParaRPr lang="en-US" sz="2200" dirty="0" smtClean="0">
              <a:solidFill>
                <a:schemeClr val="accent1"/>
              </a:solidFill>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تقييم النتائج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lang="ar-SA" sz="2200" dirty="0" smtClean="0">
                <a:solidFill>
                  <a:schemeClr val="accent1"/>
                </a:solidFill>
                <a:latin typeface="Calibri" pitchFamily="34" charset="0"/>
                <a:ea typeface="Calibri" pitchFamily="34" charset="0"/>
                <a:cs typeface="Arial" pitchFamily="34" charset="0"/>
              </a:rPr>
              <a:t>تتمثل بقياس مدى استجابة المستهلك للمعلومات الجديدة والمقدمة له ولتحديد أي من تلك الأسواق المستهدفة هي الأفضل في التعامل معها.</a:t>
            </a:r>
            <a:endParaRPr lang="en-US" sz="2200" dirty="0" smtClean="0">
              <a:solidFill>
                <a:schemeClr val="accent1"/>
              </a:solidFill>
              <a:latin typeface="Calibri"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44434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683568" y="642619"/>
            <a:ext cx="8064896"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3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تعريف الاتصالات التسويقية </a:t>
            </a:r>
            <a:r>
              <a:rPr kumimoji="0" lang="ar-SA" sz="3300" b="0" i="0" u="sng" strike="noStrike" cap="none" normalizeH="0" baseline="0" dirty="0" err="1" smtClean="0">
                <a:ln>
                  <a:noFill/>
                </a:ln>
                <a:solidFill>
                  <a:schemeClr val="tx1"/>
                </a:solidFill>
                <a:effectLst/>
                <a:latin typeface="Calibri" pitchFamily="34" charset="0"/>
                <a:ea typeface="Calibri" pitchFamily="34" charset="0"/>
                <a:cs typeface="Arial" pitchFamily="34" charset="0"/>
              </a:rPr>
              <a:t>المتكاملة :</a:t>
            </a:r>
            <a:r>
              <a:rPr kumimoji="0" lang="ar-SA" sz="33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5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التنسيق بين النشاط الترويجي وبقية الجهود التسويقية الأخرى لتعظيم قيمة المعلومات المقدمة والمؤثرة على المستهلك.</a:t>
            </a:r>
          </a:p>
          <a:p>
            <a:pPr marL="0" marR="0" lvl="0" indent="0" algn="r" defTabSz="914400" rtl="1"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عمليات الاتصالات الناتجة عن التخطيط والتكامل والتنفيذ لعناصر الاتصالات التسويقية </a:t>
            </a:r>
            <a:r>
              <a:rPr kumimoji="0" lang="ar-SA" sz="2800" b="0" i="0" u="none" strike="noStrike" cap="none" normalizeH="0" baseline="0" dirty="0" err="1" smtClean="0">
                <a:ln>
                  <a:noFill/>
                </a:ln>
                <a:solidFill>
                  <a:schemeClr val="accent1"/>
                </a:solidFill>
                <a:effectLst/>
                <a:latin typeface="Calibri" pitchFamily="34" charset="0"/>
                <a:ea typeface="Calibri" pitchFamily="34" charset="0"/>
                <a:cs typeface="Arial" pitchFamily="34" charset="0"/>
              </a:rPr>
              <a:t>المختلفة </a:t>
            </a: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(الإعلان,ترويج </a:t>
            </a:r>
            <a:r>
              <a:rPr kumimoji="0" lang="ar-SA" sz="2800" b="0" i="0" u="none" strike="noStrike" cap="none" normalizeH="0" baseline="0" dirty="0" err="1" smtClean="0">
                <a:ln>
                  <a:noFill/>
                </a:ln>
                <a:solidFill>
                  <a:schemeClr val="accent1"/>
                </a:solidFill>
                <a:effectLst/>
                <a:latin typeface="Calibri" pitchFamily="34" charset="0"/>
                <a:ea typeface="Calibri" pitchFamily="34" charset="0"/>
                <a:cs typeface="Arial" pitchFamily="34" charset="0"/>
              </a:rPr>
              <a:t>المبيعات </a:t>
            </a: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,العلاقات </a:t>
            </a:r>
            <a:r>
              <a:rPr kumimoji="0" lang="ar-SA" sz="2800" b="0" i="0" u="none" strike="noStrike" cap="none" normalizeH="0" baseline="0" dirty="0" err="1" smtClean="0">
                <a:ln>
                  <a:noFill/>
                </a:ln>
                <a:solidFill>
                  <a:schemeClr val="accent1"/>
                </a:solidFill>
                <a:effectLst/>
                <a:latin typeface="Calibri" pitchFamily="34" charset="0"/>
                <a:ea typeface="Calibri" pitchFamily="34" charset="0"/>
                <a:cs typeface="Arial" pitchFamily="34" charset="0"/>
              </a:rPr>
              <a:t>العامة </a:t>
            </a: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...الخ) والتي تقود على مدار الوقت إلى خلق تأثير للعلامة على المستهلك الحالي أو المحتمل.</a:t>
            </a:r>
            <a:endParaRPr kumimoji="0" lang="ar-SA"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743409"/>
            <a:ext cx="9144000" cy="6801814"/>
          </a:xfrm>
          <a:prstGeom prst="rect">
            <a:avLst/>
          </a:prstGeom>
          <a:noFill/>
          <a:ln w="9525">
            <a:noFill/>
            <a:miter lim="800000"/>
            <a:headEnd/>
            <a:tailEnd/>
          </a:ln>
          <a:effectLst/>
        </p:spPr>
        <p:txBody>
          <a:bodyPr vert="horz" wrap="square" lIns="91440" tIns="76176" rIns="457056" bIns="76176"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endParaRPr kumimoji="0" lang="ar-SA" sz="2400" b="0" i="0" u="sng"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kumimoji="0" lang="en-US" sz="2400" b="0" i="0" u="sng"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lang="en-US" sz="2400" u="sng" dirty="0">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24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مبادئ الاتصالات التسويقية المتكاملة:</a:t>
            </a:r>
          </a:p>
          <a:p>
            <a:pPr marL="0" marR="0" lvl="0" indent="0" defTabSz="914400" rtl="1" eaLnBrk="1" fontAlgn="base" latinLnBrk="0" hangingPunct="1">
              <a:lnSpc>
                <a:spcPct val="100000"/>
              </a:lnSpc>
              <a:spcBef>
                <a:spcPct val="0"/>
              </a:spcBef>
              <a:spcAft>
                <a:spcPct val="0"/>
              </a:spcAft>
              <a:buClrTx/>
              <a:buSzTx/>
              <a:buFontTx/>
              <a:buNone/>
              <a:tabLst/>
            </a:pPr>
            <a:endParaRPr kumimoji="0" lang="en-US" sz="24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50000"/>
              </a:lnSpc>
              <a:spcBef>
                <a:spcPct val="0"/>
              </a:spcBef>
              <a:spcAft>
                <a:spcPct val="0"/>
              </a:spcAft>
              <a:buClrTx/>
              <a:buSzTx/>
              <a:buFontTx/>
              <a:buChar char="•"/>
              <a:tabLst/>
            </a:pPr>
            <a:r>
              <a:rPr kumimoji="0" lang="ar-SA"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العلامة التجارية </a:t>
            </a:r>
            <a:r>
              <a:rPr kumimoji="0" lang="ar-SA" sz="2400" b="0" i="0" strike="noStrike" cap="none" normalizeH="0" baseline="0" dirty="0" smtClean="0">
                <a:ln>
                  <a:noFill/>
                </a:ln>
                <a:solidFill>
                  <a:schemeClr val="accent1"/>
                </a:solidFill>
                <a:effectLst/>
                <a:latin typeface="Calibri" pitchFamily="34" charset="0"/>
                <a:ea typeface="Calibri" pitchFamily="34" charset="0"/>
                <a:cs typeface="Arial" pitchFamily="34" charset="0"/>
              </a:rPr>
              <a:t>هي الأساس في تحديد السلوك الشرائي للمستهلك وبالتالي بمثابة وسيط بين المستهلك والشركة تجاه تحقيق الخطوة الأولى في عملية الاتصال التسويقي المتكامل.</a:t>
            </a:r>
            <a:endParaRPr kumimoji="0" lang="en-US" sz="2400" b="1" i="0"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50000"/>
              </a:lnSpc>
              <a:spcBef>
                <a:spcPct val="0"/>
              </a:spcBef>
              <a:spcAft>
                <a:spcPct val="0"/>
              </a:spcAft>
              <a:buClrTx/>
              <a:buSzTx/>
              <a:buFontTx/>
              <a:buChar char="•"/>
              <a:tabLst/>
            </a:pPr>
            <a:r>
              <a:rPr kumimoji="0" lang="ar-SA"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توافق</a:t>
            </a:r>
            <a:r>
              <a:rPr kumimoji="0" lang="ar-SA" sz="2400" b="0" i="0" strike="noStrike" cap="none" normalizeH="0" baseline="0" dirty="0" smtClean="0">
                <a:ln>
                  <a:noFill/>
                </a:ln>
                <a:solidFill>
                  <a:schemeClr val="accent1"/>
                </a:solidFill>
                <a:effectLst/>
                <a:latin typeface="Calibri" pitchFamily="34" charset="0"/>
                <a:ea typeface="Calibri" pitchFamily="34" charset="0"/>
                <a:cs typeface="Arial" pitchFamily="34" charset="0"/>
              </a:rPr>
              <a:t> الاتصالات التسويقية المتكاملة مع الشمولية لإستراتيجية المنظمة (اختيار وسيلة الاتصال المناسبة لتعريف المستهلك بالمنتجات</a:t>
            </a:r>
            <a:r>
              <a:rPr kumimoji="0" lang="ar-SA" sz="2400" b="0" i="0" strike="noStrike" cap="none" normalizeH="0" dirty="0" smtClean="0">
                <a:ln>
                  <a:noFill/>
                </a:ln>
                <a:solidFill>
                  <a:schemeClr val="accent1"/>
                </a:solidFill>
                <a:effectLst/>
                <a:latin typeface="Calibri" pitchFamily="34" charset="0"/>
                <a:ea typeface="Calibri" pitchFamily="34" charset="0"/>
                <a:cs typeface="Arial" pitchFamily="34" charset="0"/>
              </a:rPr>
              <a:t> المعروضة</a:t>
            </a:r>
            <a:r>
              <a:rPr kumimoji="0" lang="ar-SA" sz="2400" b="0" i="0" strike="noStrike" cap="none" normalizeH="0" baseline="0" dirty="0" smtClean="0">
                <a:ln>
                  <a:noFill/>
                </a:ln>
                <a:solidFill>
                  <a:schemeClr val="accent1"/>
                </a:solidFill>
                <a:effectLst/>
                <a:latin typeface="Calibri" pitchFamily="34" charset="0"/>
                <a:ea typeface="Calibri" pitchFamily="34" charset="0"/>
                <a:cs typeface="Arial" pitchFamily="34" charset="0"/>
              </a:rPr>
              <a:t>).</a:t>
            </a:r>
            <a:endParaRPr kumimoji="0" lang="en-US" sz="2400" b="1" i="0"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50000"/>
              </a:lnSpc>
              <a:spcBef>
                <a:spcPct val="0"/>
              </a:spcBef>
              <a:spcAft>
                <a:spcPct val="0"/>
              </a:spcAft>
              <a:buClrTx/>
              <a:buSzTx/>
              <a:buFontTx/>
              <a:buChar char="•"/>
              <a:tabLst/>
            </a:pPr>
            <a:r>
              <a:rPr kumimoji="0" lang="ar-SA"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التكامل</a:t>
            </a:r>
            <a:r>
              <a:rPr kumimoji="0" lang="ar-SA" sz="2400" b="0" i="0"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SA" sz="2400" b="0" i="0" strike="noStrike" cap="none" normalizeH="0" baseline="0" dirty="0" smtClean="0">
                <a:ln>
                  <a:noFill/>
                </a:ln>
                <a:solidFill>
                  <a:schemeClr val="accent1"/>
                </a:solidFill>
                <a:effectLst/>
                <a:latin typeface="Calibri" pitchFamily="34" charset="0"/>
                <a:ea typeface="Calibri" pitchFamily="34" charset="0"/>
                <a:cs typeface="Arial" pitchFamily="34" charset="0"/>
              </a:rPr>
              <a:t>المنطقي والتنظيمي بين عناصر مزيج الاتصالات التسويقية وعناصر المزيج التسويقي </a:t>
            </a:r>
            <a:r>
              <a:rPr kumimoji="0" lang="ar-SA" sz="24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لتحقيق الهدف المرجو (مضمون الرسالة </a:t>
            </a:r>
            <a:r>
              <a:rPr kumimoji="0" lang="ar-SA" sz="24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وطريقة </a:t>
            </a:r>
            <a:r>
              <a:rPr kumimoji="0" lang="ar-SA" sz="2400" b="0" i="0" u="none" strike="noStrike" cap="none" normalizeH="0" baseline="0" smtClean="0">
                <a:ln>
                  <a:noFill/>
                </a:ln>
                <a:solidFill>
                  <a:schemeClr val="accent1"/>
                </a:solidFill>
                <a:effectLst/>
                <a:latin typeface="Calibri" pitchFamily="34" charset="0"/>
                <a:ea typeface="Calibri" pitchFamily="34" charset="0"/>
                <a:cs typeface="Arial" pitchFamily="34" charset="0"/>
              </a:rPr>
              <a:t>الاتصال ).</a:t>
            </a:r>
            <a:endParaRPr kumimoji="0" lang="en-US" sz="24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50000"/>
              </a:lnSpc>
              <a:spcBef>
                <a:spcPct val="0"/>
              </a:spcBef>
              <a:spcAft>
                <a:spcPct val="0"/>
              </a:spcAft>
              <a:buClrTx/>
              <a:buSzTx/>
              <a:buFontTx/>
              <a:buChar char="•"/>
              <a:tabLst/>
            </a:pPr>
            <a:r>
              <a:rPr kumimoji="0" lang="ar-SA" sz="2400" b="0" i="0" strike="noStrike" cap="none" normalizeH="0" baseline="0" dirty="0" smtClean="0">
                <a:ln>
                  <a:noFill/>
                </a:ln>
                <a:solidFill>
                  <a:schemeClr val="accent1"/>
                </a:solidFill>
                <a:effectLst/>
                <a:latin typeface="Calibri" pitchFamily="34" charset="0"/>
                <a:ea typeface="Calibri" pitchFamily="34" charset="0"/>
                <a:cs typeface="Arial" pitchFamily="34" charset="0"/>
              </a:rPr>
              <a:t>الاستناد إلى </a:t>
            </a:r>
            <a:r>
              <a:rPr kumimoji="0" lang="ar-SA"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قاعدة بيانات </a:t>
            </a:r>
            <a:r>
              <a:rPr kumimoji="0" lang="ar-SA" sz="2400" b="0" i="0" strike="noStrike" cap="none" normalizeH="0" baseline="0" dirty="0" smtClean="0">
                <a:ln>
                  <a:noFill/>
                </a:ln>
                <a:solidFill>
                  <a:schemeClr val="accent1"/>
                </a:solidFill>
                <a:effectLst/>
                <a:latin typeface="Calibri" pitchFamily="34" charset="0"/>
                <a:ea typeface="Calibri" pitchFamily="34" charset="0"/>
                <a:cs typeface="Arial" pitchFamily="34" charset="0"/>
              </a:rPr>
              <a:t>محدثة </a:t>
            </a:r>
            <a:r>
              <a:rPr kumimoji="0" lang="ar-SA" sz="24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وباستمرار عن الجهات والأطراف التي يتم التعامل معها.</a:t>
            </a:r>
            <a:endParaRPr kumimoji="0" lang="en-US" sz="24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741329"/>
            <a:ext cx="9144000" cy="7017281"/>
          </a:xfrm>
          <a:prstGeom prst="rect">
            <a:avLst/>
          </a:prstGeom>
          <a:noFill/>
          <a:ln w="9525">
            <a:noFill/>
            <a:miter lim="800000"/>
            <a:headEnd/>
            <a:tailEnd/>
          </a:ln>
          <a:effectLst/>
        </p:spPr>
        <p:txBody>
          <a:bodyPr vert="horz" wrap="square" lIns="91440" tIns="45720" rIns="457056" bIns="76176"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endParaRPr kumimoji="0" lang="ar-SA" sz="2800" b="0" i="0" u="sng"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lang="ar-SA" sz="2800" u="sng" dirty="0">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28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المنافع المتحققة من الاتصالات التسويقية المتكاملة</a:t>
            </a:r>
            <a:r>
              <a:rPr kumimoji="0" lang="en-US" sz="2800" b="0" i="0" u="sng"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ar-SA" sz="2800" b="0" i="0" u="sng"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kumimoji="0" lang="en-US" sz="2800" b="1" i="0" u="sng"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المساعدة لتحقيق الميزة التنافسية للمنظمة</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مساعدة المستهلك على تقليل الجهد والوقت والكلفة عبر إمداده بالمعلومات</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تنسيق الجهود الترويجية داخل المنظمة وللأقسام والوحدات التسويقية المختلفة</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الحد من تأثير تشويش المنافسين</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تحقيق الاتصال المباشر بالمشتري.</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تقليل حجم الضياع الحاصل في مضمون الرسالة نتيجة للانسجام والتوافق الحاصل في </a:t>
            </a:r>
            <a:r>
              <a:rPr kumimoji="0" lang="ar-SA" sz="2800" b="0" i="0" u="none" strike="noStrike" cap="none" normalizeH="0" baseline="0" dirty="0" err="1" smtClean="0">
                <a:ln>
                  <a:noFill/>
                </a:ln>
                <a:solidFill>
                  <a:schemeClr val="accent1"/>
                </a:solidFill>
                <a:effectLst/>
                <a:latin typeface="Calibri" pitchFamily="34" charset="0"/>
                <a:ea typeface="Calibri" pitchFamily="34" charset="0"/>
                <a:cs typeface="Arial" pitchFamily="34" charset="0"/>
              </a:rPr>
              <a:t>مضون</a:t>
            </a: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 الرسالة.</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أقل كلفة لأن جهود الاتصال موجهة بشكل فاعل.</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smtClean="0">
                <a:ln>
                  <a:noFill/>
                </a:ln>
                <a:solidFill>
                  <a:schemeClr val="accent1"/>
                </a:solidFill>
                <a:effectLst/>
                <a:latin typeface="Calibri" pitchFamily="34" charset="0"/>
                <a:ea typeface="Calibri" pitchFamily="34" charset="0"/>
                <a:cs typeface="Arial" pitchFamily="34" charset="0"/>
              </a:rPr>
              <a:t>التأثير الإيجابي على بقية عناصر المزيج التسويقي(المنافع لا تنحصر خارج المنظمة بل أيضا داخلها)</a:t>
            </a:r>
            <a:endParaRPr kumimoji="0" lang="en-US" sz="2800" b="1" i="0" u="none" strike="noStrike" cap="none" normalizeH="0" baseline="0" dirty="0" smtClean="0">
              <a:ln>
                <a:noFill/>
              </a:ln>
              <a:solidFill>
                <a:schemeClr val="accent1"/>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651</Words>
  <Application>Microsoft Office PowerPoint</Application>
  <PresentationFormat>عرض على الشاشة (3:4)‏</PresentationFormat>
  <Paragraphs>126</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عرض تقديمي في PowerPoint</vt:lpstr>
      <vt:lpstr>فيديو توضيحي </vt:lpstr>
      <vt:lpstr>عرض تقديمي في PowerPoint</vt:lpstr>
      <vt:lpstr>عرض تقديمي في PowerPoint</vt:lpstr>
      <vt:lpstr>تكامل الاتصالات التسويقية</vt:lpstr>
      <vt:lpstr>عرض تقديمي في PowerPoint</vt:lpstr>
      <vt:lpstr>عرض تقديمي في PowerPoint</vt:lpstr>
      <vt:lpstr>عرض تقديمي في PowerPoint</vt:lpstr>
      <vt:lpstr>عرض تقديمي في PowerPoint</vt:lpstr>
      <vt:lpstr>عرض تقديمي في PowerPoint</vt:lpstr>
      <vt:lpstr>الاختلاف بين الاتصالات التقليدية والاتصالات المتكاملة: </vt:lpstr>
      <vt:lpstr>إستراتيجية الاتصالات التسويقية </vt:lpstr>
      <vt:lpstr>إستراتيجية الاتصالات التسويقية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bbb</dc:creator>
  <cp:lastModifiedBy>Nada Nasser Alahmari</cp:lastModifiedBy>
  <cp:revision>57</cp:revision>
  <dcterms:created xsi:type="dcterms:W3CDTF">2014-02-23T18:34:27Z</dcterms:created>
  <dcterms:modified xsi:type="dcterms:W3CDTF">2015-10-12T06:59:28Z</dcterms:modified>
</cp:coreProperties>
</file>