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9"/>
  </p:normalViewPr>
  <p:slideViewPr>
    <p:cSldViewPr snapToGrid="0" snapToObjects="1">
      <p:cViewPr varScale="1">
        <p:scale>
          <a:sx n="59" d="100"/>
          <a:sy n="59" d="100"/>
        </p:scale>
        <p:origin x="208" y="1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1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1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7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2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6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7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5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9/9/20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8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53104-5602-47D3-A9B9-26D0729037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</a:blip>
          <a:srcRect t="2623" r="-1" b="13102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6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6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7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97E8C94-419B-5440-9E71-DF8CB48BE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ar-SA" sz="6600">
                <a:solidFill>
                  <a:srgbClr val="FFFFFF"/>
                </a:solidFill>
              </a:rPr>
              <a:t>نشأة الموارد الطبيعية وتصنيفها والعوامل المؤثره عليها</a:t>
            </a:r>
            <a:endParaRPr lang="en-US" sz="66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102E6-0D6D-F74C-B1B0-BDD72B682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pPr marL="0" indent="0" defTabSz="914400" rtl="1" eaLnBrk="1" latinLnBrk="0" hangingPunct="1"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</a:pPr>
            <a:r>
              <a:rPr lang="ar-SA" sz="2200" dirty="0">
                <a:solidFill>
                  <a:srgbClr val="FFFFFF"/>
                </a:solidFill>
              </a:rPr>
              <a:t>موارد طبيعية وإدارتها</a:t>
            </a:r>
            <a:endParaRPr lang="ar-SA" sz="2200">
              <a:solidFill>
                <a:srgbClr val="FFFFFF"/>
              </a:solidFill>
            </a:endParaRPr>
          </a:p>
          <a:p>
            <a:pPr marL="0" indent="0" defTabSz="914400" rtl="1" eaLnBrk="1" latinLnBrk="0" hangingPunct="1"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None/>
            </a:pPr>
            <a:r>
              <a:rPr lang="ar-SA" sz="2200" dirty="0">
                <a:solidFill>
                  <a:srgbClr val="FFFFFF"/>
                </a:solidFill>
              </a:rPr>
              <a:t>العنود </a:t>
            </a:r>
            <a:r>
              <a:rPr lang="ar-SA" sz="2200">
                <a:solidFill>
                  <a:srgbClr val="FFFFFF"/>
                </a:solidFill>
              </a:rPr>
              <a:t>الفغم</a:t>
            </a:r>
            <a:endParaRPr lang="en-US" sz="2200">
              <a:solidFill>
                <a:srgbClr val="FFFFFF"/>
              </a:solidFill>
            </a:endParaRPr>
          </a:p>
        </p:txBody>
      </p:sp>
      <p:grpSp>
        <p:nvGrpSpPr>
          <p:cNvPr id="9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0035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664C8-F83E-CF4F-98D2-005C85E5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ar-SA" dirty="0"/>
              <a:t>مفهوم الموارد الطبيعية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CE629-1DED-EC4F-AEF0-A6790610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المورد الطبيعي هو : كل ما يمكن ان يكون نافعا وقابلا للاستثمار لاحقا في البيئة المحيطة بالإنسان.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حتى يكون المورد الطبيعي مصدرا للثروة يجب: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يلبي حاجات البشر او بعضها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تتوفر سبل الاستثمار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ان يوجد طلب متجدد عليه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90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DE047-1B90-324B-AC4B-AAE6AD8C2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ar-SA" dirty="0"/>
              <a:t>مفهوم الموارد الطبيعية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0D9B-EE8D-A649-BF70-3AB33EDC4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تعريف </a:t>
            </a:r>
            <a:r>
              <a:rPr lang="en-GB" dirty="0"/>
              <a:t>Randell 1987</a:t>
            </a:r>
            <a:endParaRPr lang="ar-SA" dirty="0"/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تعريف </a:t>
            </a:r>
            <a:r>
              <a:rPr lang="en-GB" dirty="0" err="1"/>
              <a:t>Stiglitiz</a:t>
            </a:r>
            <a:r>
              <a:rPr lang="en-GB" dirty="0"/>
              <a:t> 1979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تقسم المارد الطبيعية الى: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موارد الطبيعية </a:t>
            </a:r>
            <a:r>
              <a:rPr lang="ar-SA" dirty="0" err="1"/>
              <a:t>القابله</a:t>
            </a:r>
            <a:r>
              <a:rPr lang="ar-SA" dirty="0"/>
              <a:t> للنضوب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الموارد الطبيعية </a:t>
            </a:r>
            <a:r>
              <a:rPr lang="ar-SA" dirty="0" err="1"/>
              <a:t>القابله</a:t>
            </a:r>
            <a:r>
              <a:rPr lang="ar-SA" dirty="0"/>
              <a:t> </a:t>
            </a:r>
            <a:r>
              <a:rPr lang="ar-SA" dirty="0" err="1"/>
              <a:t>للاكثار</a:t>
            </a:r>
            <a:endParaRPr lang="ar-SA" dirty="0"/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الموارد الطبيعية غير قابلة للنضوب وغير قابلة </a:t>
            </a:r>
            <a:r>
              <a:rPr lang="ar-SA" dirty="0" err="1"/>
              <a:t>للاكثار</a:t>
            </a:r>
            <a:endParaRPr lang="ar-SA" dirty="0"/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الموارد الطبيعية </a:t>
            </a:r>
            <a:r>
              <a:rPr lang="ar-SA" dirty="0" err="1"/>
              <a:t>القابله</a:t>
            </a:r>
            <a:r>
              <a:rPr lang="ar-SA" dirty="0"/>
              <a:t> </a:t>
            </a:r>
            <a:r>
              <a:rPr lang="ar-SA" dirty="0" err="1"/>
              <a:t>لاعادة</a:t>
            </a:r>
            <a:r>
              <a:rPr lang="ar-SA" dirty="0"/>
              <a:t> الاستخدام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7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69C9-2DF2-A446-BD4D-CADFE5F93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ar-SA" dirty="0"/>
              <a:t>اهم الموارد من ناحية صنع القرار الاقتصادي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C13A3-9412-F34C-A71B-D13237CAB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الموارد </a:t>
            </a:r>
            <a:r>
              <a:rPr lang="ar-SA" dirty="0" err="1"/>
              <a:t>المتجدده</a:t>
            </a:r>
            <a:r>
              <a:rPr lang="ar-SA" dirty="0"/>
              <a:t> او القابلة </a:t>
            </a:r>
            <a:r>
              <a:rPr lang="ar-SA" dirty="0" err="1"/>
              <a:t>للاكثاراو</a:t>
            </a:r>
            <a:r>
              <a:rPr lang="ar-SA" dirty="0"/>
              <a:t> النمو </a:t>
            </a:r>
            <a:r>
              <a:rPr lang="ar-SA" dirty="0" err="1"/>
              <a:t>كالاسماك</a:t>
            </a:r>
            <a:r>
              <a:rPr lang="ar-SA" dirty="0"/>
              <a:t> والغابات والمراعي والطيور والمياه.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المورد الغير متجدده تحتاج زمنا جيولوجيا </a:t>
            </a:r>
            <a:r>
              <a:rPr lang="ar-SA" dirty="0" err="1"/>
              <a:t>لايدخل</a:t>
            </a:r>
            <a:r>
              <a:rPr lang="ar-SA" dirty="0"/>
              <a:t>  في المدى الزمني التخطيطي للاقتصاد.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تتميز الموارد </a:t>
            </a:r>
            <a:r>
              <a:rPr lang="ar-SA" dirty="0" err="1"/>
              <a:t>المتجدده</a:t>
            </a:r>
            <a:r>
              <a:rPr lang="ar-SA" dirty="0"/>
              <a:t> بانها موارد مفتوحة </a:t>
            </a:r>
            <a:r>
              <a:rPr lang="en-GB" dirty="0"/>
              <a:t>Open access</a:t>
            </a:r>
            <a:r>
              <a:rPr lang="ar-SA" dirty="0"/>
              <a:t> او بمعني اخري مورد ذو ملكيه مشاعة </a:t>
            </a:r>
            <a:r>
              <a:rPr lang="en-GB" dirty="0"/>
              <a:t>Common property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الموارد الطبيعية غير </a:t>
            </a:r>
            <a:r>
              <a:rPr lang="ar-SA" dirty="0" err="1"/>
              <a:t>المتجدده</a:t>
            </a:r>
            <a:r>
              <a:rPr lang="ar-SA" dirty="0"/>
              <a:t> </a:t>
            </a:r>
            <a:r>
              <a:rPr lang="ar-SA" dirty="0" err="1"/>
              <a:t>والقابله</a:t>
            </a:r>
            <a:r>
              <a:rPr lang="ar-SA" dirty="0"/>
              <a:t> للنضوب كالنفط والمعادن والمياه الجوفية وذلك بسبب وجودها تكوينات </a:t>
            </a:r>
            <a:r>
              <a:rPr lang="ar-SA" dirty="0" err="1"/>
              <a:t>جيولوجيه</a:t>
            </a:r>
            <a:r>
              <a:rPr lang="ar-SA" dirty="0"/>
              <a:t> </a:t>
            </a:r>
            <a:r>
              <a:rPr lang="ar-SA" dirty="0" err="1"/>
              <a:t>مختلفه</a:t>
            </a:r>
            <a:r>
              <a:rPr lang="ar-SA" dirty="0"/>
              <a:t>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يكون المورد الطبيعي غير اقتصادي اذا كان سعر شراء المورد (</a:t>
            </a:r>
            <a:r>
              <a:rPr lang="en-GB" dirty="0"/>
              <a:t>P=0</a:t>
            </a:r>
            <a:r>
              <a:rPr lang="ar-SA" dirty="0"/>
              <a:t>) هذا يعني ان عرض المورد </a:t>
            </a:r>
            <a:r>
              <a:rPr lang="ar-SA" dirty="0" err="1"/>
              <a:t>لايتأثر</a:t>
            </a:r>
            <a:r>
              <a:rPr lang="ar-SA" dirty="0"/>
              <a:t> بالطلب عليه.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ويكون اقتصاديا اذا (</a:t>
            </a:r>
            <a:r>
              <a:rPr lang="en-GB" dirty="0"/>
              <a:t>P&gt;0</a:t>
            </a:r>
            <a:r>
              <a:rPr lang="ar-SA" dirty="0"/>
              <a:t>) 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None/>
            </a:pPr>
            <a:r>
              <a:rPr lang="ar-SA" dirty="0"/>
              <a:t>وهذي </a:t>
            </a:r>
            <a:r>
              <a:rPr lang="ar-SA" dirty="0" err="1"/>
              <a:t>الخاصيه</a:t>
            </a:r>
            <a:r>
              <a:rPr lang="ar-SA" dirty="0"/>
              <a:t> تسمى خاصية الندرة وبناء عليها تتحدد أسعار الموارد وتكاليفها وتوزيعاتها.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21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A6171-5F3D-EF49-8B40-5AA8830D9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ar-SA" dirty="0" err="1"/>
              <a:t>نشاة</a:t>
            </a:r>
            <a:r>
              <a:rPr lang="ar-SA" dirty="0"/>
              <a:t> وتصنيف الموارد الطبيعية وتصنيفها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A3AD8-8A1F-6F4E-B8BE-123E174C4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من مصدرين رئيسيين: القشرة الأرضية واشعة الشمس.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تصنف </a:t>
            </a:r>
            <a:r>
              <a:rPr lang="ar-SA" dirty="0" err="1"/>
              <a:t>للاسس</a:t>
            </a:r>
            <a:r>
              <a:rPr lang="ar-SA" dirty="0"/>
              <a:t> </a:t>
            </a:r>
            <a:r>
              <a:rPr lang="ar-SA" dirty="0" err="1"/>
              <a:t>التاليه</a:t>
            </a:r>
            <a:r>
              <a:rPr lang="ar-SA" dirty="0"/>
              <a:t>: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مدى انتشارها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 err="1"/>
              <a:t>جغرافيتها</a:t>
            </a:r>
            <a:endParaRPr lang="ar-SA" dirty="0"/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وبناء على ذلك تم تصنيفها متجدده وغير متجددة.</a:t>
            </a:r>
          </a:p>
          <a:p>
            <a:pPr marL="0" indent="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05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9722-635D-EA4F-BB49-966A0B303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ar-SA" dirty="0"/>
              <a:t>الموارد الغير متجددة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80977-5D6B-F345-95EC-25D3AD3E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 err="1"/>
              <a:t>التكلفه</a:t>
            </a:r>
            <a:r>
              <a:rPr lang="ar-SA" dirty="0"/>
              <a:t> </a:t>
            </a:r>
            <a:r>
              <a:rPr lang="ar-SA" dirty="0" err="1"/>
              <a:t>الاقتصاديه</a:t>
            </a:r>
            <a:r>
              <a:rPr lang="ar-SA" dirty="0"/>
              <a:t> للمورد الطبيعي: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GB" dirty="0"/>
              <a:t>P&gt;MC + OC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حيث ان </a:t>
            </a:r>
            <a:r>
              <a:rPr lang="en-GB" dirty="0"/>
              <a:t>P</a:t>
            </a:r>
            <a:r>
              <a:rPr lang="ar-SA" dirty="0"/>
              <a:t> هو ثمن المورد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GB" dirty="0"/>
              <a:t>MC</a:t>
            </a:r>
            <a:r>
              <a:rPr lang="ar-SA" dirty="0"/>
              <a:t> هو </a:t>
            </a:r>
            <a:r>
              <a:rPr lang="ar-SA" dirty="0" err="1"/>
              <a:t>التكلفه</a:t>
            </a:r>
            <a:r>
              <a:rPr lang="ar-SA" dirty="0"/>
              <a:t> الحدية 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en-GB" dirty="0"/>
              <a:t>OC </a:t>
            </a:r>
            <a:r>
              <a:rPr lang="ar-SA" dirty="0"/>
              <a:t> هو تكلفة </a:t>
            </a:r>
            <a:r>
              <a:rPr lang="ar-SA" dirty="0" err="1"/>
              <a:t>الفرصه</a:t>
            </a:r>
            <a:r>
              <a:rPr lang="ar-SA" dirty="0"/>
              <a:t> </a:t>
            </a:r>
            <a:r>
              <a:rPr lang="ar-SA" dirty="0" err="1"/>
              <a:t>البديله</a:t>
            </a:r>
            <a:endParaRPr lang="ar-SA" dirty="0"/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908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91FB4-57AC-0943-9614-E7CBADA7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ar-SA" dirty="0"/>
              <a:t>الموارد المتجددة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233B8-21E6-784E-A752-C5E22F48A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الموارد ذات </a:t>
            </a:r>
            <a:r>
              <a:rPr lang="ar-SA" dirty="0" err="1"/>
              <a:t>المنطقه</a:t>
            </a:r>
            <a:r>
              <a:rPr lang="ar-SA" dirty="0"/>
              <a:t> الحرجة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الموارد ليس لها منطقه حرجة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6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E4885-BC15-AB49-9928-CD19EB4D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ar-SA" dirty="0"/>
              <a:t>العوامل المؤثرة على الموارد الطبيعية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4DC0C-641C-A649-8847-A1812E783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النمو السكاني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التقدم التقني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النمو الاقتصادي</a:t>
            </a:r>
          </a:p>
          <a:p>
            <a:pPr marL="228600" indent="-228600" algn="r" defTabSz="914400" rtl="1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accent5"/>
              </a:buClr>
              <a:buFont typeface="Avenir Next LT Pro" panose="020B0504020202020204" pitchFamily="34" charset="0"/>
              <a:buChar char="+"/>
            </a:pPr>
            <a:r>
              <a:rPr lang="ar-SA" dirty="0"/>
              <a:t>قصور </a:t>
            </a:r>
            <a:r>
              <a:rPr lang="ar-SA"/>
              <a:t>نظام السوق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07745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_2SEEDS">
      <a:dk1>
        <a:srgbClr val="000000"/>
      </a:dk1>
      <a:lt1>
        <a:srgbClr val="FFFFFF"/>
      </a:lt1>
      <a:dk2>
        <a:srgbClr val="413024"/>
      </a:dk2>
      <a:lt2>
        <a:srgbClr val="E8E3E2"/>
      </a:lt2>
      <a:accent1>
        <a:srgbClr val="73A8B1"/>
      </a:accent1>
      <a:accent2>
        <a:srgbClr val="7DAB9E"/>
      </a:accent2>
      <a:accent3>
        <a:srgbClr val="89A3C4"/>
      </a:accent3>
      <a:accent4>
        <a:srgbClr val="BE7B8D"/>
      </a:accent4>
      <a:accent5>
        <a:srgbClr val="C7968E"/>
      </a:accent5>
      <a:accent6>
        <a:srgbClr val="BB9C76"/>
      </a:accent6>
      <a:hlink>
        <a:srgbClr val="AE7369"/>
      </a:hlink>
      <a:folHlink>
        <a:srgbClr val="7F7F7F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283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Avenir Next LT Pro</vt:lpstr>
      <vt:lpstr>AvenirNext LT Pro Medium</vt:lpstr>
      <vt:lpstr>Rockwell</vt:lpstr>
      <vt:lpstr>Segoe UI</vt:lpstr>
      <vt:lpstr>Segoe UI Semilight</vt:lpstr>
      <vt:lpstr>ExploreVTI</vt:lpstr>
      <vt:lpstr>نشأة الموارد الطبيعية وتصنيفها والعوامل المؤثره عليها</vt:lpstr>
      <vt:lpstr>مفهوم الموارد الطبيعية</vt:lpstr>
      <vt:lpstr>مفهوم الموارد الطبيعية</vt:lpstr>
      <vt:lpstr>اهم الموارد من ناحية صنع القرار الاقتصادي</vt:lpstr>
      <vt:lpstr>نشاة وتصنيف الموارد الطبيعية وتصنيفها </vt:lpstr>
      <vt:lpstr>الموارد الغير متجددة</vt:lpstr>
      <vt:lpstr>الموارد المتجددة</vt:lpstr>
      <vt:lpstr>العوامل المؤثرة على الموارد الطبيعية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نشأة الموارد الطبيعية وتصنيفها والعوامل المؤثره عليها</dc:title>
  <dc:creator>Alanoud Talal Alfaghom</dc:creator>
  <cp:lastModifiedBy>Alanoud Talal Alfaghom</cp:lastModifiedBy>
  <cp:revision>5</cp:revision>
  <dcterms:created xsi:type="dcterms:W3CDTF">2020-09-09T08:05:14Z</dcterms:created>
  <dcterms:modified xsi:type="dcterms:W3CDTF">2020-09-09T08:51:26Z</dcterms:modified>
</cp:coreProperties>
</file>