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57" r:id="rId3"/>
    <p:sldId id="261" r:id="rId4"/>
    <p:sldId id="263" r:id="rId5"/>
    <p:sldId id="258" r:id="rId6"/>
    <p:sldId id="262" r:id="rId7"/>
    <p:sldId id="260" r:id="rId8"/>
    <p:sldId id="259" r:id="rId9"/>
    <p:sldId id="264" r:id="rId10"/>
    <p:sldId id="265" r:id="rId11"/>
    <p:sldId id="266" r:id="rId12"/>
    <p:sldId id="267" r:id="rId13"/>
    <p:sldId id="268"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990099"/>
    <a:srgbClr val="B70D9F"/>
    <a:srgbClr val="CC0066"/>
    <a:srgbClr val="66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7" d="100"/>
          <a:sy n="87" d="100"/>
        </p:scale>
        <p:origin x="-1062"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4A55C85-0E33-4D8E-91BD-021DE7FA6A96}" type="datetimeFigureOut">
              <a:rPr lang="en-US" smtClean="0"/>
              <a:t>4/2/2018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D76C429-2657-4B72-90EC-25BBAEA6A992}" type="slidenum">
              <a:rPr lang="en-US" smtClean="0"/>
              <a:t>‹#›</a:t>
            </a:fld>
            <a:endParaRPr lang="en-US"/>
          </a:p>
        </p:txBody>
      </p:sp>
    </p:spTree>
    <p:extLst>
      <p:ext uri="{BB962C8B-B14F-4D97-AF65-F5344CB8AC3E}">
        <p14:creationId xmlns:p14="http://schemas.microsoft.com/office/powerpoint/2010/main" val="6104514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76C429-2657-4B72-90EC-25BBAEA6A992}" type="slidenum">
              <a:rPr lang="en-US" smtClean="0"/>
              <a:t>3</a:t>
            </a:fld>
            <a:endParaRPr lang="en-US"/>
          </a:p>
        </p:txBody>
      </p:sp>
    </p:spTree>
    <p:extLst>
      <p:ext uri="{BB962C8B-B14F-4D97-AF65-F5344CB8AC3E}">
        <p14:creationId xmlns:p14="http://schemas.microsoft.com/office/powerpoint/2010/main" val="34514137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1C84D43-084D-4A49-8408-16095E225D95}" type="datetimeFigureOut">
              <a:rPr lang="en-US" smtClean="0"/>
              <a:t>4/2/2018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099ED0-F23E-4880-A5D9-17BF09D847D4}" type="slidenum">
              <a:rPr lang="en-US" smtClean="0"/>
              <a:t>‹#›</a:t>
            </a:fld>
            <a:endParaRPr lang="en-US"/>
          </a:p>
        </p:txBody>
      </p:sp>
    </p:spTree>
    <p:extLst>
      <p:ext uri="{BB962C8B-B14F-4D97-AF65-F5344CB8AC3E}">
        <p14:creationId xmlns:p14="http://schemas.microsoft.com/office/powerpoint/2010/main" val="5841432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1C84D43-084D-4A49-8408-16095E225D95}" type="datetimeFigureOut">
              <a:rPr lang="en-US" smtClean="0"/>
              <a:t>4/2/2018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099ED0-F23E-4880-A5D9-17BF09D847D4}" type="slidenum">
              <a:rPr lang="en-US" smtClean="0"/>
              <a:t>‹#›</a:t>
            </a:fld>
            <a:endParaRPr lang="en-US"/>
          </a:p>
        </p:txBody>
      </p:sp>
    </p:spTree>
    <p:extLst>
      <p:ext uri="{BB962C8B-B14F-4D97-AF65-F5344CB8AC3E}">
        <p14:creationId xmlns:p14="http://schemas.microsoft.com/office/powerpoint/2010/main" val="397514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1C84D43-084D-4A49-8408-16095E225D95}" type="datetimeFigureOut">
              <a:rPr lang="en-US" smtClean="0"/>
              <a:t>4/2/2018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099ED0-F23E-4880-A5D9-17BF09D847D4}" type="slidenum">
              <a:rPr lang="en-US" smtClean="0"/>
              <a:t>‹#›</a:t>
            </a:fld>
            <a:endParaRPr lang="en-US"/>
          </a:p>
        </p:txBody>
      </p:sp>
    </p:spTree>
    <p:extLst>
      <p:ext uri="{BB962C8B-B14F-4D97-AF65-F5344CB8AC3E}">
        <p14:creationId xmlns:p14="http://schemas.microsoft.com/office/powerpoint/2010/main" val="8297710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1C84D43-084D-4A49-8408-16095E225D95}" type="datetimeFigureOut">
              <a:rPr lang="en-US" smtClean="0"/>
              <a:t>4/2/2018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099ED0-F23E-4880-A5D9-17BF09D847D4}" type="slidenum">
              <a:rPr lang="en-US" smtClean="0"/>
              <a:t>‹#›</a:t>
            </a:fld>
            <a:endParaRPr lang="en-US"/>
          </a:p>
        </p:txBody>
      </p:sp>
    </p:spTree>
    <p:extLst>
      <p:ext uri="{BB962C8B-B14F-4D97-AF65-F5344CB8AC3E}">
        <p14:creationId xmlns:p14="http://schemas.microsoft.com/office/powerpoint/2010/main" val="38011823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1C84D43-084D-4A49-8408-16095E225D95}" type="datetimeFigureOut">
              <a:rPr lang="en-US" smtClean="0"/>
              <a:t>4/2/2018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099ED0-F23E-4880-A5D9-17BF09D847D4}" type="slidenum">
              <a:rPr lang="en-US" smtClean="0"/>
              <a:t>‹#›</a:t>
            </a:fld>
            <a:endParaRPr lang="en-US"/>
          </a:p>
        </p:txBody>
      </p:sp>
    </p:spTree>
    <p:extLst>
      <p:ext uri="{BB962C8B-B14F-4D97-AF65-F5344CB8AC3E}">
        <p14:creationId xmlns:p14="http://schemas.microsoft.com/office/powerpoint/2010/main" val="31203598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1C84D43-084D-4A49-8408-16095E225D95}" type="datetimeFigureOut">
              <a:rPr lang="en-US" smtClean="0"/>
              <a:t>4/2/2018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099ED0-F23E-4880-A5D9-17BF09D847D4}" type="slidenum">
              <a:rPr lang="en-US" smtClean="0"/>
              <a:t>‹#›</a:t>
            </a:fld>
            <a:endParaRPr lang="en-US"/>
          </a:p>
        </p:txBody>
      </p:sp>
    </p:spTree>
    <p:extLst>
      <p:ext uri="{BB962C8B-B14F-4D97-AF65-F5344CB8AC3E}">
        <p14:creationId xmlns:p14="http://schemas.microsoft.com/office/powerpoint/2010/main" val="24515588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1C84D43-084D-4A49-8408-16095E225D95}" type="datetimeFigureOut">
              <a:rPr lang="en-US" smtClean="0"/>
              <a:t>4/2/2018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E099ED0-F23E-4880-A5D9-17BF09D847D4}" type="slidenum">
              <a:rPr lang="en-US" smtClean="0"/>
              <a:t>‹#›</a:t>
            </a:fld>
            <a:endParaRPr lang="en-US"/>
          </a:p>
        </p:txBody>
      </p:sp>
    </p:spTree>
    <p:extLst>
      <p:ext uri="{BB962C8B-B14F-4D97-AF65-F5344CB8AC3E}">
        <p14:creationId xmlns:p14="http://schemas.microsoft.com/office/powerpoint/2010/main" val="12238994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1C84D43-084D-4A49-8408-16095E225D95}" type="datetimeFigureOut">
              <a:rPr lang="en-US" smtClean="0"/>
              <a:t>4/2/2018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E099ED0-F23E-4880-A5D9-17BF09D847D4}" type="slidenum">
              <a:rPr lang="en-US" smtClean="0"/>
              <a:t>‹#›</a:t>
            </a:fld>
            <a:endParaRPr lang="en-US"/>
          </a:p>
        </p:txBody>
      </p:sp>
    </p:spTree>
    <p:extLst>
      <p:ext uri="{BB962C8B-B14F-4D97-AF65-F5344CB8AC3E}">
        <p14:creationId xmlns:p14="http://schemas.microsoft.com/office/powerpoint/2010/main" val="39620012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1C84D43-084D-4A49-8408-16095E225D95}" type="datetimeFigureOut">
              <a:rPr lang="en-US" smtClean="0"/>
              <a:t>4/2/2018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E099ED0-F23E-4880-A5D9-17BF09D847D4}" type="slidenum">
              <a:rPr lang="en-US" smtClean="0"/>
              <a:t>‹#›</a:t>
            </a:fld>
            <a:endParaRPr lang="en-US"/>
          </a:p>
        </p:txBody>
      </p:sp>
    </p:spTree>
    <p:extLst>
      <p:ext uri="{BB962C8B-B14F-4D97-AF65-F5344CB8AC3E}">
        <p14:creationId xmlns:p14="http://schemas.microsoft.com/office/powerpoint/2010/main" val="13708763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1C84D43-084D-4A49-8408-16095E225D95}" type="datetimeFigureOut">
              <a:rPr lang="en-US" smtClean="0"/>
              <a:t>4/2/2018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099ED0-F23E-4880-A5D9-17BF09D847D4}" type="slidenum">
              <a:rPr lang="en-US" smtClean="0"/>
              <a:t>‹#›</a:t>
            </a:fld>
            <a:endParaRPr lang="en-US"/>
          </a:p>
        </p:txBody>
      </p:sp>
    </p:spTree>
    <p:extLst>
      <p:ext uri="{BB962C8B-B14F-4D97-AF65-F5344CB8AC3E}">
        <p14:creationId xmlns:p14="http://schemas.microsoft.com/office/powerpoint/2010/main" val="30407304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1C84D43-084D-4A49-8408-16095E225D95}" type="datetimeFigureOut">
              <a:rPr lang="en-US" smtClean="0"/>
              <a:t>4/2/2018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099ED0-F23E-4880-A5D9-17BF09D847D4}" type="slidenum">
              <a:rPr lang="en-US" smtClean="0"/>
              <a:t>‹#›</a:t>
            </a:fld>
            <a:endParaRPr lang="en-US"/>
          </a:p>
        </p:txBody>
      </p:sp>
    </p:spTree>
    <p:extLst>
      <p:ext uri="{BB962C8B-B14F-4D97-AF65-F5344CB8AC3E}">
        <p14:creationId xmlns:p14="http://schemas.microsoft.com/office/powerpoint/2010/main" val="16584377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C84D43-084D-4A49-8408-16095E225D95}" type="datetimeFigureOut">
              <a:rPr lang="en-US" smtClean="0"/>
              <a:t>4/2/2018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099ED0-F23E-4880-A5D9-17BF09D847D4}" type="slidenum">
              <a:rPr lang="en-US" smtClean="0"/>
              <a:t>‹#›</a:t>
            </a:fld>
            <a:endParaRPr lang="en-US"/>
          </a:p>
        </p:txBody>
      </p:sp>
    </p:spTree>
    <p:extLst>
      <p:ext uri="{BB962C8B-B14F-4D97-AF65-F5344CB8AC3E}">
        <p14:creationId xmlns:p14="http://schemas.microsoft.com/office/powerpoint/2010/main" val="37566343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685800"/>
            <a:ext cx="7772400" cy="1470025"/>
          </a:xfrm>
        </p:spPr>
        <p:txBody>
          <a:bodyPr>
            <a:normAutofit fontScale="90000"/>
          </a:bodyPr>
          <a:lstStyle/>
          <a:p>
            <a:pPr rtl="1"/>
            <a:r>
              <a:rPr lang="ar-SA" dirty="0" smtClean="0"/>
              <a:t/>
            </a:r>
            <a:br>
              <a:rPr lang="ar-SA" dirty="0" smtClean="0"/>
            </a:br>
            <a:r>
              <a:rPr lang="ar-SA" b="1" dirty="0" smtClean="0">
                <a:solidFill>
                  <a:srgbClr val="00B050"/>
                </a:solidFill>
              </a:rPr>
              <a:t>ثانيا:</a:t>
            </a:r>
            <a:r>
              <a:rPr lang="ar-SA" dirty="0" smtClean="0">
                <a:solidFill>
                  <a:srgbClr val="00B050"/>
                </a:solidFill>
              </a:rPr>
              <a:t> </a:t>
            </a:r>
            <a:r>
              <a:rPr lang="ar-SA" b="1" dirty="0">
                <a:solidFill>
                  <a:srgbClr val="00B050"/>
                </a:solidFill>
              </a:rPr>
              <a:t>التغذية الصناعية للأسماك</a:t>
            </a:r>
            <a:r>
              <a:rPr lang="en-US" dirty="0">
                <a:solidFill>
                  <a:srgbClr val="00B050"/>
                </a:solidFill>
              </a:rPr>
              <a:t/>
            </a:r>
            <a:br>
              <a:rPr lang="en-US" dirty="0">
                <a:solidFill>
                  <a:srgbClr val="00B050"/>
                </a:solidFill>
              </a:rPr>
            </a:br>
            <a:r>
              <a:rPr lang="en-US" b="1" dirty="0">
                <a:solidFill>
                  <a:srgbClr val="FF0000"/>
                </a:solidFill>
                <a:latin typeface="Times New Roman" panose="02020603050405020304" pitchFamily="18" charset="0"/>
                <a:cs typeface="Times New Roman" panose="02020603050405020304" pitchFamily="18" charset="0"/>
              </a:rPr>
              <a:t>Artificial Feeding of fish</a:t>
            </a:r>
            <a:r>
              <a:rPr lang="en-US" dirty="0">
                <a:solidFill>
                  <a:srgbClr val="FF0000"/>
                </a:solidFill>
                <a:latin typeface="Times New Roman" panose="02020603050405020304" pitchFamily="18" charset="0"/>
                <a:cs typeface="Times New Roman" panose="02020603050405020304" pitchFamily="18" charset="0"/>
              </a:rPr>
              <a:t/>
            </a:r>
            <a:br>
              <a:rPr lang="en-US" dirty="0">
                <a:solidFill>
                  <a:srgbClr val="FF0000"/>
                </a:solidFill>
                <a:latin typeface="Times New Roman" panose="02020603050405020304" pitchFamily="18" charset="0"/>
                <a:cs typeface="Times New Roman" panose="02020603050405020304" pitchFamily="18" charset="0"/>
              </a:rPr>
            </a:br>
            <a:endParaRPr lang="en-US" dirty="0">
              <a:solidFill>
                <a:srgbClr val="FF0000"/>
              </a:solidFill>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1143000" y="2438400"/>
            <a:ext cx="7162800" cy="3733800"/>
          </a:xfrm>
        </p:spPr>
        <p:txBody>
          <a:bodyPr>
            <a:normAutofit/>
          </a:bodyPr>
          <a:lstStyle/>
          <a:p>
            <a:pPr algn="r"/>
            <a:r>
              <a:rPr lang="ar-SA" sz="2400" b="1" dirty="0" smtClean="0">
                <a:solidFill>
                  <a:srgbClr val="0000FF"/>
                </a:solidFill>
              </a:rPr>
              <a:t>من الصعوبات التي تواجة التغذية الصناعية:</a:t>
            </a:r>
          </a:p>
          <a:p>
            <a:pPr algn="r"/>
            <a:r>
              <a:rPr lang="ar-SA" sz="2400" b="1" dirty="0" smtClean="0">
                <a:solidFill>
                  <a:srgbClr val="0000FF"/>
                </a:solidFill>
              </a:rPr>
              <a:t>1- </a:t>
            </a:r>
            <a:r>
              <a:rPr lang="ar-SA" sz="2400" b="1" dirty="0">
                <a:solidFill>
                  <a:srgbClr val="0000FF"/>
                </a:solidFill>
              </a:rPr>
              <a:t>توفير العليقة المناسبة رخيصة الثمن </a:t>
            </a:r>
            <a:r>
              <a:rPr lang="ar-SA" sz="2400" b="1" dirty="0" smtClean="0">
                <a:solidFill>
                  <a:srgbClr val="0000FF"/>
                </a:solidFill>
              </a:rPr>
              <a:t>.</a:t>
            </a:r>
          </a:p>
          <a:p>
            <a:pPr algn="r"/>
            <a:r>
              <a:rPr lang="ar-SA" sz="2400" b="1" dirty="0" smtClean="0">
                <a:solidFill>
                  <a:srgbClr val="0000FF"/>
                </a:solidFill>
              </a:rPr>
              <a:t>2- محدودية </a:t>
            </a:r>
            <a:r>
              <a:rPr lang="ar-SA" sz="2400" b="1" dirty="0">
                <a:solidFill>
                  <a:srgbClr val="0000FF"/>
                </a:solidFill>
              </a:rPr>
              <a:t>الأراضي الزراعية </a:t>
            </a:r>
            <a:r>
              <a:rPr lang="ar-SA" sz="2400" b="1" dirty="0" smtClean="0">
                <a:solidFill>
                  <a:srgbClr val="0000FF"/>
                </a:solidFill>
              </a:rPr>
              <a:t>الصالحة </a:t>
            </a:r>
            <a:r>
              <a:rPr lang="ar-SA" sz="2400" b="1" dirty="0">
                <a:solidFill>
                  <a:srgbClr val="0000FF"/>
                </a:solidFill>
              </a:rPr>
              <a:t>للإنتاج </a:t>
            </a:r>
            <a:r>
              <a:rPr lang="ar-SA" sz="2400" b="1" dirty="0" smtClean="0">
                <a:solidFill>
                  <a:srgbClr val="0000FF"/>
                </a:solidFill>
              </a:rPr>
              <a:t>النباتي على المستوى العالمي .</a:t>
            </a:r>
          </a:p>
          <a:p>
            <a:pPr algn="r"/>
            <a:r>
              <a:rPr lang="ar-SA" sz="2400" b="1" dirty="0" smtClean="0">
                <a:solidFill>
                  <a:srgbClr val="0000FF"/>
                </a:solidFill>
              </a:rPr>
              <a:t>3</a:t>
            </a:r>
            <a:r>
              <a:rPr lang="ar-SA" sz="2400" b="1" dirty="0">
                <a:solidFill>
                  <a:srgbClr val="0000FF"/>
                </a:solidFill>
              </a:rPr>
              <a:t>- كون العليقة تمثل </a:t>
            </a:r>
            <a:r>
              <a:rPr lang="ar-SA" sz="2400" b="1" dirty="0" smtClean="0">
                <a:solidFill>
                  <a:srgbClr val="0000FF"/>
                </a:solidFill>
              </a:rPr>
              <a:t>مايقرب من </a:t>
            </a:r>
            <a:r>
              <a:rPr lang="ar-SA" sz="2400" b="1" dirty="0">
                <a:solidFill>
                  <a:srgbClr val="0000FF"/>
                </a:solidFill>
              </a:rPr>
              <a:t>70% من تكاليف التشغيل السنوية .</a:t>
            </a:r>
          </a:p>
          <a:p>
            <a:pPr algn="r"/>
            <a:r>
              <a:rPr lang="ar-SA" sz="2400" b="1" dirty="0">
                <a:solidFill>
                  <a:srgbClr val="0000FF"/>
                </a:solidFill>
              </a:rPr>
              <a:t>4- حاجة كل أنواع الأسماك إلى قدر من البروتين الحيواني في العليقة </a:t>
            </a:r>
            <a:r>
              <a:rPr lang="ar-SA" sz="2400" b="1" dirty="0" smtClean="0">
                <a:solidFill>
                  <a:srgbClr val="0000FF"/>
                </a:solidFill>
              </a:rPr>
              <a:t>الغذائية.</a:t>
            </a:r>
          </a:p>
          <a:p>
            <a:pPr algn="r"/>
            <a:r>
              <a:rPr lang="ar-SA" sz="2400" b="1" dirty="0" smtClean="0">
                <a:solidFill>
                  <a:srgbClr val="0000FF"/>
                </a:solidFill>
              </a:rPr>
              <a:t>5- </a:t>
            </a:r>
            <a:r>
              <a:rPr lang="ar-SA" sz="2400" b="1" dirty="0">
                <a:solidFill>
                  <a:srgbClr val="0000FF"/>
                </a:solidFill>
              </a:rPr>
              <a:t>إرتفاع أسعار البروتين الحيواني وأهمية تواجده في علائق الأسماك</a:t>
            </a:r>
            <a:endParaRPr lang="en-US" sz="2400" b="1" dirty="0">
              <a:solidFill>
                <a:srgbClr val="0000FF"/>
              </a:solidFill>
            </a:endParaRPr>
          </a:p>
          <a:p>
            <a:pPr algn="r"/>
            <a:endParaRPr lang="ar-SA" sz="2000" dirty="0" smtClean="0"/>
          </a:p>
          <a:p>
            <a:pPr algn="r"/>
            <a:endParaRPr lang="en-US" sz="2000" dirty="0">
              <a:solidFill>
                <a:schemeClr val="tx1"/>
              </a:solidFill>
            </a:endParaRPr>
          </a:p>
          <a:p>
            <a:pPr algn="r"/>
            <a:endParaRPr lang="ar-SA" dirty="0" smtClean="0"/>
          </a:p>
          <a:p>
            <a:pPr algn="r"/>
            <a:endParaRPr lang="ar-SA" dirty="0"/>
          </a:p>
          <a:p>
            <a:pPr algn="r"/>
            <a:endParaRPr lang="en-US" dirty="0"/>
          </a:p>
        </p:txBody>
      </p:sp>
    </p:spTree>
    <p:extLst>
      <p:ext uri="{BB962C8B-B14F-4D97-AF65-F5344CB8AC3E}">
        <p14:creationId xmlns:p14="http://schemas.microsoft.com/office/powerpoint/2010/main" val="11438381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990600"/>
          </a:xfrm>
        </p:spPr>
        <p:txBody>
          <a:bodyPr>
            <a:normAutofit fontScale="90000"/>
          </a:bodyPr>
          <a:lstStyle/>
          <a:p>
            <a:r>
              <a:rPr lang="ar-SA" b="1" dirty="0" smtClean="0">
                <a:solidFill>
                  <a:srgbClr val="FF0000"/>
                </a:solidFill>
              </a:rPr>
              <a:t/>
            </a:r>
            <a:br>
              <a:rPr lang="ar-SA" b="1" dirty="0" smtClean="0">
                <a:solidFill>
                  <a:srgbClr val="FF0000"/>
                </a:solidFill>
              </a:rPr>
            </a:br>
            <a:r>
              <a:rPr lang="ar-SA" b="1" dirty="0" smtClean="0">
                <a:solidFill>
                  <a:srgbClr val="FF0000"/>
                </a:solidFill>
              </a:rPr>
              <a:t>وعيوب </a:t>
            </a:r>
            <a:r>
              <a:rPr lang="ar-SA" b="1" dirty="0">
                <a:solidFill>
                  <a:srgbClr val="FF0000"/>
                </a:solidFill>
              </a:rPr>
              <a:t>هذه الطريقة هي :-</a:t>
            </a:r>
            <a:r>
              <a:rPr lang="en-US" dirty="0">
                <a:solidFill>
                  <a:srgbClr val="FF0000"/>
                </a:solidFill>
              </a:rPr>
              <a:t/>
            </a:r>
            <a:br>
              <a:rPr lang="en-US" dirty="0">
                <a:solidFill>
                  <a:srgbClr val="FF0000"/>
                </a:solidFill>
              </a:rPr>
            </a:br>
            <a:endParaRPr lang="en-US" dirty="0">
              <a:solidFill>
                <a:srgbClr val="FF0000"/>
              </a:solidFill>
            </a:endParaRPr>
          </a:p>
        </p:txBody>
      </p:sp>
      <p:sp>
        <p:nvSpPr>
          <p:cNvPr id="3" name="Content Placeholder 2"/>
          <p:cNvSpPr>
            <a:spLocks noGrp="1"/>
          </p:cNvSpPr>
          <p:nvPr>
            <p:ph idx="1"/>
          </p:nvPr>
        </p:nvSpPr>
        <p:spPr>
          <a:xfrm>
            <a:off x="457200" y="1524000"/>
            <a:ext cx="8229600" cy="4525963"/>
          </a:xfrm>
        </p:spPr>
        <p:txBody>
          <a:bodyPr>
            <a:normAutofit/>
          </a:bodyPr>
          <a:lstStyle/>
          <a:p>
            <a:pPr marL="514350" indent="-514350" algn="r" rtl="1">
              <a:buAutoNum type="arabic1Minus"/>
            </a:pPr>
            <a:r>
              <a:rPr lang="ar-SA" dirty="0" smtClean="0"/>
              <a:t>التكاليف </a:t>
            </a:r>
            <a:r>
              <a:rPr lang="ar-SA" dirty="0"/>
              <a:t>العالية للأيدي العاملة في المزارع الكبيرة وخصوصاً </a:t>
            </a:r>
            <a:r>
              <a:rPr lang="ar-SA" dirty="0" smtClean="0"/>
              <a:t>في الدول </a:t>
            </a:r>
            <a:r>
              <a:rPr lang="ar-SA" dirty="0"/>
              <a:t>التي يرتفع فيها أجور </a:t>
            </a:r>
            <a:r>
              <a:rPr lang="ar-SA" dirty="0" smtClean="0"/>
              <a:t>العمال.</a:t>
            </a:r>
            <a:endParaRPr lang="ar-SA" dirty="0"/>
          </a:p>
          <a:p>
            <a:pPr marL="0" indent="0" algn="r" rtl="1">
              <a:buNone/>
            </a:pPr>
            <a:r>
              <a:rPr lang="ar-SA" dirty="0" smtClean="0"/>
              <a:t>ب- </a:t>
            </a:r>
            <a:r>
              <a:rPr lang="ar-SA" dirty="0"/>
              <a:t>زيادة تداول الغذاء أي حصول الأسماك على كميات زائدة </a:t>
            </a:r>
            <a:r>
              <a:rPr lang="ar-SA" dirty="0" smtClean="0"/>
              <a:t>     </a:t>
            </a:r>
          </a:p>
          <a:p>
            <a:pPr marL="0" indent="0" algn="r" rtl="1">
              <a:buNone/>
            </a:pPr>
            <a:r>
              <a:rPr lang="ar-SA" dirty="0"/>
              <a:t> </a:t>
            </a:r>
            <a:r>
              <a:rPr lang="ar-SA" dirty="0" smtClean="0"/>
              <a:t>   عن الحاجة </a:t>
            </a:r>
            <a:r>
              <a:rPr lang="ar-SA" dirty="0"/>
              <a:t>قد لا تستفيد منها الأسماك أثناء </a:t>
            </a:r>
            <a:r>
              <a:rPr lang="ar-SA" dirty="0" smtClean="0"/>
              <a:t>الهضم.</a:t>
            </a:r>
            <a:endParaRPr lang="ar-SA" dirty="0"/>
          </a:p>
          <a:p>
            <a:pPr marL="0" indent="0" algn="r" rtl="1">
              <a:buNone/>
            </a:pPr>
            <a:r>
              <a:rPr lang="ar-SA" dirty="0" smtClean="0"/>
              <a:t>جـ </a:t>
            </a:r>
            <a:r>
              <a:rPr lang="ar-SA" dirty="0"/>
              <a:t>- زيادة الفاقد من العلف وخصوصاً إذا كان العامل غير </a:t>
            </a:r>
            <a:r>
              <a:rPr lang="ar-SA" dirty="0" smtClean="0"/>
              <a:t>  </a:t>
            </a:r>
          </a:p>
          <a:p>
            <a:pPr marL="0" indent="0" algn="r" rtl="1">
              <a:buNone/>
            </a:pPr>
            <a:r>
              <a:rPr lang="ar-SA" dirty="0"/>
              <a:t> </a:t>
            </a:r>
            <a:r>
              <a:rPr lang="ar-SA" dirty="0" smtClean="0"/>
              <a:t>    مدرب على إضافتة </a:t>
            </a:r>
            <a:r>
              <a:rPr lang="ar-SA" dirty="0"/>
              <a:t>أوفى حالة حدوث مشكلة تمنع الأسماك </a:t>
            </a:r>
            <a:r>
              <a:rPr lang="ar-SA" dirty="0" smtClean="0"/>
              <a:t>  </a:t>
            </a:r>
          </a:p>
          <a:p>
            <a:pPr marL="0" indent="0" algn="r" rtl="1">
              <a:buNone/>
            </a:pPr>
            <a:r>
              <a:rPr lang="ar-SA" dirty="0"/>
              <a:t> </a:t>
            </a:r>
            <a:r>
              <a:rPr lang="ar-SA" dirty="0" smtClean="0"/>
              <a:t>    من </a:t>
            </a:r>
            <a:r>
              <a:rPr lang="ar-SA" dirty="0"/>
              <a:t>تناول الغذاء </a:t>
            </a:r>
            <a:r>
              <a:rPr lang="ar-SA" dirty="0" smtClean="0"/>
              <a:t>ولايلاحظها </a:t>
            </a:r>
            <a:r>
              <a:rPr lang="ar-SA" dirty="0"/>
              <a:t>العامل.</a:t>
            </a:r>
            <a:endParaRPr lang="en-US" dirty="0"/>
          </a:p>
          <a:p>
            <a:pPr algn="r"/>
            <a:endParaRPr lang="en-US" dirty="0"/>
          </a:p>
        </p:txBody>
      </p:sp>
    </p:spTree>
    <p:extLst>
      <p:ext uri="{BB962C8B-B14F-4D97-AF65-F5344CB8AC3E}">
        <p14:creationId xmlns:p14="http://schemas.microsoft.com/office/powerpoint/2010/main" val="270290398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fontScale="90000"/>
          </a:bodyPr>
          <a:lstStyle/>
          <a:p>
            <a:pPr rtl="1"/>
            <a:r>
              <a:rPr lang="en-US" b="1" dirty="0" smtClean="0"/>
              <a:t/>
            </a:r>
            <a:br>
              <a:rPr lang="en-US" b="1" dirty="0" smtClean="0"/>
            </a:br>
            <a:r>
              <a:rPr lang="ar-SA" b="1" dirty="0" smtClean="0">
                <a:solidFill>
                  <a:srgbClr val="FF0000"/>
                </a:solidFill>
              </a:rPr>
              <a:t>(2</a:t>
            </a:r>
            <a:r>
              <a:rPr lang="ar-SA" b="1" dirty="0">
                <a:solidFill>
                  <a:srgbClr val="FF0000"/>
                </a:solidFill>
              </a:rPr>
              <a:t>) التغذية الاتوماتيكية </a:t>
            </a:r>
            <a:r>
              <a:rPr lang="en-US" b="1" dirty="0">
                <a:solidFill>
                  <a:srgbClr val="FF0000"/>
                </a:solidFill>
              </a:rPr>
              <a:t>Automatic Feeding </a:t>
            </a:r>
            <a:r>
              <a:rPr lang="en-US" dirty="0"/>
              <a:t/>
            </a:r>
            <a:br>
              <a:rPr lang="en-US" dirty="0"/>
            </a:br>
            <a:endParaRPr lang="en-US" dirty="0"/>
          </a:p>
        </p:txBody>
      </p:sp>
      <p:sp>
        <p:nvSpPr>
          <p:cNvPr id="3" name="Content Placeholder 2"/>
          <p:cNvSpPr>
            <a:spLocks noGrp="1"/>
          </p:cNvSpPr>
          <p:nvPr>
            <p:ph idx="1"/>
          </p:nvPr>
        </p:nvSpPr>
        <p:spPr>
          <a:xfrm>
            <a:off x="457200" y="990600"/>
            <a:ext cx="8229600" cy="5135563"/>
          </a:xfrm>
        </p:spPr>
        <p:txBody>
          <a:bodyPr>
            <a:normAutofit/>
          </a:bodyPr>
          <a:lstStyle/>
          <a:p>
            <a:pPr marL="0" indent="0" algn="r">
              <a:buNone/>
            </a:pPr>
            <a:r>
              <a:rPr lang="ar-SA" sz="2400" dirty="0" smtClean="0"/>
              <a:t>يتم </a:t>
            </a:r>
            <a:r>
              <a:rPr lang="ar-SA" sz="2400" dirty="0"/>
              <a:t>تقديم الغذاء للأسماك في أحواض الانتاج كبيرة الحجم بواسطة أجهزة تغذية ميكانيكية </a:t>
            </a:r>
            <a:r>
              <a:rPr lang="en-US" sz="2400" dirty="0"/>
              <a:t>Mechanical feeders</a:t>
            </a:r>
            <a:r>
              <a:rPr lang="ar-SA" sz="2400" dirty="0"/>
              <a:t> حيث يتم بواسطتها نثر العليقة على أكبر مساحة ممكنة من سطح </a:t>
            </a:r>
            <a:r>
              <a:rPr lang="ar-SA" sz="2400" dirty="0" smtClean="0"/>
              <a:t>الحوض </a:t>
            </a:r>
            <a:r>
              <a:rPr lang="ar-SA" sz="2400" dirty="0"/>
              <a:t>مما يعطي فرصة لجميع الأسماك للحصول على الغذاء</a:t>
            </a:r>
            <a:endParaRPr lang="en-US" sz="24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2209800"/>
            <a:ext cx="3505200" cy="457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599" y="2438400"/>
            <a:ext cx="4495801" cy="3733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4773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 </a:t>
            </a:r>
            <a:r>
              <a:rPr lang="en-US" b="1" dirty="0"/>
              <a:t>Demand Feeders </a:t>
            </a:r>
            <a:r>
              <a:rPr lang="ar-SA" b="1" dirty="0" smtClean="0"/>
              <a:t>(</a:t>
            </a:r>
            <a:r>
              <a:rPr lang="ar-SA" b="1" dirty="0"/>
              <a:t>3) التغذية حسب الحاجة	</a:t>
            </a:r>
            <a:endParaRPr lang="en-US" dirty="0"/>
          </a:p>
        </p:txBody>
      </p:sp>
      <p:sp>
        <p:nvSpPr>
          <p:cNvPr id="3" name="Content Placeholder 2"/>
          <p:cNvSpPr>
            <a:spLocks noGrp="1"/>
          </p:cNvSpPr>
          <p:nvPr>
            <p:ph idx="1"/>
          </p:nvPr>
        </p:nvSpPr>
        <p:spPr>
          <a:xfrm>
            <a:off x="457200" y="762000"/>
            <a:ext cx="8229600" cy="5364163"/>
          </a:xfrm>
        </p:spPr>
        <p:txBody>
          <a:bodyPr/>
          <a:lstStyle/>
          <a:p>
            <a:pPr marL="0" indent="0" algn="r">
              <a:buNone/>
            </a:pPr>
            <a:r>
              <a:rPr lang="ar-SA" dirty="0"/>
              <a:t>هذه الطريقة تعتبر أفضل الطرق حيث يتم إنزال الغذاء حسب حاجة الأسماك أو عندما تشعر الأسماك بالجوع وهذه العملية </a:t>
            </a:r>
            <a:r>
              <a:rPr lang="ar-SA" dirty="0" smtClean="0"/>
              <a:t>يمكن </a:t>
            </a:r>
            <a:r>
              <a:rPr lang="ar-SA" dirty="0"/>
              <a:t>التحكم فيها بواسطة الأسماك </a:t>
            </a:r>
            <a:r>
              <a:rPr lang="ar-SA" dirty="0" smtClean="0"/>
              <a:t>نفسها</a:t>
            </a:r>
          </a:p>
          <a:p>
            <a:pPr marL="0" indent="0" algn="r">
              <a:buNone/>
            </a:pPr>
            <a:endParaRPr lang="ar-SA" dirty="0" smtClean="0"/>
          </a:p>
          <a:p>
            <a:pPr marL="0" indent="0" algn="r">
              <a:buNone/>
            </a:pPr>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6943" y="2209800"/>
            <a:ext cx="3505200" cy="457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403453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ar-SA" b="1" dirty="0" smtClean="0"/>
              <a:t/>
            </a:r>
            <a:br>
              <a:rPr lang="ar-SA" b="1" dirty="0" smtClean="0"/>
            </a:br>
            <a:r>
              <a:rPr lang="ar-SA" b="1" dirty="0" smtClean="0">
                <a:solidFill>
                  <a:srgbClr val="FF0000"/>
                </a:solidFill>
              </a:rPr>
              <a:t>مميزات </a:t>
            </a:r>
            <a:r>
              <a:rPr lang="ar-SA" b="1" dirty="0">
                <a:solidFill>
                  <a:srgbClr val="FF0000"/>
                </a:solidFill>
              </a:rPr>
              <a:t>هذة الطريقة :-</a:t>
            </a:r>
            <a:r>
              <a:rPr lang="en-US" dirty="0"/>
              <a:t/>
            </a:r>
            <a:br>
              <a:rPr lang="en-US" dirty="0"/>
            </a:br>
            <a:endParaRPr lang="en-US" dirty="0"/>
          </a:p>
        </p:txBody>
      </p:sp>
      <p:sp>
        <p:nvSpPr>
          <p:cNvPr id="3" name="Content Placeholder 2"/>
          <p:cNvSpPr>
            <a:spLocks noGrp="1"/>
          </p:cNvSpPr>
          <p:nvPr>
            <p:ph idx="1"/>
          </p:nvPr>
        </p:nvSpPr>
        <p:spPr>
          <a:xfrm>
            <a:off x="457200" y="1066800"/>
            <a:ext cx="8229600" cy="5059363"/>
          </a:xfrm>
        </p:spPr>
        <p:txBody>
          <a:bodyPr>
            <a:noAutofit/>
          </a:bodyPr>
          <a:lstStyle/>
          <a:p>
            <a:pPr marL="0" lvl="0" indent="0" algn="r" rtl="1">
              <a:buNone/>
            </a:pPr>
            <a:r>
              <a:rPr lang="ar-SA" sz="2400" dirty="0" smtClean="0">
                <a:solidFill>
                  <a:srgbClr val="0000FF"/>
                </a:solidFill>
              </a:rPr>
              <a:t>1- تتميز </a:t>
            </a:r>
            <a:r>
              <a:rPr lang="ar-SA" sz="2400" dirty="0">
                <a:solidFill>
                  <a:srgbClr val="0000FF"/>
                </a:solidFill>
              </a:rPr>
              <a:t>هذه الطريقة بان الأسماك تأخذ غذائها حسب الحاجة ويجب عند استخدام هذا النوع من التغذية أن تدرب الأسماك على استعماله بمعنى يمكن تحريك هذه الساق بواسطة عصا طويلة تنزل في الماء حتى تراها الأسماك المستزرعة ويتم تحريك الساق المعدنية بها أو يضاف جزء من الغذاء يدوياً بجوار هذه الساق وبالتالي تبدأ الأسماك في الحركة والاحتكاك بهذه الساق مباشرة فينزل الغذاء الجديد من الغذايات.     </a:t>
            </a:r>
          </a:p>
          <a:p>
            <a:pPr marL="0" lvl="0" indent="0" algn="r" rtl="1">
              <a:buNone/>
            </a:pPr>
            <a:r>
              <a:rPr lang="ar-SA" sz="2400" dirty="0" smtClean="0">
                <a:solidFill>
                  <a:srgbClr val="0000FF"/>
                </a:solidFill>
              </a:rPr>
              <a:t>2- </a:t>
            </a:r>
            <a:r>
              <a:rPr lang="ar-SA" sz="2400" dirty="0">
                <a:solidFill>
                  <a:srgbClr val="0000FF"/>
                </a:solidFill>
              </a:rPr>
              <a:t>توفير الأيدى العاملة مما يقلل من تكاليف </a:t>
            </a:r>
            <a:r>
              <a:rPr lang="ar-SA" sz="2400" dirty="0" smtClean="0">
                <a:solidFill>
                  <a:srgbClr val="0000FF"/>
                </a:solidFill>
              </a:rPr>
              <a:t>الأنتاج.</a:t>
            </a:r>
            <a:endParaRPr lang="ar-SA" sz="2400" dirty="0">
              <a:solidFill>
                <a:srgbClr val="0000FF"/>
              </a:solidFill>
            </a:endParaRPr>
          </a:p>
          <a:p>
            <a:pPr marL="0" lvl="0" indent="0" algn="r" rtl="1">
              <a:buNone/>
            </a:pPr>
            <a:r>
              <a:rPr lang="ar-SA" sz="2400" b="1" dirty="0" smtClean="0">
                <a:solidFill>
                  <a:srgbClr val="00B050"/>
                </a:solidFill>
              </a:rPr>
              <a:t>ومن </a:t>
            </a:r>
            <a:r>
              <a:rPr lang="ar-SA" sz="2400" b="1" dirty="0">
                <a:solidFill>
                  <a:srgbClr val="00B050"/>
                </a:solidFill>
              </a:rPr>
              <a:t>عيوب هذه الطريقة :- </a:t>
            </a:r>
            <a:endParaRPr lang="ar-SA" sz="2400" dirty="0">
              <a:solidFill>
                <a:srgbClr val="00B050"/>
              </a:solidFill>
            </a:endParaRPr>
          </a:p>
          <a:p>
            <a:pPr marL="0" lvl="0" indent="0" algn="r" rtl="1">
              <a:buNone/>
            </a:pPr>
            <a:r>
              <a:rPr lang="ar-SA" sz="2400" dirty="0" smtClean="0">
                <a:solidFill>
                  <a:srgbClr val="0000FF"/>
                </a:solidFill>
              </a:rPr>
              <a:t>1- أن </a:t>
            </a:r>
            <a:r>
              <a:rPr lang="ar-SA" sz="2400" dirty="0">
                <a:solidFill>
                  <a:srgbClr val="0000FF"/>
                </a:solidFill>
              </a:rPr>
              <a:t>بعض الأسماك تضغط باستمرار على ساق الغذاية وهذا يؤدي إلى نزول كميات كبيرة من العليقة قد تؤثر في جودة المياه ويزيد من كمية العلف </a:t>
            </a:r>
            <a:r>
              <a:rPr lang="ar-SA" sz="2400" dirty="0" smtClean="0">
                <a:solidFill>
                  <a:srgbClr val="0000FF"/>
                </a:solidFill>
              </a:rPr>
              <a:t>الفاقد.</a:t>
            </a:r>
            <a:endParaRPr lang="ar-SA" sz="2400" dirty="0">
              <a:solidFill>
                <a:srgbClr val="0000FF"/>
              </a:solidFill>
            </a:endParaRPr>
          </a:p>
          <a:p>
            <a:pPr marL="0" lvl="0" indent="0" algn="r" rtl="1">
              <a:buNone/>
            </a:pPr>
            <a:r>
              <a:rPr lang="ar-SA" sz="2400" dirty="0" smtClean="0">
                <a:solidFill>
                  <a:srgbClr val="0000FF"/>
                </a:solidFill>
              </a:rPr>
              <a:t>2- قد </a:t>
            </a:r>
            <a:r>
              <a:rPr lang="ar-SA" sz="2400" dirty="0">
                <a:solidFill>
                  <a:srgbClr val="0000FF"/>
                </a:solidFill>
              </a:rPr>
              <a:t>يحدث عطل أو كسر لساق الغذاية لفترة طويلة وعدم ملاحظتها وبسرعة مما قد يقلل من معدل نمو الأسماك.</a:t>
            </a:r>
            <a:endParaRPr lang="en-US" sz="2400" dirty="0">
              <a:solidFill>
                <a:srgbClr val="0000FF"/>
              </a:solidFill>
            </a:endParaRPr>
          </a:p>
        </p:txBody>
      </p:sp>
    </p:spTree>
    <p:extLst>
      <p:ext uri="{BB962C8B-B14F-4D97-AF65-F5344CB8AC3E}">
        <p14:creationId xmlns:p14="http://schemas.microsoft.com/office/powerpoint/2010/main" val="32301092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ar-SA" dirty="0" smtClean="0">
                <a:solidFill>
                  <a:srgbClr val="FF0000"/>
                </a:solidFill>
              </a:rPr>
              <a:t>الصفات الواجب توافرها في العلائق الصناعية  للأسماك</a:t>
            </a:r>
            <a:endParaRPr lang="en-US" dirty="0">
              <a:solidFill>
                <a:srgbClr val="FF0000"/>
              </a:solidFill>
            </a:endParaRPr>
          </a:p>
        </p:txBody>
      </p:sp>
      <p:sp>
        <p:nvSpPr>
          <p:cNvPr id="3" name="Content Placeholder 2"/>
          <p:cNvSpPr>
            <a:spLocks noGrp="1"/>
          </p:cNvSpPr>
          <p:nvPr>
            <p:ph idx="1"/>
          </p:nvPr>
        </p:nvSpPr>
        <p:spPr/>
        <p:txBody>
          <a:bodyPr>
            <a:normAutofit lnSpcReduction="10000"/>
          </a:bodyPr>
          <a:lstStyle/>
          <a:p>
            <a:pPr marL="0" lvl="0" indent="0" algn="r">
              <a:buNone/>
            </a:pPr>
            <a:r>
              <a:rPr lang="ar-SA" sz="2400" dirty="0" smtClean="0">
                <a:solidFill>
                  <a:srgbClr val="FF0000"/>
                </a:solidFill>
              </a:rPr>
              <a:t>1</a:t>
            </a:r>
            <a:r>
              <a:rPr lang="ar-SA" sz="2400" dirty="0" smtClean="0">
                <a:solidFill>
                  <a:srgbClr val="990099"/>
                </a:solidFill>
              </a:rPr>
              <a:t>- تحتوي </a:t>
            </a:r>
            <a:r>
              <a:rPr lang="ar-SA" sz="2400" dirty="0">
                <a:solidFill>
                  <a:srgbClr val="990099"/>
                </a:solidFill>
              </a:rPr>
              <a:t>على العناصر الغذائية التي يحتاجها الجسم (بروتين – دهون – </a:t>
            </a:r>
            <a:r>
              <a:rPr lang="ar-SA" sz="2800" dirty="0">
                <a:solidFill>
                  <a:srgbClr val="990099"/>
                </a:solidFill>
              </a:rPr>
              <a:t>كربوهيدرات</a:t>
            </a:r>
            <a:r>
              <a:rPr lang="ar-SA" sz="2400" dirty="0">
                <a:solidFill>
                  <a:srgbClr val="990099"/>
                </a:solidFill>
              </a:rPr>
              <a:t> – فيتامينات – أملاح معدنية</a:t>
            </a:r>
            <a:r>
              <a:rPr lang="ar-SA" sz="2400" dirty="0" smtClean="0">
                <a:solidFill>
                  <a:srgbClr val="990099"/>
                </a:solidFill>
              </a:rPr>
              <a:t>).</a:t>
            </a:r>
          </a:p>
          <a:p>
            <a:pPr marL="0" indent="0" algn="r">
              <a:buNone/>
            </a:pPr>
            <a:r>
              <a:rPr lang="ar-SA" sz="2400" dirty="0" smtClean="0">
                <a:solidFill>
                  <a:srgbClr val="990099"/>
                </a:solidFill>
              </a:rPr>
              <a:t>2- يجب ان تتقبلها </a:t>
            </a:r>
            <a:r>
              <a:rPr lang="ar-SA" sz="2400" dirty="0">
                <a:solidFill>
                  <a:srgbClr val="990099"/>
                </a:solidFill>
              </a:rPr>
              <a:t>الأسماك دون مشقة أي تكون مستساغة للأسماك </a:t>
            </a:r>
            <a:r>
              <a:rPr lang="ar-SA" sz="2400" dirty="0" smtClean="0">
                <a:solidFill>
                  <a:srgbClr val="990099"/>
                </a:solidFill>
              </a:rPr>
              <a:t>وقابلة </a:t>
            </a:r>
            <a:r>
              <a:rPr lang="ar-SA" sz="2400" dirty="0">
                <a:solidFill>
                  <a:srgbClr val="990099"/>
                </a:solidFill>
              </a:rPr>
              <a:t>للهضم</a:t>
            </a:r>
            <a:r>
              <a:rPr lang="ar-SA" sz="2400" dirty="0" smtClean="0">
                <a:solidFill>
                  <a:srgbClr val="990099"/>
                </a:solidFill>
              </a:rPr>
              <a:t>.</a:t>
            </a:r>
          </a:p>
          <a:p>
            <a:pPr marL="0" lvl="0" indent="0" algn="r">
              <a:buNone/>
            </a:pPr>
            <a:r>
              <a:rPr lang="ar-SA" sz="2400" dirty="0" smtClean="0">
                <a:solidFill>
                  <a:srgbClr val="990099"/>
                </a:solidFill>
              </a:rPr>
              <a:t>3- تتكون </a:t>
            </a:r>
            <a:r>
              <a:rPr lang="ar-SA" sz="2400" dirty="0">
                <a:solidFill>
                  <a:srgbClr val="990099"/>
                </a:solidFill>
              </a:rPr>
              <a:t>من عناصر متوافرة (محلياً إذا أمكن) بشكل دائم على أن تكون هذه العناصر رخيصة الثمن</a:t>
            </a:r>
            <a:r>
              <a:rPr lang="ar-SA" sz="2400" dirty="0" smtClean="0">
                <a:solidFill>
                  <a:srgbClr val="990099"/>
                </a:solidFill>
              </a:rPr>
              <a:t>.</a:t>
            </a:r>
          </a:p>
          <a:p>
            <a:pPr marL="0" indent="0" algn="r">
              <a:buNone/>
            </a:pPr>
            <a:r>
              <a:rPr lang="ar-SA" sz="2400" dirty="0" smtClean="0">
                <a:solidFill>
                  <a:srgbClr val="990099"/>
                </a:solidFill>
              </a:rPr>
              <a:t>4- يمكن تصنيعها </a:t>
            </a:r>
            <a:r>
              <a:rPr lang="ar-SA" sz="2400" dirty="0">
                <a:solidFill>
                  <a:srgbClr val="990099"/>
                </a:solidFill>
              </a:rPr>
              <a:t>وتخزينها بسهولة ودون أن تفسد أي لا تحتوي على دهون عالية </a:t>
            </a:r>
            <a:r>
              <a:rPr lang="ar-SA" sz="2400" dirty="0" smtClean="0">
                <a:solidFill>
                  <a:srgbClr val="990099"/>
                </a:solidFill>
              </a:rPr>
              <a:t>أو </a:t>
            </a:r>
            <a:r>
              <a:rPr lang="ar-SA" sz="2400" dirty="0">
                <a:solidFill>
                  <a:srgbClr val="990099"/>
                </a:solidFill>
              </a:rPr>
              <a:t>دهون قابلة للتزنخ</a:t>
            </a:r>
            <a:r>
              <a:rPr lang="ar-SA" sz="2400" dirty="0" smtClean="0">
                <a:solidFill>
                  <a:srgbClr val="990099"/>
                </a:solidFill>
              </a:rPr>
              <a:t>.</a:t>
            </a:r>
          </a:p>
          <a:p>
            <a:pPr marL="0" lvl="0" indent="0" algn="r">
              <a:buNone/>
            </a:pPr>
            <a:r>
              <a:rPr lang="ar-SA" sz="2400" dirty="0" smtClean="0">
                <a:solidFill>
                  <a:srgbClr val="990099"/>
                </a:solidFill>
              </a:rPr>
              <a:t>5- </a:t>
            </a:r>
            <a:r>
              <a:rPr lang="ar-SA" sz="2400" dirty="0">
                <a:solidFill>
                  <a:srgbClr val="990099"/>
                </a:solidFill>
              </a:rPr>
              <a:t>تكون رخيصة </a:t>
            </a:r>
            <a:r>
              <a:rPr lang="ar-SA" sz="2400" dirty="0" smtClean="0">
                <a:solidFill>
                  <a:srgbClr val="990099"/>
                </a:solidFill>
              </a:rPr>
              <a:t>التكاليف ولا </a:t>
            </a:r>
            <a:r>
              <a:rPr lang="ar-SA" sz="2400" dirty="0">
                <a:solidFill>
                  <a:srgbClr val="990099"/>
                </a:solidFill>
              </a:rPr>
              <a:t>تحتوي على مواد ضارة بالأسماك، مثل: المبيدات </a:t>
            </a:r>
            <a:r>
              <a:rPr lang="ar-SA" sz="2400" dirty="0" smtClean="0">
                <a:solidFill>
                  <a:srgbClr val="990099"/>
                </a:solidFill>
              </a:rPr>
              <a:t>الحشرية</a:t>
            </a:r>
            <a:r>
              <a:rPr lang="ar-SA" sz="2400" dirty="0">
                <a:solidFill>
                  <a:srgbClr val="990099"/>
                </a:solidFill>
              </a:rPr>
              <a:t>، والفطريات، والميكروبات</a:t>
            </a:r>
            <a:r>
              <a:rPr lang="ar-SA" sz="2400" dirty="0" smtClean="0">
                <a:solidFill>
                  <a:srgbClr val="990099"/>
                </a:solidFill>
              </a:rPr>
              <a:t>.</a:t>
            </a:r>
            <a:endParaRPr lang="en-US" sz="2400" dirty="0" smtClean="0">
              <a:solidFill>
                <a:srgbClr val="990099"/>
              </a:solidFill>
            </a:endParaRPr>
          </a:p>
          <a:p>
            <a:pPr marL="0" lvl="0" indent="0" algn="r">
              <a:buNone/>
            </a:pPr>
            <a:r>
              <a:rPr lang="ar-SA" sz="2400" dirty="0" smtClean="0">
                <a:solidFill>
                  <a:srgbClr val="990099"/>
                </a:solidFill>
              </a:rPr>
              <a:t>6- </a:t>
            </a:r>
            <a:r>
              <a:rPr lang="ar-SA" sz="2400" dirty="0">
                <a:solidFill>
                  <a:srgbClr val="990099"/>
                </a:solidFill>
              </a:rPr>
              <a:t>يجب تصنيعها فى صورة مكعبات وذلك لتقليل نسبة الفاقد منها.</a:t>
            </a:r>
          </a:p>
          <a:p>
            <a:pPr marL="0" indent="0" algn="r" rtl="1">
              <a:buNone/>
            </a:pPr>
            <a:r>
              <a:rPr lang="ar-SA" sz="2400" dirty="0">
                <a:solidFill>
                  <a:srgbClr val="990099"/>
                </a:solidFill>
              </a:rPr>
              <a:t>7-  البروتين الخام لابد وأن يكون 30-52% أعتماداً على حجم ونوع ألأسماك. </a:t>
            </a:r>
            <a:endParaRPr lang="en-US" sz="2400" dirty="0">
              <a:solidFill>
                <a:srgbClr val="990099"/>
              </a:solidFill>
            </a:endParaRPr>
          </a:p>
          <a:p>
            <a:pPr marL="0" lvl="0" indent="0" algn="r">
              <a:buNone/>
            </a:pPr>
            <a:endParaRPr lang="en-US" sz="2400" dirty="0">
              <a:solidFill>
                <a:srgbClr val="990099"/>
              </a:solidFill>
            </a:endParaRPr>
          </a:p>
          <a:p>
            <a:pPr marL="0" indent="0" algn="r">
              <a:buNone/>
            </a:pPr>
            <a:endParaRPr lang="en-US" sz="2400" dirty="0">
              <a:solidFill>
                <a:srgbClr val="CC0066"/>
              </a:solidFill>
            </a:endParaRPr>
          </a:p>
          <a:p>
            <a:pPr marL="0" lvl="0" indent="0" algn="r">
              <a:buNone/>
            </a:pPr>
            <a:endParaRPr lang="en-US" sz="2400" dirty="0"/>
          </a:p>
          <a:p>
            <a:pPr marL="0" indent="0" algn="r">
              <a:buNone/>
            </a:pPr>
            <a:endParaRPr lang="en-US" dirty="0"/>
          </a:p>
          <a:p>
            <a:pPr marL="0" lvl="0" indent="0" algn="r">
              <a:buNone/>
            </a:pPr>
            <a:endParaRPr lang="en-US" dirty="0"/>
          </a:p>
          <a:p>
            <a:pPr algn="r"/>
            <a:endParaRPr lang="en-US" dirty="0"/>
          </a:p>
        </p:txBody>
      </p:sp>
    </p:spTree>
    <p:extLst>
      <p:ext uri="{BB962C8B-B14F-4D97-AF65-F5344CB8AC3E}">
        <p14:creationId xmlns:p14="http://schemas.microsoft.com/office/powerpoint/2010/main" val="20946047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ar-SA" dirty="0">
                <a:solidFill>
                  <a:srgbClr val="FF0000"/>
                </a:solidFill>
              </a:rPr>
              <a:t>الصفات الواجب توافرها في العلائق الصناعية  للأسماك</a:t>
            </a:r>
            <a:endParaRPr lang="en-US" dirty="0"/>
          </a:p>
        </p:txBody>
      </p:sp>
      <p:sp>
        <p:nvSpPr>
          <p:cNvPr id="3" name="Content Placeholder 2"/>
          <p:cNvSpPr>
            <a:spLocks noGrp="1"/>
          </p:cNvSpPr>
          <p:nvPr>
            <p:ph idx="1"/>
          </p:nvPr>
        </p:nvSpPr>
        <p:spPr/>
        <p:txBody>
          <a:bodyPr>
            <a:normAutofit/>
          </a:bodyPr>
          <a:lstStyle/>
          <a:p>
            <a:pPr marL="0" indent="0" algn="r" rtl="1">
              <a:buNone/>
            </a:pPr>
            <a:r>
              <a:rPr lang="ar-SA" sz="2800" dirty="0"/>
              <a:t>8</a:t>
            </a:r>
            <a:r>
              <a:rPr lang="ar-SA" sz="2800" dirty="0" smtClean="0">
                <a:solidFill>
                  <a:srgbClr val="0000FF"/>
                </a:solidFill>
              </a:rPr>
              <a:t>- </a:t>
            </a:r>
            <a:r>
              <a:rPr lang="ar-SA" sz="2800" dirty="0">
                <a:solidFill>
                  <a:srgbClr val="0000FF"/>
                </a:solidFill>
              </a:rPr>
              <a:t>مسحوق الاسماك يجب أن يشكل نصف البروتين بالنسبة للزريعة </a:t>
            </a:r>
            <a:r>
              <a:rPr lang="ar-SA" sz="2800" dirty="0" smtClean="0">
                <a:solidFill>
                  <a:srgbClr val="0000FF"/>
                </a:solidFill>
              </a:rPr>
              <a:t>ويقل </a:t>
            </a:r>
            <a:r>
              <a:rPr lang="ar-SA" sz="2800" dirty="0">
                <a:solidFill>
                  <a:srgbClr val="0000FF"/>
                </a:solidFill>
              </a:rPr>
              <a:t>مع نمو الاسماك</a:t>
            </a:r>
            <a:r>
              <a:rPr lang="ar-SA" sz="2800" dirty="0" smtClean="0">
                <a:solidFill>
                  <a:srgbClr val="0000FF"/>
                </a:solidFill>
              </a:rPr>
              <a:t>.</a:t>
            </a:r>
          </a:p>
          <a:p>
            <a:pPr marL="0" indent="0" algn="r" rtl="1">
              <a:buNone/>
            </a:pPr>
            <a:r>
              <a:rPr lang="ar-SA" sz="2800" dirty="0" smtClean="0">
                <a:solidFill>
                  <a:srgbClr val="0000FF"/>
                </a:solidFill>
              </a:rPr>
              <a:t>9- </a:t>
            </a:r>
            <a:r>
              <a:rPr lang="ar-SA" sz="2800" dirty="0">
                <a:solidFill>
                  <a:srgbClr val="0000FF"/>
                </a:solidFill>
              </a:rPr>
              <a:t>هضم البروتين يجب ألا يقل عن 75% فى مادة العلف </a:t>
            </a:r>
            <a:r>
              <a:rPr lang="ar-SA" sz="2800" dirty="0" smtClean="0">
                <a:solidFill>
                  <a:srgbClr val="0000FF"/>
                </a:solidFill>
              </a:rPr>
              <a:t>المستخدمة. </a:t>
            </a:r>
          </a:p>
          <a:p>
            <a:pPr marL="0" indent="0" algn="r" rtl="1">
              <a:buNone/>
            </a:pPr>
            <a:r>
              <a:rPr lang="ar-SA" sz="2800" dirty="0" smtClean="0">
                <a:solidFill>
                  <a:srgbClr val="0000FF"/>
                </a:solidFill>
              </a:rPr>
              <a:t>10- </a:t>
            </a:r>
            <a:r>
              <a:rPr lang="ar-SA" sz="2800" dirty="0">
                <a:solidFill>
                  <a:srgbClr val="0000FF"/>
                </a:solidFill>
              </a:rPr>
              <a:t>الليسين المتاح يجب ألا يقل عن 5.1% من البروتين الغذائى</a:t>
            </a:r>
            <a:r>
              <a:rPr lang="ar-SA" sz="2800" dirty="0" smtClean="0">
                <a:solidFill>
                  <a:srgbClr val="0000FF"/>
                </a:solidFill>
              </a:rPr>
              <a:t>.</a:t>
            </a:r>
          </a:p>
          <a:p>
            <a:pPr marL="0" indent="0" algn="r" rtl="1">
              <a:buNone/>
            </a:pPr>
            <a:r>
              <a:rPr lang="ar-SA" sz="2800" dirty="0" smtClean="0">
                <a:solidFill>
                  <a:srgbClr val="0000FF"/>
                </a:solidFill>
              </a:rPr>
              <a:t>11- </a:t>
            </a:r>
            <a:r>
              <a:rPr lang="ar-SA" sz="2800" dirty="0">
                <a:solidFill>
                  <a:srgbClr val="0000FF"/>
                </a:solidFill>
              </a:rPr>
              <a:t>الطاقة لابد وأن تكون 3.650 كيلو كالورى طاقة مهضومة / كجم </a:t>
            </a:r>
            <a:r>
              <a:rPr lang="ar-SA" sz="2800" dirty="0" smtClean="0">
                <a:solidFill>
                  <a:srgbClr val="0000FF"/>
                </a:solidFill>
              </a:rPr>
              <a:t>أو </a:t>
            </a:r>
            <a:r>
              <a:rPr lang="ar-SA" sz="2800" dirty="0">
                <a:solidFill>
                  <a:srgbClr val="0000FF"/>
                </a:solidFill>
              </a:rPr>
              <a:t>4.600 كيلو كالورى طاقة كلية / كجم</a:t>
            </a:r>
            <a:r>
              <a:rPr lang="ar-SA" sz="2800" dirty="0" smtClean="0">
                <a:solidFill>
                  <a:srgbClr val="0000FF"/>
                </a:solidFill>
              </a:rPr>
              <a:t>.</a:t>
            </a:r>
          </a:p>
          <a:p>
            <a:pPr marL="0" indent="0" algn="r" rtl="1">
              <a:buNone/>
            </a:pPr>
            <a:r>
              <a:rPr lang="ar-SA" sz="2800" dirty="0" smtClean="0">
                <a:solidFill>
                  <a:srgbClr val="0000FF"/>
                </a:solidFill>
              </a:rPr>
              <a:t>12-</a:t>
            </a:r>
            <a:r>
              <a:rPr lang="ar-SA" sz="2800" dirty="0">
                <a:solidFill>
                  <a:srgbClr val="0000FF"/>
                </a:solidFill>
              </a:rPr>
              <a:t>يجب إضافة الفيتامينات كاملة والعناصر الغذائية تبعاً للاحتياجات </a:t>
            </a:r>
            <a:r>
              <a:rPr lang="ar-SA" sz="2800" dirty="0" smtClean="0">
                <a:solidFill>
                  <a:srgbClr val="0000FF"/>
                </a:solidFill>
              </a:rPr>
              <a:t>  </a:t>
            </a:r>
            <a:r>
              <a:rPr lang="ar-SA" sz="2800" dirty="0">
                <a:solidFill>
                  <a:srgbClr val="0000FF"/>
                </a:solidFill>
              </a:rPr>
              <a:t>الغذائية إلى أصباعيات اسماك القراميط</a:t>
            </a:r>
            <a:r>
              <a:rPr lang="ar-SA" sz="2800" dirty="0" smtClean="0">
                <a:solidFill>
                  <a:srgbClr val="0000FF"/>
                </a:solidFill>
              </a:rPr>
              <a:t>.</a:t>
            </a:r>
          </a:p>
          <a:p>
            <a:pPr marL="0" indent="0" algn="r" rtl="1">
              <a:buNone/>
            </a:pPr>
            <a:r>
              <a:rPr lang="ar-SA" sz="2800" dirty="0" smtClean="0">
                <a:solidFill>
                  <a:srgbClr val="0000FF"/>
                </a:solidFill>
              </a:rPr>
              <a:t>13- </a:t>
            </a:r>
            <a:r>
              <a:rPr lang="ar-SA" sz="2800" dirty="0">
                <a:solidFill>
                  <a:srgbClr val="0000FF"/>
                </a:solidFill>
              </a:rPr>
              <a:t>يفضل إضافة مضادات الاكسدة ومضادات الفطريات إلى العلائق</a:t>
            </a:r>
            <a:r>
              <a:rPr lang="ar-SA" sz="2800" dirty="0" smtClean="0">
                <a:solidFill>
                  <a:srgbClr val="0000FF"/>
                </a:solidFill>
              </a:rPr>
              <a:t>.</a:t>
            </a:r>
            <a:r>
              <a:rPr lang="en-US" sz="2800" dirty="0">
                <a:solidFill>
                  <a:srgbClr val="0000FF"/>
                </a:solidFill>
              </a:rPr>
              <a:t> </a:t>
            </a:r>
          </a:p>
          <a:p>
            <a:pPr marL="0" indent="0" algn="r" rtl="1">
              <a:buNone/>
            </a:pPr>
            <a:endParaRPr lang="en-US" sz="2800" dirty="0"/>
          </a:p>
          <a:p>
            <a:pPr marL="0" indent="0" algn="r" rtl="1">
              <a:buNone/>
            </a:pPr>
            <a:endParaRPr lang="en-US" sz="2800" dirty="0"/>
          </a:p>
          <a:p>
            <a:pPr marL="0" indent="0" algn="r" rtl="1">
              <a:buNone/>
            </a:pPr>
            <a:endParaRPr lang="ar-SA" sz="2800" dirty="0" smtClean="0"/>
          </a:p>
          <a:p>
            <a:pPr marL="0" indent="0" algn="r" rtl="1">
              <a:buNone/>
            </a:pPr>
            <a:endParaRPr lang="en-US" dirty="0"/>
          </a:p>
          <a:p>
            <a:pPr marL="0" indent="0" algn="r">
              <a:buNone/>
            </a:pPr>
            <a:endParaRPr lang="en-US" dirty="0"/>
          </a:p>
        </p:txBody>
      </p:sp>
    </p:spTree>
    <p:extLst>
      <p:ext uri="{BB962C8B-B14F-4D97-AF65-F5344CB8AC3E}">
        <p14:creationId xmlns:p14="http://schemas.microsoft.com/office/powerpoint/2010/main" val="491754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r>
              <a:rPr lang="ar-SA" dirty="0" smtClean="0">
                <a:solidFill>
                  <a:srgbClr val="990099"/>
                </a:solidFill>
              </a:rPr>
              <a:t>بعض التعريفات</a:t>
            </a:r>
            <a:endParaRPr lang="en-US" dirty="0">
              <a:solidFill>
                <a:srgbClr val="990099"/>
              </a:solidFill>
            </a:endParaRPr>
          </a:p>
        </p:txBody>
      </p:sp>
      <p:sp>
        <p:nvSpPr>
          <p:cNvPr id="3" name="Content Placeholder 2"/>
          <p:cNvSpPr>
            <a:spLocks noGrp="1"/>
          </p:cNvSpPr>
          <p:nvPr>
            <p:ph idx="1"/>
          </p:nvPr>
        </p:nvSpPr>
        <p:spPr>
          <a:xfrm>
            <a:off x="457200" y="1143000"/>
            <a:ext cx="8229600" cy="4983163"/>
          </a:xfrm>
        </p:spPr>
        <p:txBody>
          <a:bodyPr>
            <a:normAutofit lnSpcReduction="10000"/>
          </a:bodyPr>
          <a:lstStyle/>
          <a:p>
            <a:pPr marL="0" indent="0" algn="r" rtl="1">
              <a:buNone/>
            </a:pPr>
            <a:r>
              <a:rPr lang="ar-SA" b="1" dirty="0">
                <a:solidFill>
                  <a:srgbClr val="00B050"/>
                </a:solidFill>
              </a:rPr>
              <a:t>التغـذية    </a:t>
            </a:r>
            <a:r>
              <a:rPr lang="en-US" b="1" dirty="0">
                <a:solidFill>
                  <a:srgbClr val="00B050"/>
                </a:solidFill>
              </a:rPr>
              <a:t>Feeding</a:t>
            </a:r>
            <a:r>
              <a:rPr lang="ar-SA" b="1" dirty="0">
                <a:solidFill>
                  <a:srgbClr val="00B050"/>
                </a:solidFill>
              </a:rPr>
              <a:t> </a:t>
            </a:r>
            <a:endParaRPr lang="ar-SA" dirty="0">
              <a:solidFill>
                <a:srgbClr val="00B050"/>
              </a:solidFill>
            </a:endParaRPr>
          </a:p>
          <a:p>
            <a:pPr marL="0" indent="0" algn="r" rtl="1">
              <a:buNone/>
            </a:pPr>
            <a:r>
              <a:rPr lang="ar-SA" sz="2400" dirty="0" smtClean="0"/>
              <a:t>هي </a:t>
            </a:r>
            <a:r>
              <a:rPr lang="ar-SA" sz="2400" dirty="0"/>
              <a:t>سلسلة من العمليات التى تتم بواسطة الأسماك وهى عبارة عن البلع – الهضم – الامتصاص التي بواسطتها يأخذ الكائن الحي العناصر الغذائية ويمثلها بغرض دعم النمو والتكاثر والمحافظة على أنسجة الجسم</a:t>
            </a:r>
            <a:r>
              <a:rPr lang="ar-SA" sz="2400" dirty="0" smtClean="0"/>
              <a:t>.</a:t>
            </a:r>
          </a:p>
          <a:p>
            <a:pPr marL="0" indent="0" algn="r" rtl="1">
              <a:buNone/>
            </a:pPr>
            <a:r>
              <a:rPr lang="ar-SA" sz="2800" b="1" dirty="0">
                <a:solidFill>
                  <a:srgbClr val="FF0000"/>
                </a:solidFill>
              </a:rPr>
              <a:t>عنصر </a:t>
            </a:r>
            <a:r>
              <a:rPr lang="ar-SA" sz="2800" b="1" dirty="0" smtClean="0">
                <a:solidFill>
                  <a:srgbClr val="FF0000"/>
                </a:solidFill>
              </a:rPr>
              <a:t>غذائي </a:t>
            </a:r>
            <a:r>
              <a:rPr lang="en-US" sz="2800" b="1" dirty="0">
                <a:solidFill>
                  <a:srgbClr val="FF0000"/>
                </a:solidFill>
              </a:rPr>
              <a:t>Food ingredient</a:t>
            </a:r>
            <a:endParaRPr lang="ar-SA" sz="2800" dirty="0">
              <a:solidFill>
                <a:srgbClr val="FF0000"/>
              </a:solidFill>
            </a:endParaRPr>
          </a:p>
          <a:p>
            <a:pPr marL="0" indent="0" algn="r" rtl="1">
              <a:buNone/>
            </a:pPr>
            <a:r>
              <a:rPr lang="ar-SA" sz="2400" dirty="0" smtClean="0"/>
              <a:t>هو </a:t>
            </a:r>
            <a:r>
              <a:rPr lang="ar-SA" sz="2400" dirty="0"/>
              <a:t>مكون غذائي يساعد في دعم العمليات الحيوية في الكائن الحي وتنقسم العناصر الغذائية إلى :-</a:t>
            </a:r>
            <a:endParaRPr lang="en-US" sz="2400" dirty="0"/>
          </a:p>
          <a:p>
            <a:pPr marL="0" indent="0" algn="r" rtl="1">
              <a:buNone/>
            </a:pPr>
            <a:r>
              <a:rPr lang="ar-SA" sz="2800" b="1" dirty="0">
                <a:solidFill>
                  <a:schemeClr val="accent6">
                    <a:lumMod val="50000"/>
                  </a:schemeClr>
                </a:solidFill>
              </a:rPr>
              <a:t>عناصر غذائية </a:t>
            </a:r>
            <a:r>
              <a:rPr lang="ar-SA" sz="2800" b="1" dirty="0" smtClean="0">
                <a:solidFill>
                  <a:schemeClr val="accent6">
                    <a:lumMod val="50000"/>
                  </a:schemeClr>
                </a:solidFill>
              </a:rPr>
              <a:t>ضرورية </a:t>
            </a:r>
            <a:r>
              <a:rPr lang="en-US" sz="2800" b="1" dirty="0" smtClean="0">
                <a:solidFill>
                  <a:schemeClr val="accent6">
                    <a:lumMod val="50000"/>
                  </a:schemeClr>
                </a:solidFill>
              </a:rPr>
              <a:t>Essential </a:t>
            </a:r>
            <a:r>
              <a:rPr lang="en-US" sz="2800" b="1" dirty="0">
                <a:solidFill>
                  <a:schemeClr val="accent6">
                    <a:lumMod val="50000"/>
                  </a:schemeClr>
                </a:solidFill>
              </a:rPr>
              <a:t>nutrients </a:t>
            </a:r>
            <a:r>
              <a:rPr lang="ar-SA" sz="2800" b="1" dirty="0" smtClean="0">
                <a:solidFill>
                  <a:schemeClr val="accent6">
                    <a:lumMod val="50000"/>
                  </a:schemeClr>
                </a:solidFill>
              </a:rPr>
              <a:t>: </a:t>
            </a:r>
            <a:r>
              <a:rPr lang="ar-SA" sz="2400" dirty="0"/>
              <a:t>وتلك العناصر لا يستطيع الكائن الحي تمثيلها داخل جسمه من أي مكونات أخرى وبالتالي يجب توفيرها في الغذاء الذي يتم </a:t>
            </a:r>
            <a:r>
              <a:rPr lang="ar-SA" sz="2400" dirty="0" smtClean="0"/>
              <a:t>تقديمه لذلك </a:t>
            </a:r>
            <a:r>
              <a:rPr lang="ar-SA" sz="2400" dirty="0"/>
              <a:t>الكائن الحي</a:t>
            </a:r>
            <a:r>
              <a:rPr lang="ar-SA" sz="2400" dirty="0" smtClean="0"/>
              <a:t>.</a:t>
            </a:r>
          </a:p>
          <a:p>
            <a:pPr marL="0" indent="0" algn="r" rtl="1">
              <a:buNone/>
            </a:pPr>
            <a:r>
              <a:rPr lang="ar-SA" sz="2400" b="1" dirty="0">
                <a:solidFill>
                  <a:schemeClr val="accent6">
                    <a:lumMod val="50000"/>
                  </a:schemeClr>
                </a:solidFill>
              </a:rPr>
              <a:t>عناصر غذائية ثانوية أو غير </a:t>
            </a:r>
            <a:r>
              <a:rPr lang="ar-SA" sz="2400" b="1" dirty="0" smtClean="0">
                <a:solidFill>
                  <a:schemeClr val="accent6">
                    <a:lumMod val="50000"/>
                  </a:schemeClr>
                </a:solidFill>
              </a:rPr>
              <a:t>ضرورية </a:t>
            </a:r>
            <a:r>
              <a:rPr lang="en-US" sz="2400" b="1" dirty="0">
                <a:solidFill>
                  <a:schemeClr val="accent6">
                    <a:lumMod val="50000"/>
                  </a:schemeClr>
                </a:solidFill>
              </a:rPr>
              <a:t>Non-essential nutrients </a:t>
            </a:r>
            <a:r>
              <a:rPr lang="ar-SA" sz="2400" b="1" dirty="0" smtClean="0">
                <a:solidFill>
                  <a:schemeClr val="accent6">
                    <a:lumMod val="50000"/>
                  </a:schemeClr>
                </a:solidFill>
              </a:rPr>
              <a:t>: </a:t>
            </a:r>
            <a:r>
              <a:rPr lang="ar-SA" sz="2400" dirty="0"/>
              <a:t>وهي عناصر يستطيع الكائن الحي تكوينها داخل جسمه من مكونات أخرى ولذلك فليس من الضروري أن تتوافر في غذاء تلك الأسماك.</a:t>
            </a:r>
            <a:endParaRPr lang="en-US" sz="2400" dirty="0"/>
          </a:p>
          <a:p>
            <a:pPr marL="0" indent="0" algn="r" rtl="1">
              <a:buNone/>
            </a:pPr>
            <a:endParaRPr lang="en-US" sz="2400" dirty="0"/>
          </a:p>
          <a:p>
            <a:pPr marL="0" indent="0" algn="r" rtl="1">
              <a:buNone/>
            </a:pPr>
            <a:endParaRPr lang="en-US" sz="2800" dirty="0"/>
          </a:p>
          <a:p>
            <a:pPr marL="0" indent="0" algn="r">
              <a:buNone/>
            </a:pPr>
            <a:endParaRPr lang="en-US" dirty="0"/>
          </a:p>
        </p:txBody>
      </p:sp>
    </p:spTree>
    <p:extLst>
      <p:ext uri="{BB962C8B-B14F-4D97-AF65-F5344CB8AC3E}">
        <p14:creationId xmlns:p14="http://schemas.microsoft.com/office/powerpoint/2010/main" val="36066887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dirty="0" smtClean="0">
                <a:solidFill>
                  <a:srgbClr val="C00000"/>
                </a:solidFill>
              </a:rPr>
              <a:t>أنواع العلائق</a:t>
            </a:r>
            <a:endParaRPr lang="en-US" dirty="0">
              <a:solidFill>
                <a:srgbClr val="C00000"/>
              </a:solidFill>
            </a:endParaRPr>
          </a:p>
        </p:txBody>
      </p:sp>
      <p:sp>
        <p:nvSpPr>
          <p:cNvPr id="3" name="Content Placeholder 2"/>
          <p:cNvSpPr>
            <a:spLocks noGrp="1"/>
          </p:cNvSpPr>
          <p:nvPr>
            <p:ph idx="1"/>
          </p:nvPr>
        </p:nvSpPr>
        <p:spPr/>
        <p:txBody>
          <a:bodyPr>
            <a:normAutofit fontScale="70000" lnSpcReduction="20000"/>
          </a:bodyPr>
          <a:lstStyle/>
          <a:p>
            <a:pPr algn="r" rtl="1"/>
            <a:r>
              <a:rPr lang="ar-SA" b="1" dirty="0">
                <a:solidFill>
                  <a:srgbClr val="7030A0"/>
                </a:solidFill>
              </a:rPr>
              <a:t>تنقسم العلائق تبعاً للهدف منها إلي ثلاثة أنواع هي:</a:t>
            </a:r>
            <a:endParaRPr lang="ar-SA" dirty="0">
              <a:solidFill>
                <a:srgbClr val="7030A0"/>
              </a:solidFill>
            </a:endParaRPr>
          </a:p>
          <a:p>
            <a:pPr algn="r" rtl="1"/>
            <a:r>
              <a:rPr lang="ar-SA" b="1" dirty="0"/>
              <a:t>1</a:t>
            </a:r>
            <a:r>
              <a:rPr lang="ar-SA" b="1" dirty="0">
                <a:solidFill>
                  <a:srgbClr val="B70D9F"/>
                </a:solidFill>
              </a:rPr>
              <a:t>- علائق مساعدة أو مكملة :-</a:t>
            </a:r>
            <a:endParaRPr lang="ar-SA" dirty="0">
              <a:solidFill>
                <a:srgbClr val="B70D9F"/>
              </a:solidFill>
            </a:endParaRPr>
          </a:p>
          <a:p>
            <a:pPr algn="r" rtl="1"/>
            <a:r>
              <a:rPr lang="ar-SA" b="1" dirty="0"/>
              <a:t>وتستخدم لسد النقص في عناصر غذائية معينة لايمكن أن تتوفر في الغذاء الطبيعي في الأحواض وبالتالي فهي مكملة للغذاء الطبيعي.</a:t>
            </a:r>
            <a:endParaRPr lang="ar-SA" dirty="0"/>
          </a:p>
          <a:p>
            <a:pPr algn="r" rtl="1"/>
            <a:r>
              <a:rPr lang="ar-SA" dirty="0"/>
              <a:t> </a:t>
            </a:r>
          </a:p>
          <a:p>
            <a:pPr algn="r" rtl="1"/>
            <a:r>
              <a:rPr lang="ar-SA" b="1" dirty="0">
                <a:solidFill>
                  <a:srgbClr val="0070C0"/>
                </a:solidFill>
              </a:rPr>
              <a:t>2- علائق متكاملة :-</a:t>
            </a:r>
            <a:endParaRPr lang="ar-SA" dirty="0">
              <a:solidFill>
                <a:srgbClr val="0070C0"/>
              </a:solidFill>
            </a:endParaRPr>
          </a:p>
          <a:p>
            <a:pPr algn="r" rtl="1"/>
            <a:r>
              <a:rPr lang="ar-SA" b="1" dirty="0"/>
              <a:t>وتستخدم في حالة الإستزراع السمكي المكثف ونصف المكثف، حيث تحتوي علي جميع العناصر الغذائية اللازمة لنمو الأسماك من بروتين، ودهون، وكربوهيدرات، وفيتامينات، ومعادن.</a:t>
            </a:r>
            <a:endParaRPr lang="ar-SA" dirty="0"/>
          </a:p>
          <a:p>
            <a:pPr algn="r" rtl="1"/>
            <a:r>
              <a:rPr lang="ar-SA" dirty="0"/>
              <a:t> </a:t>
            </a:r>
          </a:p>
          <a:p>
            <a:pPr algn="r" rtl="1"/>
            <a:r>
              <a:rPr lang="ar-SA" b="1" dirty="0">
                <a:solidFill>
                  <a:srgbClr val="00B050"/>
                </a:solidFill>
              </a:rPr>
              <a:t>3- علائق خاصة :-</a:t>
            </a:r>
            <a:endParaRPr lang="ar-SA" dirty="0">
              <a:solidFill>
                <a:srgbClr val="00B050"/>
              </a:solidFill>
            </a:endParaRPr>
          </a:p>
          <a:p>
            <a:pPr algn="r" rtl="1"/>
            <a:r>
              <a:rPr lang="ar-SA" b="1" dirty="0"/>
              <a:t>وتستخدم لأغراض معينة مثل (العلائق الخاصة بإنتاج البلطي وحيد الجنس، العلائق العلاجية).</a:t>
            </a:r>
            <a:endParaRPr lang="ar-SA" dirty="0"/>
          </a:p>
          <a:p>
            <a:pPr algn="r" rtl="1"/>
            <a:endParaRPr lang="ar-SA" dirty="0"/>
          </a:p>
          <a:p>
            <a:endParaRPr lang="en-US" dirty="0"/>
          </a:p>
        </p:txBody>
      </p:sp>
    </p:spTree>
    <p:extLst>
      <p:ext uri="{BB962C8B-B14F-4D97-AF65-F5344CB8AC3E}">
        <p14:creationId xmlns:p14="http://schemas.microsoft.com/office/powerpoint/2010/main" val="4868006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ar-SA" b="1" dirty="0"/>
              <a:t>مميزات تصنيع الأعلاف السمكية فى صورة مكعبات</a:t>
            </a:r>
            <a:endParaRPr lang="en-US" dirty="0"/>
          </a:p>
        </p:txBody>
      </p:sp>
      <p:sp>
        <p:nvSpPr>
          <p:cNvPr id="3" name="Content Placeholder 2"/>
          <p:cNvSpPr>
            <a:spLocks noGrp="1"/>
          </p:cNvSpPr>
          <p:nvPr>
            <p:ph idx="1"/>
          </p:nvPr>
        </p:nvSpPr>
        <p:spPr/>
        <p:txBody>
          <a:bodyPr>
            <a:normAutofit fontScale="92500"/>
          </a:bodyPr>
          <a:lstStyle/>
          <a:p>
            <a:pPr marL="0" indent="0" algn="r">
              <a:buNone/>
            </a:pPr>
            <a:r>
              <a:rPr lang="ar-SA" sz="2800" dirty="0" smtClean="0"/>
              <a:t>1</a:t>
            </a:r>
            <a:r>
              <a:rPr lang="ar-SA" sz="2800" dirty="0" smtClean="0">
                <a:solidFill>
                  <a:srgbClr val="0000FF"/>
                </a:solidFill>
              </a:rPr>
              <a:t>- </a:t>
            </a:r>
            <a:r>
              <a:rPr lang="ar-SA" sz="2800" dirty="0">
                <a:solidFill>
                  <a:srgbClr val="0000FF"/>
                </a:solidFill>
              </a:rPr>
              <a:t>المحافظة على مكونات العليقة وذلك بضغطها فى مكعبات </a:t>
            </a:r>
            <a:r>
              <a:rPr lang="ar-SA" sz="2800" dirty="0" smtClean="0">
                <a:solidFill>
                  <a:srgbClr val="0000FF"/>
                </a:solidFill>
              </a:rPr>
              <a:t>وذلك </a:t>
            </a:r>
            <a:r>
              <a:rPr lang="ar-SA" sz="2800" dirty="0">
                <a:solidFill>
                  <a:srgbClr val="0000FF"/>
                </a:solidFill>
              </a:rPr>
              <a:t>أثناء </a:t>
            </a:r>
            <a:r>
              <a:rPr lang="en-US" sz="2800" dirty="0">
                <a:solidFill>
                  <a:srgbClr val="0000FF"/>
                </a:solidFill>
              </a:rPr>
              <a:t>Extruder </a:t>
            </a:r>
            <a:r>
              <a:rPr lang="ar-SA" sz="2800" dirty="0" smtClean="0">
                <a:solidFill>
                  <a:srgbClr val="0000FF"/>
                </a:solidFill>
              </a:rPr>
              <a:t>كبسها </a:t>
            </a:r>
            <a:r>
              <a:rPr lang="ar-SA" sz="2800" dirty="0">
                <a:solidFill>
                  <a:srgbClr val="0000FF"/>
                </a:solidFill>
              </a:rPr>
              <a:t>بواسطة </a:t>
            </a:r>
            <a:r>
              <a:rPr lang="ar-SA" sz="2800" dirty="0" smtClean="0">
                <a:solidFill>
                  <a:srgbClr val="0000FF"/>
                </a:solidFill>
              </a:rPr>
              <a:t>المكابس</a:t>
            </a:r>
          </a:p>
          <a:p>
            <a:pPr marL="0" lvl="0" indent="0" algn="r">
              <a:buNone/>
            </a:pPr>
            <a:r>
              <a:rPr lang="ar-SA" sz="2800" dirty="0" smtClean="0">
                <a:solidFill>
                  <a:srgbClr val="0000FF"/>
                </a:solidFill>
              </a:rPr>
              <a:t>2- </a:t>
            </a:r>
            <a:r>
              <a:rPr lang="ar-SA" sz="2800" dirty="0">
                <a:solidFill>
                  <a:srgbClr val="0000FF"/>
                </a:solidFill>
              </a:rPr>
              <a:t>الإستفادة الغذائية الكاملة من مواد العلف وعدم ذوبانها بسهولة فى الماء.</a:t>
            </a:r>
            <a:endParaRPr lang="en-US" sz="2800" dirty="0">
              <a:solidFill>
                <a:srgbClr val="0000FF"/>
              </a:solidFill>
            </a:endParaRPr>
          </a:p>
          <a:p>
            <a:pPr marL="0" indent="0" algn="r">
              <a:buNone/>
            </a:pPr>
            <a:r>
              <a:rPr lang="ar-SA" sz="2800" dirty="0" smtClean="0">
                <a:solidFill>
                  <a:srgbClr val="0000FF"/>
                </a:solidFill>
              </a:rPr>
              <a:t>3- عدم </a:t>
            </a:r>
            <a:r>
              <a:rPr lang="ar-SA" sz="2800" dirty="0">
                <a:solidFill>
                  <a:srgbClr val="0000FF"/>
                </a:solidFill>
              </a:rPr>
              <a:t>تلوث المياة بهذة الأغذية اذ يؤدى تحللها بالأحواض </a:t>
            </a:r>
            <a:r>
              <a:rPr lang="ar-SA" sz="2800" dirty="0" smtClean="0">
                <a:solidFill>
                  <a:srgbClr val="0000FF"/>
                </a:solidFill>
              </a:rPr>
              <a:t>لى </a:t>
            </a:r>
            <a:r>
              <a:rPr lang="ar-SA" sz="2800" dirty="0">
                <a:solidFill>
                  <a:srgbClr val="0000FF"/>
                </a:solidFill>
              </a:rPr>
              <a:t>إنتاج البكتريا التى تحتاج الى كميات كبيرة من </a:t>
            </a:r>
            <a:r>
              <a:rPr lang="ar-SA" sz="2800" dirty="0" smtClean="0">
                <a:solidFill>
                  <a:srgbClr val="0000FF"/>
                </a:solidFill>
              </a:rPr>
              <a:t>الأكسجين</a:t>
            </a:r>
          </a:p>
          <a:p>
            <a:pPr marL="0" indent="0" algn="r">
              <a:buNone/>
            </a:pPr>
            <a:r>
              <a:rPr lang="ar-SA" sz="2800" dirty="0" smtClean="0">
                <a:solidFill>
                  <a:srgbClr val="0000FF"/>
                </a:solidFill>
              </a:rPr>
              <a:t>4- </a:t>
            </a:r>
            <a:r>
              <a:rPr lang="ar-SA" sz="2800" dirty="0">
                <a:solidFill>
                  <a:srgbClr val="0000FF"/>
                </a:solidFill>
              </a:rPr>
              <a:t>أفضل من التغذية على الأعلاف الغير مصنعة حيث أن المكعبات </a:t>
            </a:r>
            <a:r>
              <a:rPr lang="ar-SA" sz="2800" dirty="0" smtClean="0">
                <a:solidFill>
                  <a:srgbClr val="0000FF"/>
                </a:solidFill>
              </a:rPr>
              <a:t>يكون </a:t>
            </a:r>
            <a:r>
              <a:rPr lang="ar-SA" sz="2800" dirty="0">
                <a:solidFill>
                  <a:srgbClr val="0000FF"/>
                </a:solidFill>
              </a:rPr>
              <a:t>معدل مرورها ومدة بقاؤها فى القناة الهضمية </a:t>
            </a:r>
            <a:r>
              <a:rPr lang="ar-SA" sz="2800" dirty="0" smtClean="0">
                <a:solidFill>
                  <a:srgbClr val="0000FF"/>
                </a:solidFill>
              </a:rPr>
              <a:t>أطول</a:t>
            </a:r>
          </a:p>
          <a:p>
            <a:pPr marL="0" indent="0" algn="r" rtl="1">
              <a:buNone/>
            </a:pPr>
            <a:r>
              <a:rPr lang="ar-SA" sz="2800" dirty="0" smtClean="0">
                <a:solidFill>
                  <a:srgbClr val="0000FF"/>
                </a:solidFill>
              </a:rPr>
              <a:t>5- </a:t>
            </a:r>
            <a:r>
              <a:rPr lang="ar-SA" sz="2800" dirty="0">
                <a:solidFill>
                  <a:srgbClr val="0000FF"/>
                </a:solidFill>
              </a:rPr>
              <a:t>قدرتها على البقاء فى الماء لفترة </a:t>
            </a:r>
            <a:r>
              <a:rPr lang="ar-SA" sz="2800" dirty="0" smtClean="0">
                <a:solidFill>
                  <a:srgbClr val="0000FF"/>
                </a:solidFill>
              </a:rPr>
              <a:t>طويلة </a:t>
            </a:r>
            <a:r>
              <a:rPr lang="en-US" sz="2800" dirty="0" smtClean="0">
                <a:solidFill>
                  <a:srgbClr val="0000FF"/>
                </a:solidFill>
              </a:rPr>
              <a:t>Stability</a:t>
            </a:r>
            <a:r>
              <a:rPr lang="ar-SA" sz="2800" dirty="0" smtClean="0">
                <a:solidFill>
                  <a:srgbClr val="0000FF"/>
                </a:solidFill>
              </a:rPr>
              <a:t> </a:t>
            </a:r>
            <a:r>
              <a:rPr lang="ar-SA" sz="2800" dirty="0">
                <a:solidFill>
                  <a:srgbClr val="0000FF"/>
                </a:solidFill>
              </a:rPr>
              <a:t>تترواح مابين 10- 20 دقيقة وبالتالى تستطيع الأسماك الرجوع اليها والبحث عنها فى </a:t>
            </a:r>
            <a:r>
              <a:rPr lang="ar-SA" sz="2800" dirty="0" smtClean="0">
                <a:solidFill>
                  <a:srgbClr val="0000FF"/>
                </a:solidFill>
              </a:rPr>
              <a:t>القاع.</a:t>
            </a:r>
            <a:endParaRPr lang="en-US" sz="2800" dirty="0">
              <a:solidFill>
                <a:srgbClr val="0000FF"/>
              </a:solidFill>
            </a:endParaRPr>
          </a:p>
        </p:txBody>
      </p:sp>
    </p:spTree>
    <p:extLst>
      <p:ext uri="{BB962C8B-B14F-4D97-AF65-F5344CB8AC3E}">
        <p14:creationId xmlns:p14="http://schemas.microsoft.com/office/powerpoint/2010/main" val="12251494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ar-SA" dirty="0" smtClean="0">
                <a:solidFill>
                  <a:schemeClr val="accent4">
                    <a:lumMod val="75000"/>
                  </a:schemeClr>
                </a:solidFill>
              </a:rPr>
              <a:t>أشكال بعض المكعبات المستخدمة في تغذية الأسماك</a:t>
            </a:r>
            <a:endParaRPr lang="en-US" dirty="0">
              <a:solidFill>
                <a:schemeClr val="accent4">
                  <a:lumMod val="75000"/>
                </a:schemeClr>
              </a:solidFill>
            </a:endParaRP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81137" y="2082006"/>
            <a:ext cx="6181725" cy="3562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536984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Rot="1" noChangeArrowheads="1"/>
          </p:cNvSpPr>
          <p:nvPr>
            <p:ph type="title"/>
          </p:nvPr>
        </p:nvSpPr>
        <p:spPr>
          <a:xfrm>
            <a:off x="533400" y="304800"/>
            <a:ext cx="8207375" cy="1524000"/>
          </a:xfrm>
        </p:spPr>
        <p:txBody>
          <a:bodyPr>
            <a:normAutofit/>
          </a:bodyPr>
          <a:lstStyle/>
          <a:p>
            <a:pPr rtl="1"/>
            <a:r>
              <a:rPr lang="ar-SA" altLang="en-US" sz="3600" b="1" dirty="0">
                <a:solidFill>
                  <a:srgbClr val="FF0000"/>
                </a:solidFill>
              </a:rPr>
              <a:t>ت</a:t>
            </a:r>
            <a:r>
              <a:rPr lang="ar-SA" altLang="en-US" sz="3600" b="1" dirty="0" smtClean="0">
                <a:solidFill>
                  <a:srgbClr val="FF0000"/>
                </a:solidFill>
              </a:rPr>
              <a:t>غذية الأسماك</a:t>
            </a:r>
            <a:r>
              <a:rPr lang="en-US" altLang="en-US" sz="3600" b="1" dirty="0" smtClean="0">
                <a:solidFill>
                  <a:srgbClr val="FF0000"/>
                </a:solidFill>
              </a:rPr>
              <a:t> </a:t>
            </a:r>
            <a:r>
              <a:rPr lang="en-US" altLang="en-US" sz="3600" b="1" dirty="0" smtClean="0"/>
              <a:t>Fish Nutrition       </a:t>
            </a:r>
            <a:r>
              <a:rPr lang="ar-SA" altLang="en-US" sz="3600" b="1" dirty="0" smtClean="0"/>
              <a:t/>
            </a:r>
            <a:br>
              <a:rPr lang="ar-SA" altLang="en-US" sz="3600" b="1" dirty="0" smtClean="0"/>
            </a:br>
            <a:r>
              <a:rPr lang="ar-SA" altLang="en-US" sz="3600" b="1" dirty="0" smtClean="0"/>
              <a:t>بعض اشكال المكعبات العلفية المصنعة للأسماك</a:t>
            </a:r>
            <a:endParaRPr lang="en-US" altLang="en-US" sz="3600" dirty="0" smtClean="0"/>
          </a:p>
        </p:txBody>
      </p:sp>
      <p:pic>
        <p:nvPicPr>
          <p:cNvPr id="5123" name="Picture 6" descr="C:\Users\hp\Desktop\صور إستزراع سمكي\HTB1xHZzIFXXXXccXVXXq6xXFXXXU.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3" y="2060575"/>
            <a:ext cx="4319587" cy="432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Picture 7" descr="C:\Users\hp\Desktop\صور إستزراع سمكي\Catfish-tilapia-floating-fish-feed-pellet-machin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2060575"/>
            <a:ext cx="4176713" cy="432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40681998"/>
      </p:ext>
    </p:extLst>
  </p:cSld>
  <p:clrMapOvr>
    <a:masterClrMapping/>
  </p:clrMapOvr>
  <p:transition>
    <p:newsflash/>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ar-SA" b="1" dirty="0">
                <a:solidFill>
                  <a:srgbClr val="0000FF"/>
                </a:solidFill>
              </a:rPr>
              <a:t>ويمكن تقسيم طرق تقديم الغذاء إلى الأسماك إلى ثلاث طرق</a:t>
            </a:r>
            <a:endParaRPr lang="en-US" dirty="0">
              <a:solidFill>
                <a:srgbClr val="0000FF"/>
              </a:solidFill>
            </a:endParaRPr>
          </a:p>
        </p:txBody>
      </p:sp>
      <p:sp>
        <p:nvSpPr>
          <p:cNvPr id="4" name="Content Placeholder 3"/>
          <p:cNvSpPr>
            <a:spLocks noGrp="1"/>
          </p:cNvSpPr>
          <p:nvPr>
            <p:ph idx="1"/>
          </p:nvPr>
        </p:nvSpPr>
        <p:spPr/>
        <p:txBody>
          <a:bodyPr/>
          <a:lstStyle/>
          <a:p>
            <a:pPr marL="514350" indent="-514350" algn="r" rtl="1">
              <a:buAutoNum type="arabicParenBoth"/>
            </a:pPr>
            <a:r>
              <a:rPr lang="ar-SA" b="1" dirty="0" smtClean="0">
                <a:solidFill>
                  <a:srgbClr val="FF0000"/>
                </a:solidFill>
              </a:rPr>
              <a:t>التغذية اليدوية   </a:t>
            </a:r>
            <a:r>
              <a:rPr lang="en-US" b="1" dirty="0">
                <a:solidFill>
                  <a:srgbClr val="FF0000"/>
                </a:solidFill>
              </a:rPr>
              <a:t>Hand </a:t>
            </a:r>
            <a:r>
              <a:rPr lang="en-US" b="1" dirty="0" smtClean="0">
                <a:solidFill>
                  <a:srgbClr val="FF0000"/>
                </a:solidFill>
              </a:rPr>
              <a:t>Feeding</a:t>
            </a:r>
            <a:endParaRPr lang="ar-SA" b="1" dirty="0" smtClean="0">
              <a:solidFill>
                <a:srgbClr val="FF0000"/>
              </a:solidFill>
            </a:endParaRPr>
          </a:p>
          <a:p>
            <a:pPr marL="0" indent="0" algn="r" rtl="1">
              <a:buNone/>
            </a:pPr>
            <a:r>
              <a:rPr lang="ar-SA" sz="2400" dirty="0"/>
              <a:t>يتم إضافة الغذاء يدوياً مرة أو مرتين أو ثلاث مرات في اليوم حسب ظروف الاستزراع السمكي ونوعه وتتميز هذه الطريقة بأن الشخص الذي يقوم بالتغذية يمكنه ملاحظة حيوية الأسماك ونشاطها </a:t>
            </a:r>
            <a:endParaRPr lang="ar-SA" sz="2400" dirty="0" smtClean="0"/>
          </a:p>
          <a:p>
            <a:pPr marL="0" indent="0" algn="r" rtl="1">
              <a:buNone/>
            </a:pPr>
            <a:endParaRPr lang="en-US" sz="2400" dirty="0"/>
          </a:p>
          <a:p>
            <a:pPr marL="0" indent="0" algn="l" rtl="1">
              <a:buNone/>
            </a:pPr>
            <a:endParaRPr lang="en-US"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276600"/>
            <a:ext cx="4419600" cy="2819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3352800"/>
            <a:ext cx="3810000" cy="274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2322248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435</TotalTime>
  <Words>833</Words>
  <Application>Microsoft Office PowerPoint</Application>
  <PresentationFormat>On-screen Show (4:3)</PresentationFormat>
  <Paragraphs>79</Paragraphs>
  <Slides>13</Slides>
  <Notes>1</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 ثانيا: التغذية الصناعية للأسماك Artificial Feeding of fish </vt:lpstr>
      <vt:lpstr>الصفات الواجب توافرها في العلائق الصناعية  للأسماك</vt:lpstr>
      <vt:lpstr>الصفات الواجب توافرها في العلائق الصناعية  للأسماك</vt:lpstr>
      <vt:lpstr>بعض التعريفات</vt:lpstr>
      <vt:lpstr>أنواع العلائق</vt:lpstr>
      <vt:lpstr>مميزات تصنيع الأعلاف السمكية فى صورة مكعبات</vt:lpstr>
      <vt:lpstr>أشكال بعض المكعبات المستخدمة في تغذية الأسماك</vt:lpstr>
      <vt:lpstr>تغذية الأسماك Fish Nutrition        بعض اشكال المكعبات العلفية المصنعة للأسماك</vt:lpstr>
      <vt:lpstr>ويمكن تقسيم طرق تقديم الغذاء إلى الأسماك إلى ثلاث طرق</vt:lpstr>
      <vt:lpstr> وعيوب هذه الطريقة هي :- </vt:lpstr>
      <vt:lpstr> (2) التغذية الاتوماتيكية Automatic Feeding  </vt:lpstr>
      <vt:lpstr> Demand Feeders (3) التغذية حسب الحاجة </vt:lpstr>
      <vt:lpstr> مميزات هذة الطريقة :- </vt:lpstr>
    </vt:vector>
  </TitlesOfParts>
  <Company>King Saud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ثانيا: التغذية الصناعية للأسماك Artificial Feeding of fish</dc:title>
  <dc:creator>User</dc:creator>
  <cp:lastModifiedBy>User</cp:lastModifiedBy>
  <cp:revision>24</cp:revision>
  <dcterms:created xsi:type="dcterms:W3CDTF">2018-01-22T08:04:01Z</dcterms:created>
  <dcterms:modified xsi:type="dcterms:W3CDTF">2018-02-04T12:16:02Z</dcterms:modified>
</cp:coreProperties>
</file>