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3" r:id="rId2"/>
    <p:sldId id="272" r:id="rId3"/>
    <p:sldId id="273" r:id="rId4"/>
    <p:sldId id="274" r:id="rId5"/>
    <p:sldId id="275" r:id="rId6"/>
    <p:sldId id="276" r:id="rId7"/>
    <p:sldId id="277" r:id="rId8"/>
    <p:sldId id="278" r:id="rId9"/>
    <p:sldId id="279" r:id="rId10"/>
    <p:sldId id="280" r:id="rId11"/>
    <p:sldId id="281" r:id="rId12"/>
    <p:sldId id="290" r:id="rId13"/>
    <p:sldId id="291" r:id="rId14"/>
    <p:sldId id="286" r:id="rId15"/>
    <p:sldId id="287" r:id="rId16"/>
    <p:sldId id="288" r:id="rId17"/>
    <p:sldId id="28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5"/>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134775-9EEE-40EA-9A55-849C26933FA7}"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ar-SA"/>
        </a:p>
      </dgm:t>
    </dgm:pt>
    <dgm:pt modelId="{17BFDD0D-16AC-4DF3-97CB-50B6B14140A3}">
      <dgm:prSet phldrT="[Text]"/>
      <dgm:spPr>
        <a:solidFill>
          <a:schemeClr val="bg1">
            <a:lumMod val="75000"/>
          </a:schemeClr>
        </a:solidFill>
      </dgm:spPr>
      <dgm:t>
        <a:bodyPr/>
        <a:lstStyle/>
        <a:p>
          <a:pPr rtl="1"/>
          <a:r>
            <a:rPr lang="ar-SA" dirty="0" smtClean="0"/>
            <a:t>اللجوء إلى السلطة</a:t>
          </a:r>
          <a:endParaRPr lang="ar-SA" dirty="0"/>
        </a:p>
      </dgm:t>
    </dgm:pt>
    <dgm:pt modelId="{7517D2F3-3C67-4931-936B-2F228F6CF7BE}" type="parTrans" cxnId="{88D3BD42-AFE9-4301-9B0C-D89F333021CE}">
      <dgm:prSet/>
      <dgm:spPr/>
      <dgm:t>
        <a:bodyPr/>
        <a:lstStyle/>
        <a:p>
          <a:pPr rtl="1"/>
          <a:endParaRPr lang="ar-SA"/>
        </a:p>
      </dgm:t>
    </dgm:pt>
    <dgm:pt modelId="{98E5614C-69FA-41A5-8F0F-C345DFF2163D}" type="sibTrans" cxnId="{88D3BD42-AFE9-4301-9B0C-D89F333021CE}">
      <dgm:prSet/>
      <dgm:spPr/>
      <dgm:t>
        <a:bodyPr/>
        <a:lstStyle/>
        <a:p>
          <a:pPr rtl="1"/>
          <a:endParaRPr lang="ar-SA"/>
        </a:p>
      </dgm:t>
    </dgm:pt>
    <dgm:pt modelId="{32E01FB1-E7CD-499F-A758-575C78CDE5C6}">
      <dgm:prSet phldrT="[Text]"/>
      <dgm:spPr>
        <a:solidFill>
          <a:schemeClr val="bg1">
            <a:lumMod val="75000"/>
          </a:schemeClr>
        </a:solidFill>
      </dgm:spPr>
      <dgm:t>
        <a:bodyPr/>
        <a:lstStyle/>
        <a:p>
          <a:pPr rtl="1"/>
          <a:r>
            <a:rPr lang="ar-SA" dirty="0" smtClean="0"/>
            <a:t>المحاولة والخطاء</a:t>
          </a:r>
          <a:endParaRPr lang="ar-SA" dirty="0"/>
        </a:p>
      </dgm:t>
    </dgm:pt>
    <dgm:pt modelId="{DC327892-B4BB-4F27-AFD7-747D22D5EB48}" type="parTrans" cxnId="{96D75EC1-83AC-4496-80F7-E026A98531BC}">
      <dgm:prSet/>
      <dgm:spPr/>
      <dgm:t>
        <a:bodyPr/>
        <a:lstStyle/>
        <a:p>
          <a:pPr rtl="1"/>
          <a:endParaRPr lang="ar-SA"/>
        </a:p>
      </dgm:t>
    </dgm:pt>
    <dgm:pt modelId="{4D6D94CC-8FF7-4A99-B58D-8308A7338931}" type="sibTrans" cxnId="{96D75EC1-83AC-4496-80F7-E026A98531BC}">
      <dgm:prSet/>
      <dgm:spPr/>
      <dgm:t>
        <a:bodyPr/>
        <a:lstStyle/>
        <a:p>
          <a:pPr rtl="1"/>
          <a:endParaRPr lang="ar-SA"/>
        </a:p>
      </dgm:t>
    </dgm:pt>
    <dgm:pt modelId="{42FA0263-1FA4-4C3E-845C-C69FC75BD079}">
      <dgm:prSet phldrT="[Text]"/>
      <dgm:spPr>
        <a:solidFill>
          <a:schemeClr val="bg1">
            <a:lumMod val="75000"/>
          </a:schemeClr>
        </a:solidFill>
      </dgm:spPr>
      <dgm:t>
        <a:bodyPr/>
        <a:lstStyle/>
        <a:p>
          <a:pPr rtl="1"/>
          <a:r>
            <a:rPr lang="ar-SA" dirty="0" smtClean="0"/>
            <a:t>الخبرة الحسية</a:t>
          </a:r>
          <a:endParaRPr lang="ar-SA" dirty="0"/>
        </a:p>
      </dgm:t>
    </dgm:pt>
    <dgm:pt modelId="{2CC8B2C1-5CB4-4D00-A6E5-607B38D7C1C7}" type="parTrans" cxnId="{30F6F740-6395-41C0-974B-03E7A07D1488}">
      <dgm:prSet/>
      <dgm:spPr/>
      <dgm:t>
        <a:bodyPr/>
        <a:lstStyle/>
        <a:p>
          <a:pPr rtl="1"/>
          <a:endParaRPr lang="ar-SA"/>
        </a:p>
      </dgm:t>
    </dgm:pt>
    <dgm:pt modelId="{B3DF1304-97D9-4385-BD24-4889E9A0E6B8}" type="sibTrans" cxnId="{30F6F740-6395-41C0-974B-03E7A07D1488}">
      <dgm:prSet/>
      <dgm:spPr/>
      <dgm:t>
        <a:bodyPr/>
        <a:lstStyle/>
        <a:p>
          <a:pPr rtl="1"/>
          <a:endParaRPr lang="ar-SA"/>
        </a:p>
      </dgm:t>
    </dgm:pt>
    <dgm:pt modelId="{525B7AC1-C0AB-4FF9-88FD-5E6C93851182}">
      <dgm:prSet phldrT="[Text]"/>
      <dgm:spPr>
        <a:solidFill>
          <a:schemeClr val="bg1">
            <a:lumMod val="75000"/>
          </a:schemeClr>
        </a:solidFill>
      </dgm:spPr>
      <dgm:t>
        <a:bodyPr/>
        <a:lstStyle/>
        <a:p>
          <a:pPr rtl="1"/>
          <a:r>
            <a:rPr lang="ar-SA" dirty="0" smtClean="0"/>
            <a:t>التفكير</a:t>
          </a:r>
        </a:p>
        <a:p>
          <a:pPr rtl="1"/>
          <a:r>
            <a:rPr lang="ar-SA" dirty="0" smtClean="0"/>
            <a:t>الإستقرائي</a:t>
          </a:r>
          <a:endParaRPr lang="ar-SA" dirty="0"/>
        </a:p>
      </dgm:t>
    </dgm:pt>
    <dgm:pt modelId="{3220E449-9B4F-4CC6-8D16-78A3323CA96F}" type="parTrans" cxnId="{EA2AA6C8-F8D4-49B3-83F9-E6AB5214096D}">
      <dgm:prSet/>
      <dgm:spPr/>
      <dgm:t>
        <a:bodyPr/>
        <a:lstStyle/>
        <a:p>
          <a:pPr rtl="1"/>
          <a:endParaRPr lang="ar-SA"/>
        </a:p>
      </dgm:t>
    </dgm:pt>
    <dgm:pt modelId="{F1B90198-6052-4D77-92F3-03BD8188028F}" type="sibTrans" cxnId="{EA2AA6C8-F8D4-49B3-83F9-E6AB5214096D}">
      <dgm:prSet/>
      <dgm:spPr/>
      <dgm:t>
        <a:bodyPr/>
        <a:lstStyle/>
        <a:p>
          <a:pPr rtl="1"/>
          <a:endParaRPr lang="ar-SA"/>
        </a:p>
      </dgm:t>
    </dgm:pt>
    <dgm:pt modelId="{59DFF0FF-49DF-4401-B4CD-3FB67F2D8144}">
      <dgm:prSet phldrT="[Text]"/>
      <dgm:spPr>
        <a:solidFill>
          <a:schemeClr val="bg1">
            <a:lumMod val="75000"/>
          </a:schemeClr>
        </a:solidFill>
      </dgm:spPr>
      <dgm:t>
        <a:bodyPr/>
        <a:lstStyle/>
        <a:p>
          <a:pPr rtl="1"/>
          <a:r>
            <a:rPr lang="ar-SA" dirty="0" smtClean="0"/>
            <a:t>التفكير القياسي</a:t>
          </a:r>
        </a:p>
        <a:p>
          <a:pPr rtl="1"/>
          <a:r>
            <a:rPr lang="ar-SA" dirty="0" smtClean="0"/>
            <a:t>«الإستنباطي»</a:t>
          </a:r>
          <a:endParaRPr lang="ar-SA" dirty="0"/>
        </a:p>
      </dgm:t>
    </dgm:pt>
    <dgm:pt modelId="{4C030944-E94F-4635-B195-B27F3A5091C8}" type="parTrans" cxnId="{3E3B39FD-CE51-467C-BE5C-9986309FE98D}">
      <dgm:prSet/>
      <dgm:spPr/>
      <dgm:t>
        <a:bodyPr/>
        <a:lstStyle/>
        <a:p>
          <a:pPr rtl="1"/>
          <a:endParaRPr lang="ar-SA"/>
        </a:p>
      </dgm:t>
    </dgm:pt>
    <dgm:pt modelId="{39F02D31-BA71-41B3-9A6E-AED83CF8E56D}" type="sibTrans" cxnId="{3E3B39FD-CE51-467C-BE5C-9986309FE98D}">
      <dgm:prSet/>
      <dgm:spPr/>
      <dgm:t>
        <a:bodyPr/>
        <a:lstStyle/>
        <a:p>
          <a:pPr rtl="1"/>
          <a:endParaRPr lang="ar-SA"/>
        </a:p>
      </dgm:t>
    </dgm:pt>
    <dgm:pt modelId="{476174C0-7CEC-4A27-940E-F396D2D935AA}">
      <dgm:prSet/>
      <dgm:spPr>
        <a:solidFill>
          <a:schemeClr val="accent1">
            <a:lumMod val="40000"/>
            <a:lumOff val="60000"/>
          </a:schemeClr>
        </a:solidFill>
      </dgm:spPr>
      <dgm:t>
        <a:bodyPr/>
        <a:lstStyle/>
        <a:p>
          <a:pPr rtl="1"/>
          <a:r>
            <a:rPr lang="ar-SA" dirty="0" smtClean="0"/>
            <a:t>الطريقة العلمية في البحث</a:t>
          </a:r>
          <a:endParaRPr lang="ar-SA" dirty="0"/>
        </a:p>
      </dgm:t>
    </dgm:pt>
    <dgm:pt modelId="{68DF733E-2B7C-4EC7-AD35-1120504AE610}" type="parTrans" cxnId="{7C6000C7-75EB-4F2C-B80B-49397718AC25}">
      <dgm:prSet/>
      <dgm:spPr/>
      <dgm:t>
        <a:bodyPr/>
        <a:lstStyle/>
        <a:p>
          <a:pPr rtl="1"/>
          <a:endParaRPr lang="ar-SA"/>
        </a:p>
      </dgm:t>
    </dgm:pt>
    <dgm:pt modelId="{461C34DA-88EA-4A52-BC4A-403234121FAE}" type="sibTrans" cxnId="{7C6000C7-75EB-4F2C-B80B-49397718AC25}">
      <dgm:prSet/>
      <dgm:spPr/>
      <dgm:t>
        <a:bodyPr/>
        <a:lstStyle/>
        <a:p>
          <a:pPr rtl="1"/>
          <a:endParaRPr lang="ar-SA"/>
        </a:p>
      </dgm:t>
    </dgm:pt>
    <dgm:pt modelId="{67B013CD-4D06-4B10-A707-8970C7B8EDC7}" type="pres">
      <dgm:prSet presAssocID="{00134775-9EEE-40EA-9A55-849C26933FA7}" presName="diagram" presStyleCnt="0">
        <dgm:presLayoutVars>
          <dgm:dir/>
          <dgm:resizeHandles val="exact"/>
        </dgm:presLayoutVars>
      </dgm:prSet>
      <dgm:spPr/>
      <dgm:t>
        <a:bodyPr/>
        <a:lstStyle/>
        <a:p>
          <a:pPr rtl="1"/>
          <a:endParaRPr lang="ar-SA"/>
        </a:p>
      </dgm:t>
    </dgm:pt>
    <dgm:pt modelId="{109ABEA8-133D-4034-82C9-F81479263FCB}" type="pres">
      <dgm:prSet presAssocID="{17BFDD0D-16AC-4DF3-97CB-50B6B14140A3}" presName="node" presStyleLbl="node1" presStyleIdx="0" presStyleCnt="6">
        <dgm:presLayoutVars>
          <dgm:bulletEnabled val="1"/>
        </dgm:presLayoutVars>
      </dgm:prSet>
      <dgm:spPr/>
      <dgm:t>
        <a:bodyPr/>
        <a:lstStyle/>
        <a:p>
          <a:pPr rtl="1"/>
          <a:endParaRPr lang="ar-SA"/>
        </a:p>
      </dgm:t>
    </dgm:pt>
    <dgm:pt modelId="{F75388E6-FEA2-42E2-9904-D039D184C0F7}" type="pres">
      <dgm:prSet presAssocID="{98E5614C-69FA-41A5-8F0F-C345DFF2163D}" presName="sibTrans" presStyleCnt="0"/>
      <dgm:spPr/>
    </dgm:pt>
    <dgm:pt modelId="{95CF8322-FCA5-4BC7-A4EC-F3E2C9E02988}" type="pres">
      <dgm:prSet presAssocID="{32E01FB1-E7CD-499F-A758-575C78CDE5C6}" presName="node" presStyleLbl="node1" presStyleIdx="1" presStyleCnt="6">
        <dgm:presLayoutVars>
          <dgm:bulletEnabled val="1"/>
        </dgm:presLayoutVars>
      </dgm:prSet>
      <dgm:spPr/>
      <dgm:t>
        <a:bodyPr/>
        <a:lstStyle/>
        <a:p>
          <a:pPr rtl="1"/>
          <a:endParaRPr lang="ar-SA"/>
        </a:p>
      </dgm:t>
    </dgm:pt>
    <dgm:pt modelId="{4D6C095D-2EB3-454C-80BE-69FCF43B612A}" type="pres">
      <dgm:prSet presAssocID="{4D6D94CC-8FF7-4A99-B58D-8308A7338931}" presName="sibTrans" presStyleCnt="0"/>
      <dgm:spPr/>
    </dgm:pt>
    <dgm:pt modelId="{F361538A-D1A5-4A9B-8FA9-CC1839E4C5DF}" type="pres">
      <dgm:prSet presAssocID="{42FA0263-1FA4-4C3E-845C-C69FC75BD079}" presName="node" presStyleLbl="node1" presStyleIdx="2" presStyleCnt="6">
        <dgm:presLayoutVars>
          <dgm:bulletEnabled val="1"/>
        </dgm:presLayoutVars>
      </dgm:prSet>
      <dgm:spPr/>
      <dgm:t>
        <a:bodyPr/>
        <a:lstStyle/>
        <a:p>
          <a:pPr rtl="1"/>
          <a:endParaRPr lang="ar-SA"/>
        </a:p>
      </dgm:t>
    </dgm:pt>
    <dgm:pt modelId="{86C20510-7164-410F-A783-48B490CF751C}" type="pres">
      <dgm:prSet presAssocID="{B3DF1304-97D9-4385-BD24-4889E9A0E6B8}" presName="sibTrans" presStyleCnt="0"/>
      <dgm:spPr/>
    </dgm:pt>
    <dgm:pt modelId="{0681CD5D-DF0A-4594-AF80-9C3A5CE9F61B}" type="pres">
      <dgm:prSet presAssocID="{525B7AC1-C0AB-4FF9-88FD-5E6C93851182}" presName="node" presStyleLbl="node1" presStyleIdx="3" presStyleCnt="6">
        <dgm:presLayoutVars>
          <dgm:bulletEnabled val="1"/>
        </dgm:presLayoutVars>
      </dgm:prSet>
      <dgm:spPr/>
      <dgm:t>
        <a:bodyPr/>
        <a:lstStyle/>
        <a:p>
          <a:pPr rtl="1"/>
          <a:endParaRPr lang="ar-SA"/>
        </a:p>
      </dgm:t>
    </dgm:pt>
    <dgm:pt modelId="{386BB02A-8E32-4505-B765-CA4208829DFC}" type="pres">
      <dgm:prSet presAssocID="{F1B90198-6052-4D77-92F3-03BD8188028F}" presName="sibTrans" presStyleCnt="0"/>
      <dgm:spPr/>
    </dgm:pt>
    <dgm:pt modelId="{E7A95E95-2326-4AA5-8D2B-AA4E4E24FCEF}" type="pres">
      <dgm:prSet presAssocID="{476174C0-7CEC-4A27-940E-F396D2D935AA}" presName="node" presStyleLbl="node1" presStyleIdx="4" presStyleCnt="6">
        <dgm:presLayoutVars>
          <dgm:bulletEnabled val="1"/>
        </dgm:presLayoutVars>
      </dgm:prSet>
      <dgm:spPr/>
      <dgm:t>
        <a:bodyPr/>
        <a:lstStyle/>
        <a:p>
          <a:pPr rtl="1"/>
          <a:endParaRPr lang="ar-SA"/>
        </a:p>
      </dgm:t>
    </dgm:pt>
    <dgm:pt modelId="{2A3614FE-2BDB-4E83-927E-DD4E71F63363}" type="pres">
      <dgm:prSet presAssocID="{461C34DA-88EA-4A52-BC4A-403234121FAE}" presName="sibTrans" presStyleCnt="0"/>
      <dgm:spPr/>
    </dgm:pt>
    <dgm:pt modelId="{DD967AEF-3982-48A8-84B5-90048B235AD4}" type="pres">
      <dgm:prSet presAssocID="{59DFF0FF-49DF-4401-B4CD-3FB67F2D8144}" presName="node" presStyleLbl="node1" presStyleIdx="5" presStyleCnt="6">
        <dgm:presLayoutVars>
          <dgm:bulletEnabled val="1"/>
        </dgm:presLayoutVars>
      </dgm:prSet>
      <dgm:spPr/>
      <dgm:t>
        <a:bodyPr/>
        <a:lstStyle/>
        <a:p>
          <a:pPr rtl="1"/>
          <a:endParaRPr lang="ar-SA"/>
        </a:p>
      </dgm:t>
    </dgm:pt>
  </dgm:ptLst>
  <dgm:cxnLst>
    <dgm:cxn modelId="{C7E00844-C09E-8C43-B6BF-1FACB21D6FDC}" type="presOf" srcId="{17BFDD0D-16AC-4DF3-97CB-50B6B14140A3}" destId="{109ABEA8-133D-4034-82C9-F81479263FCB}" srcOrd="0" destOrd="0" presId="urn:microsoft.com/office/officeart/2005/8/layout/default"/>
    <dgm:cxn modelId="{88D3BD42-AFE9-4301-9B0C-D89F333021CE}" srcId="{00134775-9EEE-40EA-9A55-849C26933FA7}" destId="{17BFDD0D-16AC-4DF3-97CB-50B6B14140A3}" srcOrd="0" destOrd="0" parTransId="{7517D2F3-3C67-4931-936B-2F228F6CF7BE}" sibTransId="{98E5614C-69FA-41A5-8F0F-C345DFF2163D}"/>
    <dgm:cxn modelId="{2995F766-6AF8-8842-93BD-38634FD3AA97}" type="presOf" srcId="{00134775-9EEE-40EA-9A55-849C26933FA7}" destId="{67B013CD-4D06-4B10-A707-8970C7B8EDC7}" srcOrd="0" destOrd="0" presId="urn:microsoft.com/office/officeart/2005/8/layout/default"/>
    <dgm:cxn modelId="{3E3B39FD-CE51-467C-BE5C-9986309FE98D}" srcId="{00134775-9EEE-40EA-9A55-849C26933FA7}" destId="{59DFF0FF-49DF-4401-B4CD-3FB67F2D8144}" srcOrd="5" destOrd="0" parTransId="{4C030944-E94F-4635-B195-B27F3A5091C8}" sibTransId="{39F02D31-BA71-41B3-9A6E-AED83CF8E56D}"/>
    <dgm:cxn modelId="{96D75EC1-83AC-4496-80F7-E026A98531BC}" srcId="{00134775-9EEE-40EA-9A55-849C26933FA7}" destId="{32E01FB1-E7CD-499F-A758-575C78CDE5C6}" srcOrd="1" destOrd="0" parTransId="{DC327892-B4BB-4F27-AFD7-747D22D5EB48}" sibTransId="{4D6D94CC-8FF7-4A99-B58D-8308A7338931}"/>
    <dgm:cxn modelId="{EA2AA6C8-F8D4-49B3-83F9-E6AB5214096D}" srcId="{00134775-9EEE-40EA-9A55-849C26933FA7}" destId="{525B7AC1-C0AB-4FF9-88FD-5E6C93851182}" srcOrd="3" destOrd="0" parTransId="{3220E449-9B4F-4CC6-8D16-78A3323CA96F}" sibTransId="{F1B90198-6052-4D77-92F3-03BD8188028F}"/>
    <dgm:cxn modelId="{7C6000C7-75EB-4F2C-B80B-49397718AC25}" srcId="{00134775-9EEE-40EA-9A55-849C26933FA7}" destId="{476174C0-7CEC-4A27-940E-F396D2D935AA}" srcOrd="4" destOrd="0" parTransId="{68DF733E-2B7C-4EC7-AD35-1120504AE610}" sibTransId="{461C34DA-88EA-4A52-BC4A-403234121FAE}"/>
    <dgm:cxn modelId="{FCF4CB34-4C20-DB4C-A639-F2825561A8A8}" type="presOf" srcId="{32E01FB1-E7CD-499F-A758-575C78CDE5C6}" destId="{95CF8322-FCA5-4BC7-A4EC-F3E2C9E02988}" srcOrd="0" destOrd="0" presId="urn:microsoft.com/office/officeart/2005/8/layout/default"/>
    <dgm:cxn modelId="{9135E63A-B7DF-1D4C-A519-4005E3325045}" type="presOf" srcId="{525B7AC1-C0AB-4FF9-88FD-5E6C93851182}" destId="{0681CD5D-DF0A-4594-AF80-9C3A5CE9F61B}" srcOrd="0" destOrd="0" presId="urn:microsoft.com/office/officeart/2005/8/layout/default"/>
    <dgm:cxn modelId="{E703F7D0-F95E-324F-8BC8-8FF498E07947}" type="presOf" srcId="{476174C0-7CEC-4A27-940E-F396D2D935AA}" destId="{E7A95E95-2326-4AA5-8D2B-AA4E4E24FCEF}" srcOrd="0" destOrd="0" presId="urn:microsoft.com/office/officeart/2005/8/layout/default"/>
    <dgm:cxn modelId="{A658B5FD-02DA-5547-8FFF-85EA93FCCB35}" type="presOf" srcId="{59DFF0FF-49DF-4401-B4CD-3FB67F2D8144}" destId="{DD967AEF-3982-48A8-84B5-90048B235AD4}" srcOrd="0" destOrd="0" presId="urn:microsoft.com/office/officeart/2005/8/layout/default"/>
    <dgm:cxn modelId="{80C6CCF9-72BE-5D46-A99A-949231086FC2}" type="presOf" srcId="{42FA0263-1FA4-4C3E-845C-C69FC75BD079}" destId="{F361538A-D1A5-4A9B-8FA9-CC1839E4C5DF}" srcOrd="0" destOrd="0" presId="urn:microsoft.com/office/officeart/2005/8/layout/default"/>
    <dgm:cxn modelId="{30F6F740-6395-41C0-974B-03E7A07D1488}" srcId="{00134775-9EEE-40EA-9A55-849C26933FA7}" destId="{42FA0263-1FA4-4C3E-845C-C69FC75BD079}" srcOrd="2" destOrd="0" parTransId="{2CC8B2C1-5CB4-4D00-A6E5-607B38D7C1C7}" sibTransId="{B3DF1304-97D9-4385-BD24-4889E9A0E6B8}"/>
    <dgm:cxn modelId="{D7275750-D6FE-1E4F-B428-5A2B8849E0DC}" type="presParOf" srcId="{67B013CD-4D06-4B10-A707-8970C7B8EDC7}" destId="{109ABEA8-133D-4034-82C9-F81479263FCB}" srcOrd="0" destOrd="0" presId="urn:microsoft.com/office/officeart/2005/8/layout/default"/>
    <dgm:cxn modelId="{4E5966BE-E5E8-A74F-842A-7F9070958A0C}" type="presParOf" srcId="{67B013CD-4D06-4B10-A707-8970C7B8EDC7}" destId="{F75388E6-FEA2-42E2-9904-D039D184C0F7}" srcOrd="1" destOrd="0" presId="urn:microsoft.com/office/officeart/2005/8/layout/default"/>
    <dgm:cxn modelId="{2B8EF3AC-76C5-E144-B9B9-4A7610955E3E}" type="presParOf" srcId="{67B013CD-4D06-4B10-A707-8970C7B8EDC7}" destId="{95CF8322-FCA5-4BC7-A4EC-F3E2C9E02988}" srcOrd="2" destOrd="0" presId="urn:microsoft.com/office/officeart/2005/8/layout/default"/>
    <dgm:cxn modelId="{DE686C2C-2903-C548-AEBA-7DFC1CF2B272}" type="presParOf" srcId="{67B013CD-4D06-4B10-A707-8970C7B8EDC7}" destId="{4D6C095D-2EB3-454C-80BE-69FCF43B612A}" srcOrd="3" destOrd="0" presId="urn:microsoft.com/office/officeart/2005/8/layout/default"/>
    <dgm:cxn modelId="{A9270DE4-F3C3-FF44-A81E-81B4F76634D8}" type="presParOf" srcId="{67B013CD-4D06-4B10-A707-8970C7B8EDC7}" destId="{F361538A-D1A5-4A9B-8FA9-CC1839E4C5DF}" srcOrd="4" destOrd="0" presId="urn:microsoft.com/office/officeart/2005/8/layout/default"/>
    <dgm:cxn modelId="{C368CD54-A202-5A4A-9059-14F8A49E0FDF}" type="presParOf" srcId="{67B013CD-4D06-4B10-A707-8970C7B8EDC7}" destId="{86C20510-7164-410F-A783-48B490CF751C}" srcOrd="5" destOrd="0" presId="urn:microsoft.com/office/officeart/2005/8/layout/default"/>
    <dgm:cxn modelId="{1068874F-6918-ED47-9E33-E4A61975D8A7}" type="presParOf" srcId="{67B013CD-4D06-4B10-A707-8970C7B8EDC7}" destId="{0681CD5D-DF0A-4594-AF80-9C3A5CE9F61B}" srcOrd="6" destOrd="0" presId="urn:microsoft.com/office/officeart/2005/8/layout/default"/>
    <dgm:cxn modelId="{1DF7D3F7-4408-6643-B312-EF1B38467429}" type="presParOf" srcId="{67B013CD-4D06-4B10-A707-8970C7B8EDC7}" destId="{386BB02A-8E32-4505-B765-CA4208829DFC}" srcOrd="7" destOrd="0" presId="urn:microsoft.com/office/officeart/2005/8/layout/default"/>
    <dgm:cxn modelId="{D643C3F6-07E0-5D42-B44C-EB4970982EE2}" type="presParOf" srcId="{67B013CD-4D06-4B10-A707-8970C7B8EDC7}" destId="{E7A95E95-2326-4AA5-8D2B-AA4E4E24FCEF}" srcOrd="8" destOrd="0" presId="urn:microsoft.com/office/officeart/2005/8/layout/default"/>
    <dgm:cxn modelId="{571593BF-C2EA-AB4D-A965-B69A36C8E98E}" type="presParOf" srcId="{67B013CD-4D06-4B10-A707-8970C7B8EDC7}" destId="{2A3614FE-2BDB-4E83-927E-DD4E71F63363}" srcOrd="9" destOrd="0" presId="urn:microsoft.com/office/officeart/2005/8/layout/default"/>
    <dgm:cxn modelId="{A1FB7525-35ED-0445-BD6E-15746C7CEACB}" type="presParOf" srcId="{67B013CD-4D06-4B10-A707-8970C7B8EDC7}" destId="{DD967AEF-3982-48A8-84B5-90048B235AD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ABEA8-133D-4034-82C9-F81479263FCB}">
      <dsp:nvSpPr>
        <dsp:cNvPr id="0" name=""/>
        <dsp:cNvSpPr/>
      </dsp:nvSpPr>
      <dsp:spPr>
        <a:xfrm>
          <a:off x="270033" y="1509"/>
          <a:ext cx="2831603" cy="169896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ar-SA" sz="4200" kern="1200" dirty="0" smtClean="0"/>
            <a:t>اللجوء إلى السلطة</a:t>
          </a:r>
          <a:endParaRPr lang="ar-SA" sz="4200" kern="1200" dirty="0"/>
        </a:p>
      </dsp:txBody>
      <dsp:txXfrm>
        <a:off x="270033" y="1509"/>
        <a:ext cx="2831603" cy="1698962"/>
      </dsp:txXfrm>
    </dsp:sp>
    <dsp:sp modelId="{95CF8322-FCA5-4BC7-A4EC-F3E2C9E02988}">
      <dsp:nvSpPr>
        <dsp:cNvPr id="0" name=""/>
        <dsp:cNvSpPr/>
      </dsp:nvSpPr>
      <dsp:spPr>
        <a:xfrm>
          <a:off x="3384798" y="1509"/>
          <a:ext cx="2831603" cy="169896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ar-SA" sz="4200" kern="1200" dirty="0" smtClean="0"/>
            <a:t>المحاولة والخطاء</a:t>
          </a:r>
          <a:endParaRPr lang="ar-SA" sz="4200" kern="1200" dirty="0"/>
        </a:p>
      </dsp:txBody>
      <dsp:txXfrm>
        <a:off x="3384798" y="1509"/>
        <a:ext cx="2831603" cy="1698962"/>
      </dsp:txXfrm>
    </dsp:sp>
    <dsp:sp modelId="{F361538A-D1A5-4A9B-8FA9-CC1839E4C5DF}">
      <dsp:nvSpPr>
        <dsp:cNvPr id="0" name=""/>
        <dsp:cNvSpPr/>
      </dsp:nvSpPr>
      <dsp:spPr>
        <a:xfrm>
          <a:off x="6499562" y="1509"/>
          <a:ext cx="2831603" cy="169896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ar-SA" sz="4200" kern="1200" dirty="0" smtClean="0"/>
            <a:t>الخبرة الحسية</a:t>
          </a:r>
          <a:endParaRPr lang="ar-SA" sz="4200" kern="1200" dirty="0"/>
        </a:p>
      </dsp:txBody>
      <dsp:txXfrm>
        <a:off x="6499562" y="1509"/>
        <a:ext cx="2831603" cy="1698962"/>
      </dsp:txXfrm>
    </dsp:sp>
    <dsp:sp modelId="{0681CD5D-DF0A-4594-AF80-9C3A5CE9F61B}">
      <dsp:nvSpPr>
        <dsp:cNvPr id="0" name=""/>
        <dsp:cNvSpPr/>
      </dsp:nvSpPr>
      <dsp:spPr>
        <a:xfrm>
          <a:off x="270033" y="1983632"/>
          <a:ext cx="2831603" cy="169896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ar-SA" sz="4200" kern="1200" dirty="0" smtClean="0"/>
            <a:t>التفكير</a:t>
          </a:r>
        </a:p>
        <a:p>
          <a:pPr lvl="0" algn="ctr" defTabSz="1866900" rtl="1">
            <a:lnSpc>
              <a:spcPct val="90000"/>
            </a:lnSpc>
            <a:spcBef>
              <a:spcPct val="0"/>
            </a:spcBef>
            <a:spcAft>
              <a:spcPct val="35000"/>
            </a:spcAft>
          </a:pPr>
          <a:r>
            <a:rPr lang="ar-SA" sz="4200" kern="1200" dirty="0" smtClean="0"/>
            <a:t>الإستقرائي</a:t>
          </a:r>
          <a:endParaRPr lang="ar-SA" sz="4200" kern="1200" dirty="0"/>
        </a:p>
      </dsp:txBody>
      <dsp:txXfrm>
        <a:off x="270033" y="1983632"/>
        <a:ext cx="2831603" cy="1698962"/>
      </dsp:txXfrm>
    </dsp:sp>
    <dsp:sp modelId="{E7A95E95-2326-4AA5-8D2B-AA4E4E24FCEF}">
      <dsp:nvSpPr>
        <dsp:cNvPr id="0" name=""/>
        <dsp:cNvSpPr/>
      </dsp:nvSpPr>
      <dsp:spPr>
        <a:xfrm>
          <a:off x="3384798" y="1983632"/>
          <a:ext cx="2831603" cy="1698962"/>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ar-SA" sz="4200" kern="1200" dirty="0" smtClean="0"/>
            <a:t>الطريقة العلمية في البحث</a:t>
          </a:r>
          <a:endParaRPr lang="ar-SA" sz="4200" kern="1200" dirty="0"/>
        </a:p>
      </dsp:txBody>
      <dsp:txXfrm>
        <a:off x="3384798" y="1983632"/>
        <a:ext cx="2831603" cy="1698962"/>
      </dsp:txXfrm>
    </dsp:sp>
    <dsp:sp modelId="{DD967AEF-3982-48A8-84B5-90048B235AD4}">
      <dsp:nvSpPr>
        <dsp:cNvPr id="0" name=""/>
        <dsp:cNvSpPr/>
      </dsp:nvSpPr>
      <dsp:spPr>
        <a:xfrm>
          <a:off x="6499562" y="1983632"/>
          <a:ext cx="2831603" cy="169896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rtl="1">
            <a:lnSpc>
              <a:spcPct val="90000"/>
            </a:lnSpc>
            <a:spcBef>
              <a:spcPct val="0"/>
            </a:spcBef>
            <a:spcAft>
              <a:spcPct val="35000"/>
            </a:spcAft>
          </a:pPr>
          <a:r>
            <a:rPr lang="ar-SA" sz="4200" kern="1200" dirty="0" smtClean="0"/>
            <a:t>التفكير القياسي</a:t>
          </a:r>
        </a:p>
        <a:p>
          <a:pPr lvl="0" algn="ctr" defTabSz="1866900" rtl="1">
            <a:lnSpc>
              <a:spcPct val="90000"/>
            </a:lnSpc>
            <a:spcBef>
              <a:spcPct val="0"/>
            </a:spcBef>
            <a:spcAft>
              <a:spcPct val="35000"/>
            </a:spcAft>
          </a:pPr>
          <a:r>
            <a:rPr lang="ar-SA" sz="4200" kern="1200" dirty="0" smtClean="0"/>
            <a:t>«الإستنباطي»</a:t>
          </a:r>
          <a:endParaRPr lang="ar-SA" sz="4200" kern="1200" dirty="0"/>
        </a:p>
      </dsp:txBody>
      <dsp:txXfrm>
        <a:off x="6499562" y="1983632"/>
        <a:ext cx="2831603" cy="16989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E9706A-5982-914A-973B-C5F10A4B1F87}" type="datetimeFigureOut">
              <a:rPr lang="en-US" smtClean="0"/>
              <a:t>9/30/17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1560314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9706A-5982-914A-973B-C5F10A4B1F87}" type="datetimeFigureOut">
              <a:rPr lang="en-US" smtClean="0"/>
              <a:t>9/30/17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182342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9706A-5982-914A-973B-C5F10A4B1F87}" type="datetimeFigureOut">
              <a:rPr lang="en-US" smtClean="0"/>
              <a:t>9/30/17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172241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9706A-5982-914A-973B-C5F10A4B1F87}" type="datetimeFigureOut">
              <a:rPr lang="en-US" smtClean="0"/>
              <a:t>9/30/17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638902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E9706A-5982-914A-973B-C5F10A4B1F87}" type="datetimeFigureOut">
              <a:rPr lang="en-US" smtClean="0"/>
              <a:t>9/30/17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60962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E9706A-5982-914A-973B-C5F10A4B1F87}" type="datetimeFigureOut">
              <a:rPr lang="en-US" smtClean="0"/>
              <a:t>9/30/17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383602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E9706A-5982-914A-973B-C5F10A4B1F87}" type="datetimeFigureOut">
              <a:rPr lang="en-US" smtClean="0"/>
              <a:t>9/30/17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453695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E9706A-5982-914A-973B-C5F10A4B1F87}" type="datetimeFigureOut">
              <a:rPr lang="en-US" smtClean="0"/>
              <a:t>9/30/17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1695590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9706A-5982-914A-973B-C5F10A4B1F87}" type="datetimeFigureOut">
              <a:rPr lang="en-US" smtClean="0"/>
              <a:t>9/30/17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683134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9706A-5982-914A-973B-C5F10A4B1F87}" type="datetimeFigureOut">
              <a:rPr lang="en-US" smtClean="0"/>
              <a:t>9/30/17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993544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9706A-5982-914A-973B-C5F10A4B1F87}" type="datetimeFigureOut">
              <a:rPr lang="en-US" smtClean="0"/>
              <a:t>9/30/17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F99DD0-3169-6A41-9611-AB314F5EED2A}" type="slidenum">
              <a:rPr lang="en-US" smtClean="0"/>
              <a:t>‹#›</a:t>
            </a:fld>
            <a:endParaRPr lang="en-US"/>
          </a:p>
        </p:txBody>
      </p:sp>
    </p:spTree>
    <p:extLst>
      <p:ext uri="{BB962C8B-B14F-4D97-AF65-F5344CB8AC3E}">
        <p14:creationId xmlns:p14="http://schemas.microsoft.com/office/powerpoint/2010/main" val="18164342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9706A-5982-914A-973B-C5F10A4B1F87}" type="datetimeFigureOut">
              <a:rPr lang="en-US" smtClean="0"/>
              <a:t>9/30/17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F99DD0-3169-6A41-9611-AB314F5EED2A}" type="slidenum">
              <a:rPr lang="en-US" smtClean="0"/>
              <a:t>‹#›</a:t>
            </a:fld>
            <a:endParaRPr lang="en-US"/>
          </a:p>
        </p:txBody>
      </p:sp>
    </p:spTree>
    <p:extLst>
      <p:ext uri="{BB962C8B-B14F-4D97-AF65-F5344CB8AC3E}">
        <p14:creationId xmlns:p14="http://schemas.microsoft.com/office/powerpoint/2010/main" val="327831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fontScale="90000"/>
          </a:bodyPr>
          <a:lstStyle/>
          <a:p>
            <a:pPr algn="ctr"/>
            <a:r>
              <a:rPr lang="ar-SA" dirty="0" smtClean="0"/>
              <a:t>مناهج البحث في علم النفس</a:t>
            </a:r>
            <a:r>
              <a:rPr lang="ar-SA" smtClean="0"/>
              <a:t/>
            </a:r>
            <a:br>
              <a:rPr lang="ar-SA" smtClean="0"/>
            </a:br>
            <a:r>
              <a:rPr lang="ar-SA" smtClean="0"/>
              <a:t>المحاضرة ٢</a:t>
            </a:r>
            <a:endParaRPr lang="ar-SA" dirty="0"/>
          </a:p>
        </p:txBody>
      </p:sp>
      <p:sp>
        <p:nvSpPr>
          <p:cNvPr id="3" name="Content Placeholder 2"/>
          <p:cNvSpPr>
            <a:spLocks noGrp="1"/>
          </p:cNvSpPr>
          <p:nvPr>
            <p:ph idx="1"/>
          </p:nvPr>
        </p:nvSpPr>
        <p:spPr/>
        <p:txBody>
          <a:bodyPr/>
          <a:lstStyle/>
          <a:p>
            <a:pPr algn="r"/>
            <a:endParaRPr lang="ar-SA" dirty="0"/>
          </a:p>
          <a:p>
            <a:pPr algn="r"/>
            <a:endParaRPr lang="ar-SA" dirty="0" smtClean="0"/>
          </a:p>
          <a:p>
            <a:pPr marL="0" indent="0" algn="r">
              <a:buNone/>
            </a:pPr>
            <a:r>
              <a:rPr lang="ar-SA" sz="3200" dirty="0" smtClean="0"/>
              <a:t>خطة المحاضرة:</a:t>
            </a:r>
          </a:p>
          <a:p>
            <a:pPr algn="r" rtl="1">
              <a:buFontTx/>
              <a:buChar char="-"/>
            </a:pPr>
            <a:r>
              <a:rPr lang="ar-SA" sz="3200" dirty="0" smtClean="0"/>
              <a:t>طرق الحصول على المعرفة</a:t>
            </a:r>
          </a:p>
          <a:p>
            <a:pPr algn="r" rtl="1">
              <a:buFontTx/>
              <a:buChar char="-"/>
            </a:pPr>
            <a:r>
              <a:rPr lang="ar-SA" sz="3200" dirty="0" smtClean="0"/>
              <a:t>افتراضات المنهج العلمي</a:t>
            </a:r>
          </a:p>
          <a:p>
            <a:pPr algn="r" rtl="1">
              <a:buFontTx/>
              <a:buChar char="-"/>
            </a:pPr>
            <a:r>
              <a:rPr lang="ar-SA" sz="3200" dirty="0" smtClean="0"/>
              <a:t>أنواع البحث العلمي في علم </a:t>
            </a:r>
            <a:r>
              <a:rPr lang="ar-SA" sz="3200" dirty="0" smtClean="0"/>
              <a:t>النفس والتربية</a:t>
            </a:r>
            <a:endParaRPr lang="ar-SA" sz="3200" dirty="0" smtClean="0"/>
          </a:p>
          <a:p>
            <a:pPr algn="r" rtl="1">
              <a:buFontTx/>
              <a:buChar char="-"/>
            </a:pPr>
            <a:endParaRPr lang="ar-SA" sz="3200" dirty="0"/>
          </a:p>
        </p:txBody>
      </p:sp>
    </p:spTree>
    <p:extLst>
      <p:ext uri="{BB962C8B-B14F-4D97-AF65-F5344CB8AC3E}">
        <p14:creationId xmlns:p14="http://schemas.microsoft.com/office/powerpoint/2010/main" val="7352275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914400"/>
            <a:ext cx="10840278" cy="929705"/>
          </a:xfrm>
          <a:solidFill>
            <a:schemeClr val="bg1">
              <a:lumMod val="85000"/>
            </a:schemeClr>
          </a:solidFill>
        </p:spPr>
        <p:txBody>
          <a:bodyPr>
            <a:normAutofit/>
          </a:bodyPr>
          <a:lstStyle/>
          <a:p>
            <a:pPr algn="ctr" rtl="1"/>
            <a:r>
              <a:rPr lang="ar-SA" dirty="0" smtClean="0"/>
              <a:t> أنواع المعرفة</a:t>
            </a:r>
            <a:endParaRPr lang="ar-SA" dirty="0"/>
          </a:p>
        </p:txBody>
      </p:sp>
      <p:sp>
        <p:nvSpPr>
          <p:cNvPr id="3" name="Content Placeholder 2"/>
          <p:cNvSpPr>
            <a:spLocks noGrp="1"/>
          </p:cNvSpPr>
          <p:nvPr>
            <p:ph idx="1"/>
          </p:nvPr>
        </p:nvSpPr>
        <p:spPr>
          <a:xfrm>
            <a:off x="838200" y="1944709"/>
            <a:ext cx="10515600" cy="4232253"/>
          </a:xfrm>
        </p:spPr>
        <p:txBody>
          <a:bodyPr>
            <a:normAutofit/>
          </a:bodyPr>
          <a:lstStyle/>
          <a:p>
            <a:pPr marL="0" indent="0" algn="just" rtl="1">
              <a:buNone/>
            </a:pPr>
            <a:r>
              <a:rPr lang="ar-SA" sz="2800" dirty="0" smtClean="0">
                <a:solidFill>
                  <a:schemeClr val="accent1"/>
                </a:solidFill>
              </a:rPr>
              <a:t>المعرفة العلمية </a:t>
            </a:r>
            <a:r>
              <a:rPr lang="en-US" sz="2800" dirty="0">
                <a:solidFill>
                  <a:schemeClr val="accent1"/>
                </a:solidFill>
              </a:rPr>
              <a:t>Scientific Knowledge </a:t>
            </a:r>
            <a:r>
              <a:rPr lang="ar-SA" sz="2800" dirty="0" smtClean="0">
                <a:solidFill>
                  <a:schemeClr val="accent1"/>
                </a:solidFill>
              </a:rPr>
              <a:t>:</a:t>
            </a:r>
          </a:p>
          <a:p>
            <a:pPr marL="0" indent="0" algn="just" rtl="1">
              <a:buNone/>
            </a:pPr>
            <a:r>
              <a:rPr lang="ar-SA" sz="2800" b="0" dirty="0" smtClean="0">
                <a:solidFill>
                  <a:schemeClr val="tx1">
                    <a:lumMod val="95000"/>
                    <a:lumOff val="5000"/>
                  </a:schemeClr>
                </a:solidFill>
              </a:rPr>
              <a:t>وهي </a:t>
            </a:r>
            <a:r>
              <a:rPr lang="ar-SA" sz="2800" b="0" dirty="0">
                <a:solidFill>
                  <a:schemeClr val="tx1">
                    <a:lumMod val="95000"/>
                    <a:lumOff val="5000"/>
                  </a:schemeClr>
                </a:solidFill>
              </a:rPr>
              <a:t>المعرفة التي تقوم على أساس</a:t>
            </a:r>
            <a:r>
              <a:rPr lang="ar-SA" sz="2800" b="0" u="sng" dirty="0">
                <a:solidFill>
                  <a:schemeClr val="tx1">
                    <a:lumMod val="95000"/>
                    <a:lumOff val="5000"/>
                  </a:schemeClr>
                </a:solidFill>
              </a:rPr>
              <a:t> المنهجية </a:t>
            </a:r>
            <a:r>
              <a:rPr lang="ar-SA" sz="2800" b="0" dirty="0">
                <a:solidFill>
                  <a:schemeClr val="tx1">
                    <a:lumMod val="95000"/>
                    <a:lumOff val="5000"/>
                  </a:schemeClr>
                </a:solidFill>
              </a:rPr>
              <a:t>في الدراسة الشاملة للموضوع، بحيث تكون النتيجة النهائية قائمة على </a:t>
            </a:r>
            <a:r>
              <a:rPr lang="ar-SA" sz="2800" b="0" u="sng" dirty="0">
                <a:solidFill>
                  <a:schemeClr val="tx1">
                    <a:lumMod val="95000"/>
                    <a:lumOff val="5000"/>
                  </a:schemeClr>
                </a:solidFill>
              </a:rPr>
              <a:t>تحليل دقيق </a:t>
            </a:r>
            <a:r>
              <a:rPr lang="ar-SA" sz="2800" b="0" dirty="0">
                <a:solidFill>
                  <a:schemeClr val="tx1">
                    <a:lumMod val="95000"/>
                    <a:lumOff val="5000"/>
                  </a:schemeClr>
                </a:solidFill>
              </a:rPr>
              <a:t>للحقائق، </a:t>
            </a:r>
            <a:r>
              <a:rPr lang="ar-SA" sz="2800" b="0" u="sng" dirty="0">
                <a:solidFill>
                  <a:schemeClr val="tx1">
                    <a:lumMod val="95000"/>
                    <a:lumOff val="5000"/>
                  </a:schemeClr>
                </a:solidFill>
              </a:rPr>
              <a:t>ومستندة على الأدلة و الشواهد </a:t>
            </a:r>
            <a:r>
              <a:rPr lang="ar-SA" sz="2800" b="0" dirty="0">
                <a:solidFill>
                  <a:schemeClr val="tx1">
                    <a:lumMod val="95000"/>
                    <a:lumOff val="5000"/>
                  </a:schemeClr>
                </a:solidFill>
              </a:rPr>
              <a:t>المتوفرة </a:t>
            </a:r>
            <a:r>
              <a:rPr lang="ar-SA" sz="2800" b="0" dirty="0" smtClean="0">
                <a:solidFill>
                  <a:schemeClr val="tx1">
                    <a:lumMod val="95000"/>
                    <a:lumOff val="5000"/>
                  </a:schemeClr>
                </a:solidFill>
              </a:rPr>
              <a:t>عن </a:t>
            </a:r>
            <a:r>
              <a:rPr lang="ar-SA" sz="2800" b="0" dirty="0">
                <a:solidFill>
                  <a:schemeClr val="tx1">
                    <a:lumMod val="95000"/>
                    <a:lumOff val="5000"/>
                  </a:schemeClr>
                </a:solidFill>
              </a:rPr>
              <a:t>محتوى الموضوع، وهي نوع من المعرفة </a:t>
            </a:r>
            <a:r>
              <a:rPr lang="ar-SA" sz="2800" b="0" u="sng" dirty="0">
                <a:solidFill>
                  <a:schemeClr val="tx1">
                    <a:lumMod val="95000"/>
                    <a:lumOff val="5000"/>
                  </a:schemeClr>
                </a:solidFill>
              </a:rPr>
              <a:t>المتنامية باستمرار </a:t>
            </a:r>
            <a:r>
              <a:rPr lang="ar-SA" sz="2800" b="0" dirty="0" smtClean="0">
                <a:solidFill>
                  <a:schemeClr val="tx1">
                    <a:lumMod val="95000"/>
                    <a:lumOff val="5000"/>
                  </a:schemeClr>
                </a:solidFill>
              </a:rPr>
              <a:t>ولا </a:t>
            </a:r>
            <a:r>
              <a:rPr lang="ar-SA" sz="2800" b="0" dirty="0">
                <a:solidFill>
                  <a:schemeClr val="tx1">
                    <a:lumMod val="95000"/>
                    <a:lumOff val="5000"/>
                  </a:schemeClr>
                </a:solidFill>
              </a:rPr>
              <a:t>يمكن أن تكتفي بما تم اكتسابه لأن هدفها هو زيادة </a:t>
            </a:r>
            <a:r>
              <a:rPr lang="ar-SA" sz="2800" b="0" dirty="0" smtClean="0">
                <a:solidFill>
                  <a:schemeClr val="tx1">
                    <a:lumMod val="95000"/>
                    <a:lumOff val="5000"/>
                  </a:schemeClr>
                </a:solidFill>
              </a:rPr>
              <a:t>الإكتشافات حول </a:t>
            </a:r>
            <a:r>
              <a:rPr lang="ar-SA" sz="2800" b="0" dirty="0">
                <a:solidFill>
                  <a:schemeClr val="tx1">
                    <a:lumMod val="95000"/>
                    <a:lumOff val="5000"/>
                  </a:schemeClr>
                </a:solidFill>
              </a:rPr>
              <a:t>الظواهر دون توقف، أي أن كل اكتشاف يؤدي إلى اكتشاف آخر و هكذا دواليك</a:t>
            </a:r>
            <a:r>
              <a:rPr lang="ar-SA" sz="2800" b="0" dirty="0" smtClean="0">
                <a:solidFill>
                  <a:schemeClr val="tx1">
                    <a:lumMod val="95000"/>
                    <a:lumOff val="5000"/>
                  </a:schemeClr>
                </a:solidFill>
              </a:rPr>
              <a:t>.</a:t>
            </a:r>
          </a:p>
          <a:p>
            <a:pPr marL="0" indent="0" algn="just" rtl="1">
              <a:buNone/>
            </a:pPr>
            <a:r>
              <a:rPr lang="ar-SA" sz="2800" b="0" dirty="0" smtClean="0">
                <a:solidFill>
                  <a:schemeClr val="tx1">
                    <a:lumMod val="95000"/>
                    <a:lumOff val="5000"/>
                  </a:schemeClr>
                </a:solidFill>
              </a:rPr>
              <a:t> </a:t>
            </a:r>
            <a:r>
              <a:rPr lang="ar-SA" sz="2800" b="0" dirty="0">
                <a:solidFill>
                  <a:schemeClr val="tx1">
                    <a:lumMod val="95000"/>
                    <a:lumOff val="5000"/>
                  </a:schemeClr>
                </a:solidFill>
              </a:rPr>
              <a:t>( وهو ما يعبر عنه عادة بتراكم المعارف الذي لا نهاية له، أو ما يعرف أيضا بتتابع ثورات المعرفة</a:t>
            </a:r>
            <a:r>
              <a:rPr lang="ar-SA" sz="2800" b="0" dirty="0" smtClean="0">
                <a:solidFill>
                  <a:schemeClr val="tx1">
                    <a:lumMod val="95000"/>
                    <a:lumOff val="5000"/>
                  </a:schemeClr>
                </a:solidFill>
              </a:rPr>
              <a:t>).</a:t>
            </a:r>
            <a:endParaRPr lang="ar-SA" sz="2800" b="0" dirty="0">
              <a:solidFill>
                <a:schemeClr val="tx1">
                  <a:lumMod val="95000"/>
                  <a:lumOff val="5000"/>
                </a:schemeClr>
              </a:solidFill>
            </a:endParaRPr>
          </a:p>
        </p:txBody>
      </p:sp>
    </p:spTree>
    <p:extLst>
      <p:ext uri="{BB962C8B-B14F-4D97-AF65-F5344CB8AC3E}">
        <p14:creationId xmlns:p14="http://schemas.microsoft.com/office/powerpoint/2010/main" val="274529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2732"/>
            <a:ext cx="10515600" cy="1029564"/>
          </a:xfrm>
          <a:solidFill>
            <a:schemeClr val="bg1">
              <a:lumMod val="85000"/>
            </a:schemeClr>
          </a:solidFill>
        </p:spPr>
        <p:txBody>
          <a:bodyPr>
            <a:normAutofit/>
          </a:bodyPr>
          <a:lstStyle/>
          <a:p>
            <a:pPr algn="ctr"/>
            <a:r>
              <a:rPr lang="ar-SA" dirty="0" smtClean="0"/>
              <a:t>الطريقة العلمية في البحث</a:t>
            </a:r>
            <a:endParaRPr lang="ar-SA" dirty="0"/>
          </a:p>
        </p:txBody>
      </p:sp>
      <p:sp>
        <p:nvSpPr>
          <p:cNvPr id="3" name="Content Placeholder 2"/>
          <p:cNvSpPr>
            <a:spLocks noGrp="1"/>
          </p:cNvSpPr>
          <p:nvPr>
            <p:ph idx="1"/>
          </p:nvPr>
        </p:nvSpPr>
        <p:spPr>
          <a:xfrm>
            <a:off x="618186" y="2434107"/>
            <a:ext cx="10735614" cy="3742856"/>
          </a:xfrm>
        </p:spPr>
        <p:txBody>
          <a:bodyPr>
            <a:normAutofit lnSpcReduction="10000"/>
          </a:bodyPr>
          <a:lstStyle/>
          <a:p>
            <a:pPr marL="0" indent="0" algn="r" rtl="1">
              <a:buNone/>
            </a:pPr>
            <a:r>
              <a:rPr lang="ar-SA" altLang="ar-SA" sz="2000" dirty="0" smtClean="0">
                <a:solidFill>
                  <a:schemeClr val="tx1">
                    <a:lumMod val="95000"/>
                    <a:lumOff val="5000"/>
                  </a:schemeClr>
                </a:solidFill>
                <a:sym typeface="Wingdings" panose="05000000000000000000" pitchFamily="2" charset="2"/>
              </a:rPr>
              <a:t>تم </a:t>
            </a:r>
            <a:r>
              <a:rPr lang="ar-SA" altLang="ar-SA" sz="2000" dirty="0" smtClean="0">
                <a:solidFill>
                  <a:schemeClr val="tx1">
                    <a:lumMod val="95000"/>
                    <a:lumOff val="5000"/>
                  </a:schemeClr>
                </a:solidFill>
                <a:sym typeface="Wingdings" panose="05000000000000000000" pitchFamily="2" charset="2"/>
              </a:rPr>
              <a:t>نشوء المنهج العلمي كطريقة  </a:t>
            </a:r>
            <a:r>
              <a:rPr lang="ar-SA" altLang="ar-SA" sz="2000" dirty="0" smtClean="0">
                <a:solidFill>
                  <a:schemeClr val="tx1">
                    <a:lumMod val="95000"/>
                    <a:lumOff val="5000"/>
                  </a:schemeClr>
                </a:solidFill>
                <a:sym typeface="Wingdings" panose="05000000000000000000" pitchFamily="2" charset="2"/>
              </a:rPr>
              <a:t>للوصول إلى المعرفة </a:t>
            </a:r>
            <a:r>
              <a:rPr lang="ar-SA" altLang="ar-SA" sz="2000" dirty="0" smtClean="0">
                <a:solidFill>
                  <a:schemeClr val="tx1">
                    <a:lumMod val="95000"/>
                    <a:lumOff val="5000"/>
                  </a:schemeClr>
                </a:solidFill>
                <a:sym typeface="Wingdings" panose="05000000000000000000" pitchFamily="2" charset="2"/>
              </a:rPr>
              <a:t>تجمع </a:t>
            </a:r>
            <a:r>
              <a:rPr lang="ar-SA" altLang="ar-SA" sz="2000" dirty="0">
                <a:solidFill>
                  <a:schemeClr val="tx1">
                    <a:lumMod val="95000"/>
                    <a:lumOff val="5000"/>
                  </a:schemeClr>
                </a:solidFill>
                <a:sym typeface="Wingdings" panose="05000000000000000000" pitchFamily="2" charset="2"/>
              </a:rPr>
              <a:t>بين الفكر والملاحظة والاستقراء </a:t>
            </a:r>
            <a:r>
              <a:rPr lang="ar-SA" altLang="ar-SA" sz="2000" dirty="0" smtClean="0">
                <a:solidFill>
                  <a:schemeClr val="tx1">
                    <a:lumMod val="95000"/>
                    <a:lumOff val="5000"/>
                  </a:schemeClr>
                </a:solidFill>
                <a:sym typeface="Wingdings" panose="05000000000000000000" pitchFamily="2" charset="2"/>
              </a:rPr>
              <a:t>والقياس  في بدايات القرن السابع عشر وقد أسهم عدد من العلماء في صياغته وهو يتميز عما سبق </a:t>
            </a:r>
            <a:r>
              <a:rPr lang="ar-SA" altLang="ar-SA" sz="2000" u="sng" dirty="0" smtClean="0">
                <a:solidFill>
                  <a:schemeClr val="tx1">
                    <a:lumMod val="95000"/>
                    <a:lumOff val="5000"/>
                  </a:schemeClr>
                </a:solidFill>
                <a:sym typeface="Wingdings" panose="05000000000000000000" pitchFamily="2" charset="2"/>
              </a:rPr>
              <a:t>بالتقييم الموضوعي </a:t>
            </a:r>
            <a:r>
              <a:rPr lang="ar-SA" altLang="ar-SA" sz="2000" dirty="0" smtClean="0">
                <a:solidFill>
                  <a:schemeClr val="tx1">
                    <a:lumMod val="95000"/>
                    <a:lumOff val="5000"/>
                  </a:schemeClr>
                </a:solidFill>
                <a:sym typeface="Wingdings" panose="05000000000000000000" pitchFamily="2" charset="2"/>
              </a:rPr>
              <a:t>للمعرفة محل الدراسة والجمع بين الاستنباط والاستقراء</a:t>
            </a:r>
            <a:endParaRPr lang="ar-SA" altLang="ar-SA" sz="2000" dirty="0">
              <a:solidFill>
                <a:schemeClr val="tx1">
                  <a:lumMod val="95000"/>
                  <a:lumOff val="5000"/>
                </a:schemeClr>
              </a:solidFill>
              <a:sym typeface="Wingdings" panose="05000000000000000000" pitchFamily="2" charset="2"/>
            </a:endParaRPr>
          </a:p>
          <a:p>
            <a:pPr marL="0" indent="0" algn="r" rtl="1">
              <a:buNone/>
            </a:pPr>
            <a:r>
              <a:rPr lang="ar-SA" altLang="ar-SA" u="sng" dirty="0" smtClean="0">
                <a:solidFill>
                  <a:schemeClr val="tx1">
                    <a:lumMod val="95000"/>
                    <a:lumOff val="5000"/>
                  </a:schemeClr>
                </a:solidFill>
                <a:sym typeface="Wingdings" panose="05000000000000000000" pitchFamily="2" charset="2"/>
              </a:rPr>
              <a:t>خطوات المنهج العلمي كالآتي :</a:t>
            </a:r>
            <a:endParaRPr lang="ar-SA" altLang="ar-SA" u="sng" dirty="0">
              <a:solidFill>
                <a:schemeClr val="tx1">
                  <a:lumMod val="95000"/>
                  <a:lumOff val="5000"/>
                </a:schemeClr>
              </a:solidFill>
              <a:sym typeface="Wingdings" panose="05000000000000000000" pitchFamily="2" charset="2"/>
            </a:endParaRPr>
          </a:p>
          <a:p>
            <a:pPr algn="r" rtl="1">
              <a:buFont typeface="Arial" panose="020B0604020202020204" pitchFamily="34" charset="0"/>
              <a:buChar char="•"/>
            </a:pPr>
            <a:r>
              <a:rPr lang="ar-SA" altLang="ar-SA" dirty="0" smtClean="0">
                <a:solidFill>
                  <a:schemeClr val="tx1">
                    <a:lumMod val="95000"/>
                    <a:lumOff val="5000"/>
                  </a:schemeClr>
                </a:solidFill>
                <a:sym typeface="Wingdings" panose="05000000000000000000" pitchFamily="2" charset="2"/>
              </a:rPr>
              <a:t> </a:t>
            </a:r>
            <a:r>
              <a:rPr lang="ar-SA" altLang="ar-SA" dirty="0">
                <a:solidFill>
                  <a:schemeClr val="tx1">
                    <a:lumMod val="95000"/>
                    <a:lumOff val="5000"/>
                  </a:schemeClr>
                </a:solidFill>
                <a:sym typeface="Wingdings" panose="05000000000000000000" pitchFamily="2" charset="2"/>
              </a:rPr>
              <a:t>الشعور </a:t>
            </a:r>
            <a:r>
              <a:rPr lang="ar-SA" altLang="ar-SA" dirty="0" smtClean="0">
                <a:solidFill>
                  <a:schemeClr val="tx1">
                    <a:lumMod val="95000"/>
                    <a:lumOff val="5000"/>
                  </a:schemeClr>
                </a:solidFill>
                <a:sym typeface="Wingdings" panose="05000000000000000000" pitchFamily="2" charset="2"/>
              </a:rPr>
              <a:t>بالمشكلة</a:t>
            </a:r>
          </a:p>
          <a:p>
            <a:pPr algn="r" rtl="1">
              <a:buFont typeface="Arial" panose="020B0604020202020204" pitchFamily="34" charset="0"/>
              <a:buChar char="•"/>
            </a:pPr>
            <a:r>
              <a:rPr lang="ar-SA" altLang="ar-SA" dirty="0" smtClean="0">
                <a:solidFill>
                  <a:schemeClr val="tx1">
                    <a:lumMod val="95000"/>
                    <a:lumOff val="5000"/>
                  </a:schemeClr>
                </a:solidFill>
                <a:sym typeface="Wingdings" panose="05000000000000000000" pitchFamily="2" charset="2"/>
              </a:rPr>
              <a:t>تحديد المشكلة</a:t>
            </a:r>
            <a:endParaRPr lang="ar-SA" altLang="ar-SA" dirty="0">
              <a:solidFill>
                <a:schemeClr val="tx1">
                  <a:lumMod val="95000"/>
                  <a:lumOff val="5000"/>
                </a:schemeClr>
              </a:solidFill>
              <a:sym typeface="Wingdings" panose="05000000000000000000" pitchFamily="2" charset="2"/>
            </a:endParaRPr>
          </a:p>
          <a:p>
            <a:pPr algn="r" rtl="1">
              <a:buFont typeface="Arial" panose="020B0604020202020204" pitchFamily="34" charset="0"/>
              <a:buChar char="•"/>
            </a:pPr>
            <a:r>
              <a:rPr lang="ar-SA" altLang="ar-SA" dirty="0" smtClean="0">
                <a:solidFill>
                  <a:schemeClr val="tx1">
                    <a:lumMod val="95000"/>
                    <a:lumOff val="5000"/>
                  </a:schemeClr>
                </a:solidFill>
                <a:sym typeface="Wingdings" panose="05000000000000000000" pitchFamily="2" charset="2"/>
              </a:rPr>
              <a:t>وضع فرض الفروض أو حلول مؤقته للمشكلة</a:t>
            </a:r>
            <a:endParaRPr lang="ar-SA" altLang="ar-SA" dirty="0">
              <a:solidFill>
                <a:schemeClr val="tx1">
                  <a:lumMod val="95000"/>
                  <a:lumOff val="5000"/>
                </a:schemeClr>
              </a:solidFill>
              <a:sym typeface="Wingdings" panose="05000000000000000000" pitchFamily="2" charset="2"/>
            </a:endParaRPr>
          </a:p>
          <a:p>
            <a:pPr algn="r" rtl="1">
              <a:buFont typeface="Arial" panose="020B0604020202020204" pitchFamily="34" charset="0"/>
              <a:buChar char="•"/>
            </a:pPr>
            <a:r>
              <a:rPr lang="ar-SA" altLang="ar-SA" dirty="0" smtClean="0">
                <a:solidFill>
                  <a:schemeClr val="tx1">
                    <a:lumMod val="95000"/>
                    <a:lumOff val="5000"/>
                  </a:schemeClr>
                </a:solidFill>
                <a:sym typeface="Wingdings" panose="05000000000000000000" pitchFamily="2" charset="2"/>
              </a:rPr>
              <a:t>استنباط المترتبات على الفروض </a:t>
            </a:r>
            <a:endParaRPr lang="ar-SA" altLang="ar-SA" dirty="0">
              <a:solidFill>
                <a:schemeClr val="tx1">
                  <a:lumMod val="95000"/>
                  <a:lumOff val="5000"/>
                </a:schemeClr>
              </a:solidFill>
              <a:sym typeface="Wingdings" panose="05000000000000000000" pitchFamily="2" charset="2"/>
            </a:endParaRPr>
          </a:p>
          <a:p>
            <a:pPr algn="r" rtl="1">
              <a:buFont typeface="Arial" panose="020B0604020202020204" pitchFamily="34" charset="0"/>
              <a:buChar char="•"/>
            </a:pPr>
            <a:r>
              <a:rPr lang="ar-SA" altLang="ar-SA" dirty="0" smtClean="0">
                <a:solidFill>
                  <a:schemeClr val="tx1">
                    <a:lumMod val="95000"/>
                    <a:lumOff val="5000"/>
                  </a:schemeClr>
                </a:solidFill>
                <a:sym typeface="Wingdings" panose="05000000000000000000" pitchFamily="2" charset="2"/>
              </a:rPr>
              <a:t>اختبار الفروض عملياً وعلمياً</a:t>
            </a:r>
            <a:endParaRPr lang="ar-SA" altLang="ar-SA" dirty="0">
              <a:solidFill>
                <a:schemeClr val="tx1">
                  <a:lumMod val="95000"/>
                  <a:lumOff val="5000"/>
                </a:schemeClr>
              </a:solidFill>
            </a:endParaRPr>
          </a:p>
        </p:txBody>
      </p:sp>
    </p:spTree>
    <p:extLst>
      <p:ext uri="{BB962C8B-B14F-4D97-AF65-F5344CB8AC3E}">
        <p14:creationId xmlns:p14="http://schemas.microsoft.com/office/powerpoint/2010/main" val="12239453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1368"/>
            <a:ext cx="10515600" cy="1004179"/>
          </a:xfrm>
          <a:solidFill>
            <a:schemeClr val="bg1">
              <a:lumMod val="85000"/>
            </a:schemeClr>
          </a:solidFill>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lang="ar-SA" dirty="0" smtClean="0">
                <a:solidFill>
                  <a:schemeClr val="tx1"/>
                </a:solidFill>
              </a:rPr>
              <a:t>افتراضات </a:t>
            </a:r>
            <a:r>
              <a:rPr lang="ar-SA" dirty="0">
                <a:solidFill>
                  <a:schemeClr val="tx1"/>
                </a:solidFill>
              </a:rPr>
              <a:t>المنهج العلمي</a:t>
            </a:r>
          </a:p>
        </p:txBody>
      </p:sp>
      <p:sp>
        <p:nvSpPr>
          <p:cNvPr id="3" name="Content Placeholder 2"/>
          <p:cNvSpPr>
            <a:spLocks noGrp="1"/>
          </p:cNvSpPr>
          <p:nvPr>
            <p:ph idx="1"/>
          </p:nvPr>
        </p:nvSpPr>
        <p:spPr>
          <a:xfrm>
            <a:off x="631065" y="2451652"/>
            <a:ext cx="10921284" cy="3725311"/>
          </a:xfrm>
        </p:spPr>
        <p:txBody>
          <a:bodyPr>
            <a:normAutofit/>
          </a:bodyPr>
          <a:lstStyle/>
          <a:p>
            <a:pPr marL="0" indent="0" algn="r" rtl="1">
              <a:buNone/>
            </a:pPr>
            <a:r>
              <a:rPr lang="ar-SA" dirty="0"/>
              <a:t> أولاً</a:t>
            </a:r>
            <a:r>
              <a:rPr lang="ar-SA" b="1" dirty="0"/>
              <a:t>: افتراضات (مسلمات) تتعلق بانتظام الطبيعة:</a:t>
            </a:r>
          </a:p>
          <a:p>
            <a:pPr marL="0" indent="0" algn="r" rtl="1">
              <a:buNone/>
            </a:pPr>
            <a:r>
              <a:rPr lang="ar-SA" dirty="0">
                <a:solidFill>
                  <a:schemeClr val="tx1">
                    <a:lumMod val="95000"/>
                    <a:lumOff val="5000"/>
                  </a:schemeClr>
                </a:solidFill>
              </a:rPr>
              <a:t>افتراضات  الطبيعة تقوم على أساس أن هناك ثباتا واطرادا فيها أي أنه يمكن أن يتكرر حدوثها مرات عديدة في ظل الظروف ذاتها ، ويدفع ذلك الأمر الباحث للبحث عن القوانين المتحكمة في الظواهر.</a:t>
            </a:r>
            <a:endParaRPr lang="ar-SA" dirty="0">
              <a:solidFill>
                <a:schemeClr val="accent1">
                  <a:lumMod val="75000"/>
                </a:schemeClr>
              </a:solidFill>
            </a:endParaRPr>
          </a:p>
          <a:p>
            <a:pPr marL="0" indent="0" algn="r" rtl="1">
              <a:buNone/>
            </a:pPr>
            <a:r>
              <a:rPr lang="ar-SA" dirty="0">
                <a:solidFill>
                  <a:schemeClr val="accent1">
                    <a:lumMod val="75000"/>
                  </a:schemeClr>
                </a:solidFill>
              </a:rPr>
              <a:t>- مسلمة الحتمية: </a:t>
            </a:r>
            <a:r>
              <a:rPr lang="ar-SA" dirty="0"/>
              <a:t>شروط كل ظاهرة محدداً تحديداً مطلقاً٬ فالظواهر تحكمها قوانين مطلقة٬</a:t>
            </a:r>
          </a:p>
          <a:p>
            <a:pPr marL="0" indent="0" algn="r" rtl="1">
              <a:buNone/>
            </a:pPr>
            <a:r>
              <a:rPr lang="ar-SA" dirty="0"/>
              <a:t>يقابل ذلك </a:t>
            </a:r>
            <a:r>
              <a:rPr lang="ar-SA" dirty="0">
                <a:solidFill>
                  <a:schemeClr val="accent1"/>
                </a:solidFill>
              </a:rPr>
              <a:t>مبدأ الاحتمال</a:t>
            </a:r>
            <a:r>
              <a:rPr lang="ar-SA" dirty="0"/>
              <a:t>! حيث العالم ليس محكوماً – على الأقل بالنسبة لبعض الظواهر- بقوانين الحتمية!</a:t>
            </a:r>
            <a:endParaRPr lang="ar-SA" dirty="0"/>
          </a:p>
        </p:txBody>
      </p:sp>
    </p:spTree>
    <p:extLst>
      <p:ext uri="{BB962C8B-B14F-4D97-AF65-F5344CB8AC3E}">
        <p14:creationId xmlns:p14="http://schemas.microsoft.com/office/powerpoint/2010/main" val="4352815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1368"/>
            <a:ext cx="10515600" cy="1004179"/>
          </a:xfrm>
          <a:solidFill>
            <a:schemeClr val="bg1">
              <a:lumMod val="85000"/>
            </a:schemeClr>
          </a:solidFill>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lang="ar-SA" dirty="0" smtClean="0">
                <a:solidFill>
                  <a:schemeClr val="tx1"/>
                </a:solidFill>
              </a:rPr>
              <a:t>افتراضات </a:t>
            </a:r>
            <a:r>
              <a:rPr lang="ar-SA" dirty="0">
                <a:solidFill>
                  <a:schemeClr val="tx1"/>
                </a:solidFill>
              </a:rPr>
              <a:t>المنهج العلمي</a:t>
            </a:r>
          </a:p>
        </p:txBody>
      </p:sp>
      <p:sp>
        <p:nvSpPr>
          <p:cNvPr id="3" name="Content Placeholder 2"/>
          <p:cNvSpPr>
            <a:spLocks noGrp="1"/>
          </p:cNvSpPr>
          <p:nvPr>
            <p:ph idx="1"/>
          </p:nvPr>
        </p:nvSpPr>
        <p:spPr>
          <a:xfrm>
            <a:off x="631065" y="2451652"/>
            <a:ext cx="10921284" cy="3725311"/>
          </a:xfrm>
        </p:spPr>
        <p:txBody>
          <a:bodyPr>
            <a:normAutofit/>
          </a:bodyPr>
          <a:lstStyle/>
          <a:p>
            <a:pPr algn="just"/>
            <a:endParaRPr lang="ar-SA" b="1" dirty="0" smtClean="0"/>
          </a:p>
          <a:p>
            <a:pPr marL="0" indent="0" algn="just" rtl="1">
              <a:buNone/>
            </a:pPr>
            <a:r>
              <a:rPr lang="ar-SA" b="1" dirty="0"/>
              <a:t>ث</a:t>
            </a:r>
            <a:r>
              <a:rPr lang="ar-SA" b="1" dirty="0" smtClean="0"/>
              <a:t>انياً:افتراضات </a:t>
            </a:r>
            <a:r>
              <a:rPr lang="ar-SA" b="1" dirty="0"/>
              <a:t>(مسلمات)تتعلق </a:t>
            </a:r>
            <a:r>
              <a:rPr lang="ar-SA" b="1" dirty="0" smtClean="0"/>
              <a:t>بالعمليات </a:t>
            </a:r>
            <a:r>
              <a:rPr lang="ar-SA" b="1" dirty="0"/>
              <a:t>الذهنية أو العقلية</a:t>
            </a:r>
            <a:r>
              <a:rPr lang="ar-SA" b="1" dirty="0" smtClean="0"/>
              <a:t>:</a:t>
            </a:r>
          </a:p>
          <a:p>
            <a:pPr marL="0" indent="0" algn="just" rtl="1">
              <a:buNone/>
            </a:pPr>
            <a:r>
              <a:rPr lang="ar-SA" altLang="ar-SA" dirty="0" smtClean="0">
                <a:solidFill>
                  <a:schemeClr val="tx1"/>
                </a:solidFill>
              </a:rPr>
              <a:t>يفترض </a:t>
            </a:r>
            <a:r>
              <a:rPr lang="ar-SA" altLang="ar-SA" dirty="0">
                <a:solidFill>
                  <a:schemeClr val="tx1"/>
                </a:solidFill>
              </a:rPr>
              <a:t>العلماء بأن </a:t>
            </a:r>
            <a:r>
              <a:rPr lang="ar-SA" altLang="ar-SA" dirty="0" smtClean="0">
                <a:solidFill>
                  <a:schemeClr val="tx1"/>
                </a:solidFill>
              </a:rPr>
              <a:t>الظواهر في الطبيعة يمكن ملاحظتها </a:t>
            </a:r>
            <a:r>
              <a:rPr lang="ar-SA" altLang="ar-SA" dirty="0">
                <a:solidFill>
                  <a:schemeClr val="tx1"/>
                </a:solidFill>
              </a:rPr>
              <a:t>بالوسائل </a:t>
            </a:r>
            <a:r>
              <a:rPr lang="ar-SA" altLang="ar-SA" dirty="0" smtClean="0">
                <a:solidFill>
                  <a:schemeClr val="tx1"/>
                </a:solidFill>
              </a:rPr>
              <a:t>الحسية والعمليات النفسية</a:t>
            </a:r>
          </a:p>
          <a:p>
            <a:pPr marL="0" indent="0" algn="just" rtl="1">
              <a:buNone/>
            </a:pPr>
            <a:r>
              <a:rPr lang="ar-SA" dirty="0" smtClean="0">
                <a:solidFill>
                  <a:schemeClr val="accent1"/>
                </a:solidFill>
              </a:rPr>
              <a:t>مسلمة </a:t>
            </a:r>
            <a:r>
              <a:rPr lang="ar-SA" dirty="0">
                <a:solidFill>
                  <a:schemeClr val="accent1"/>
                </a:solidFill>
              </a:rPr>
              <a:t>صحة </a:t>
            </a:r>
            <a:r>
              <a:rPr lang="ar-SA" dirty="0" smtClean="0">
                <a:solidFill>
                  <a:schemeClr val="accent1"/>
                </a:solidFill>
              </a:rPr>
              <a:t>الإدراك</a:t>
            </a:r>
            <a:endParaRPr lang="ar-SA" dirty="0">
              <a:solidFill>
                <a:schemeClr val="accent1"/>
              </a:solidFill>
            </a:endParaRPr>
          </a:p>
          <a:p>
            <a:pPr marL="0" indent="0" algn="just" rtl="1">
              <a:buNone/>
            </a:pPr>
            <a:r>
              <a:rPr lang="ar-SA" dirty="0" smtClean="0">
                <a:solidFill>
                  <a:schemeClr val="accent1"/>
                </a:solidFill>
              </a:rPr>
              <a:t>مسلمة </a:t>
            </a:r>
            <a:r>
              <a:rPr lang="ar-SA" dirty="0">
                <a:solidFill>
                  <a:schemeClr val="accent1"/>
                </a:solidFill>
              </a:rPr>
              <a:t>صحة </a:t>
            </a:r>
            <a:r>
              <a:rPr lang="ar-SA" dirty="0" smtClean="0">
                <a:solidFill>
                  <a:schemeClr val="accent1"/>
                </a:solidFill>
              </a:rPr>
              <a:t>التذكر</a:t>
            </a:r>
          </a:p>
          <a:p>
            <a:pPr marL="0" indent="0" algn="just" rtl="1">
              <a:buNone/>
            </a:pPr>
            <a:r>
              <a:rPr lang="ar-SA" dirty="0" smtClean="0">
                <a:solidFill>
                  <a:schemeClr val="accent1"/>
                </a:solidFill>
              </a:rPr>
              <a:t>مسلمة </a:t>
            </a:r>
            <a:r>
              <a:rPr lang="ar-SA" dirty="0">
                <a:solidFill>
                  <a:schemeClr val="accent1"/>
                </a:solidFill>
              </a:rPr>
              <a:t>صحة </a:t>
            </a:r>
            <a:r>
              <a:rPr lang="ar-SA" dirty="0" smtClean="0">
                <a:solidFill>
                  <a:schemeClr val="accent1"/>
                </a:solidFill>
              </a:rPr>
              <a:t>التفكير والاستدلال</a:t>
            </a:r>
          </a:p>
          <a:p>
            <a:pPr marL="0" indent="0">
              <a:buNone/>
            </a:pPr>
            <a:endParaRPr lang="ar-SA" dirty="0"/>
          </a:p>
          <a:p>
            <a:endParaRPr lang="ar-SA" dirty="0"/>
          </a:p>
        </p:txBody>
      </p:sp>
    </p:spTree>
    <p:extLst>
      <p:ext uri="{BB962C8B-B14F-4D97-AF65-F5344CB8AC3E}">
        <p14:creationId xmlns:p14="http://schemas.microsoft.com/office/powerpoint/2010/main" val="917423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982133"/>
            <a:ext cx="10853530" cy="992442"/>
          </a:xfrm>
          <a:solidFill>
            <a:schemeClr val="bg1">
              <a:lumMod val="85000"/>
            </a:schemeClr>
          </a:solidFill>
        </p:spPr>
        <p:txBody>
          <a:bodyPr/>
          <a:lstStyle/>
          <a:p>
            <a:pPr algn="ctr"/>
            <a:r>
              <a:rPr lang="ar-SA" dirty="0" smtClean="0"/>
              <a:t>مناهج البحث الأساسية</a:t>
            </a:r>
            <a:endParaRPr lang="ar-SA" dirty="0"/>
          </a:p>
        </p:txBody>
      </p:sp>
      <p:sp>
        <p:nvSpPr>
          <p:cNvPr id="3" name="Content Placeholder 2"/>
          <p:cNvSpPr>
            <a:spLocks noGrp="1"/>
          </p:cNvSpPr>
          <p:nvPr>
            <p:ph idx="1"/>
          </p:nvPr>
        </p:nvSpPr>
        <p:spPr/>
        <p:txBody>
          <a:bodyPr/>
          <a:lstStyle/>
          <a:p>
            <a:pPr marL="0" indent="0" algn="r">
              <a:buNone/>
            </a:pPr>
            <a:endParaRPr lang="ar-SA" dirty="0"/>
          </a:p>
          <a:p>
            <a:pPr marL="0" indent="0" algn="r">
              <a:buNone/>
            </a:pPr>
            <a:r>
              <a:rPr lang="ar-SA" sz="3200" dirty="0" smtClean="0"/>
              <a:t>توجد آراء متعددة عن معنى وحقيقة المعرفة وكيف يمكننا تحصيلها٬ وبناء على تلك الفلسفات تعددت طرق تجميع البيانات وتحليلها</a:t>
            </a:r>
          </a:p>
          <a:p>
            <a:pPr algn="r" rtl="1">
              <a:buFontTx/>
              <a:buChar char="-"/>
            </a:pPr>
            <a:r>
              <a:rPr lang="ar-SA" sz="3200" dirty="0" smtClean="0"/>
              <a:t>الانطولوجيا “علم الوجود”: </a:t>
            </a:r>
            <a:r>
              <a:rPr lang="ar-SA" sz="2000" dirty="0" smtClean="0"/>
              <a:t>فلسفلتك حول الواقع٬ هل تعتقد بوجود الحقائق! </a:t>
            </a:r>
          </a:p>
          <a:p>
            <a:pPr algn="r" rtl="1">
              <a:buFontTx/>
              <a:buChar char="-"/>
            </a:pPr>
            <a:endParaRPr lang="ar-SA" sz="3200" dirty="0"/>
          </a:p>
          <a:p>
            <a:pPr marL="0" indent="0" algn="r">
              <a:buNone/>
            </a:pPr>
            <a:endParaRPr lang="ar-SA" sz="3200" dirty="0"/>
          </a:p>
        </p:txBody>
      </p:sp>
      <p:graphicFrame>
        <p:nvGraphicFramePr>
          <p:cNvPr id="4" name="Table 3"/>
          <p:cNvGraphicFramePr>
            <a:graphicFrameLocks noGrp="1"/>
          </p:cNvGraphicFramePr>
          <p:nvPr>
            <p:extLst>
              <p:ext uri="{D42A27DB-BD31-4B8C-83A1-F6EECF244321}">
                <p14:modId xmlns:p14="http://schemas.microsoft.com/office/powerpoint/2010/main" val="1099600112"/>
              </p:ext>
            </p:extLst>
          </p:nvPr>
        </p:nvGraphicFramePr>
        <p:xfrm>
          <a:off x="1686295" y="3930733"/>
          <a:ext cx="9150598" cy="2546663"/>
        </p:xfrm>
        <a:graphic>
          <a:graphicData uri="http://schemas.openxmlformats.org/drawingml/2006/table">
            <a:tbl>
              <a:tblPr firstRow="1" bandRow="1">
                <a:tableStyleId>{69012ECD-51FC-41F1-AA8D-1B2483CD663E}</a:tableStyleId>
              </a:tblPr>
              <a:tblGrid>
                <a:gridCol w="4575299"/>
                <a:gridCol w="4575299"/>
              </a:tblGrid>
              <a:tr h="626423">
                <a:tc>
                  <a:txBody>
                    <a:bodyPr/>
                    <a:lstStyle/>
                    <a:p>
                      <a:pPr marL="0" algn="ctr" defTabSz="914400" rtl="1" eaLnBrk="1" latinLnBrk="0" hangingPunct="1"/>
                      <a:r>
                        <a:rPr lang="ar-SA" sz="2400" dirty="0" smtClean="0"/>
                        <a:t>النسبية</a:t>
                      </a:r>
                      <a:endParaRPr lang="en-US" sz="2400" dirty="0"/>
                    </a:p>
                  </a:txBody>
                  <a:tcPr>
                    <a:solidFill>
                      <a:schemeClr val="accent1">
                        <a:lumMod val="60000"/>
                        <a:lumOff val="40000"/>
                      </a:schemeClr>
                    </a:solidFill>
                  </a:tcPr>
                </a:tc>
                <a:tc>
                  <a:txBody>
                    <a:bodyPr/>
                    <a:lstStyle/>
                    <a:p>
                      <a:pPr marL="0" algn="ctr" defTabSz="914400" rtl="1" eaLnBrk="1" latinLnBrk="0" hangingPunct="1"/>
                      <a:r>
                        <a:rPr lang="ar-SA" sz="2400" dirty="0" smtClean="0"/>
                        <a:t>الواقعية</a:t>
                      </a:r>
                      <a:endParaRPr lang="en-US" sz="2400" dirty="0"/>
                    </a:p>
                  </a:txBody>
                  <a:tcPr>
                    <a:solidFill>
                      <a:schemeClr val="accent1">
                        <a:lumMod val="60000"/>
                        <a:lumOff val="40000"/>
                      </a:schemeClr>
                    </a:solidFill>
                  </a:tcPr>
                </a:tc>
              </a:tr>
              <a:tr h="626423">
                <a:tc>
                  <a:txBody>
                    <a:bodyPr/>
                    <a:lstStyle/>
                    <a:p>
                      <a:pPr marL="0" algn="r" defTabSz="914400" rtl="1" eaLnBrk="1" latinLnBrk="0" hangingPunct="1"/>
                      <a:r>
                        <a:rPr lang="ar-SA" dirty="0" smtClean="0"/>
                        <a:t>الاعتقاد بوجوه</a:t>
                      </a:r>
                      <a:r>
                        <a:rPr lang="ar-SA" baseline="0" dirty="0" smtClean="0"/>
                        <a:t> متعددة للواقع فالحقيقي والواقعي يرتبط بالسياق الذي تحدث فيه</a:t>
                      </a:r>
                      <a:endParaRPr lang="en-US" dirty="0"/>
                    </a:p>
                  </a:txBody>
                  <a:tcPr/>
                </a:tc>
                <a:tc>
                  <a:txBody>
                    <a:bodyPr/>
                    <a:lstStyle/>
                    <a:p>
                      <a:pPr marL="0" algn="r" defTabSz="914400" rtl="1" eaLnBrk="1" latinLnBrk="0" hangingPunct="1"/>
                      <a:r>
                        <a:rPr lang="ar-SA" dirty="0" smtClean="0"/>
                        <a:t>الاعتقاد بوجود</a:t>
                      </a:r>
                      <a:r>
                        <a:rPr lang="ar-SA" baseline="0" dirty="0" smtClean="0"/>
                        <a:t> الحقيقة الواحدة٬ والتي لا تتغير</a:t>
                      </a:r>
                      <a:endParaRPr lang="en-US" dirty="0"/>
                    </a:p>
                  </a:txBody>
                  <a:tcPr/>
                </a:tc>
              </a:tr>
              <a:tr h="626423">
                <a:tc>
                  <a:txBody>
                    <a:bodyPr/>
                    <a:lstStyle/>
                    <a:p>
                      <a:pPr marL="0" algn="r" defTabSz="914400" rtl="1" eaLnBrk="1" latinLnBrk="0" hangingPunct="1"/>
                      <a:r>
                        <a:rPr lang="ar-SA" dirty="0" smtClean="0"/>
                        <a:t>لارتباط الحقيقي والواقعي بالسياق فالوصول لها يحتاج تفاعل مع هذا السياق </a:t>
                      </a:r>
                      <a:endParaRPr lang="en-US" dirty="0"/>
                    </a:p>
                  </a:txBody>
                  <a:tcPr/>
                </a:tc>
                <a:tc>
                  <a:txBody>
                    <a:bodyPr/>
                    <a:lstStyle/>
                    <a:p>
                      <a:pPr marL="0" algn="r" defTabSz="914400" rtl="1" eaLnBrk="1" latinLnBrk="0" hangingPunct="1"/>
                      <a:r>
                        <a:rPr lang="ar-SA" dirty="0" smtClean="0"/>
                        <a:t>الاعتقاد بإمكانية</a:t>
                      </a:r>
                      <a:r>
                        <a:rPr lang="ar-SA" baseline="0" dirty="0" smtClean="0"/>
                        <a:t> الوصول للحقيقة من خلال قياسات موضوعية</a:t>
                      </a:r>
                      <a:endParaRPr lang="en-US" dirty="0"/>
                    </a:p>
                  </a:txBody>
                  <a:tcPr/>
                </a:tc>
              </a:tr>
              <a:tr h="626423">
                <a:tc>
                  <a:txBody>
                    <a:bodyPr/>
                    <a:lstStyle/>
                    <a:p>
                      <a:pPr marL="0" algn="r" defTabSz="914400" rtl="1" eaLnBrk="1" latinLnBrk="0" hangingPunct="1"/>
                      <a:r>
                        <a:rPr lang="ar-SA" dirty="0" smtClean="0"/>
                        <a:t>اعتماد الحقيقة على</a:t>
                      </a:r>
                      <a:r>
                        <a:rPr lang="ar-SA" baseline="0" dirty="0" smtClean="0"/>
                        <a:t> السياق يجعل تعميمها صادقاً فقط على السياقات المشابهة</a:t>
                      </a:r>
                      <a:endParaRPr lang="en-US" dirty="0"/>
                    </a:p>
                  </a:txBody>
                  <a:tcPr/>
                </a:tc>
                <a:tc>
                  <a:txBody>
                    <a:bodyPr/>
                    <a:lstStyle/>
                    <a:p>
                      <a:pPr marL="0" algn="r" defTabSz="914400" rtl="1" eaLnBrk="1" latinLnBrk="0" hangingPunct="1"/>
                      <a:r>
                        <a:rPr lang="ar-SA" dirty="0" smtClean="0"/>
                        <a:t>عندما نكتشف الحقيقة يمكننا تعميمها بشكل واسع</a:t>
                      </a:r>
                      <a:endParaRPr lang="en-US" dirty="0"/>
                    </a:p>
                  </a:txBody>
                  <a:tcPr/>
                </a:tc>
              </a:tr>
            </a:tbl>
          </a:graphicData>
        </a:graphic>
      </p:graphicFrame>
    </p:spTree>
    <p:extLst>
      <p:ext uri="{BB962C8B-B14F-4D97-AF65-F5344CB8AC3E}">
        <p14:creationId xmlns:p14="http://schemas.microsoft.com/office/powerpoint/2010/main" val="14803549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982133"/>
            <a:ext cx="10853530" cy="992442"/>
          </a:xfrm>
          <a:solidFill>
            <a:schemeClr val="bg1">
              <a:lumMod val="85000"/>
            </a:schemeClr>
          </a:solidFill>
        </p:spPr>
        <p:txBody>
          <a:bodyPr/>
          <a:lstStyle/>
          <a:p>
            <a:pPr algn="ctr"/>
            <a:r>
              <a:rPr lang="ar-SA" dirty="0" smtClean="0"/>
              <a:t>مناهج البحث الأساسية</a:t>
            </a:r>
            <a:endParaRPr lang="ar-SA" dirty="0"/>
          </a:p>
        </p:txBody>
      </p:sp>
      <p:sp>
        <p:nvSpPr>
          <p:cNvPr id="3" name="Content Placeholder 2"/>
          <p:cNvSpPr>
            <a:spLocks noGrp="1"/>
          </p:cNvSpPr>
          <p:nvPr>
            <p:ph idx="1"/>
          </p:nvPr>
        </p:nvSpPr>
        <p:spPr/>
        <p:txBody>
          <a:bodyPr/>
          <a:lstStyle/>
          <a:p>
            <a:pPr algn="r"/>
            <a:endParaRPr lang="ar-SA" dirty="0"/>
          </a:p>
          <a:p>
            <a:pPr marL="0" indent="0" algn="r" rtl="1">
              <a:buNone/>
            </a:pPr>
            <a:r>
              <a:rPr lang="ar-SA" sz="3200" dirty="0" smtClean="0"/>
              <a:t>- الابستمولوجيا “علم المعرفة”: </a:t>
            </a:r>
            <a:r>
              <a:rPr lang="ar-SA" sz="2400" dirty="0" smtClean="0"/>
              <a:t>كيف يمكن تحصيل المعرفة! اعتقاد الباحث بطبيعة الوجود سيؤثر على علاقته ببحثه ”علاقة خارجية/ من الداخل)</a:t>
            </a:r>
            <a:endParaRPr lang="ar-SA" sz="2400" dirty="0"/>
          </a:p>
          <a:p>
            <a:pPr marL="0" indent="0" algn="r">
              <a:buNone/>
            </a:pPr>
            <a:endParaRPr lang="ar-SA" sz="3200" dirty="0" smtClean="0"/>
          </a:p>
          <a:p>
            <a:pPr marL="0" indent="0" algn="r">
              <a:buNone/>
            </a:pPr>
            <a:endParaRPr lang="ar-SA" sz="3200" dirty="0"/>
          </a:p>
          <a:p>
            <a:pPr marL="0" indent="0" algn="r">
              <a:buNone/>
            </a:pPr>
            <a:r>
              <a:rPr lang="ar-SA" sz="2000" b="1" dirty="0" smtClean="0"/>
              <a:t>موضوعي </a:t>
            </a:r>
            <a:r>
              <a:rPr lang="ar-SA" sz="2000" dirty="0" smtClean="0"/>
              <a:t>فالباحث لا يؤثر على البيانات                                     </a:t>
            </a:r>
            <a:r>
              <a:rPr lang="ar-SA" sz="2000" b="1" dirty="0" smtClean="0"/>
              <a:t>ذاتي</a:t>
            </a:r>
            <a:r>
              <a:rPr lang="ar-SA" sz="2000" dirty="0" smtClean="0"/>
              <a:t>: التفاعل مع البحث للفهم الأعمق</a:t>
            </a:r>
            <a:endParaRPr lang="ar-SA" sz="2000" dirty="0"/>
          </a:p>
        </p:txBody>
      </p:sp>
      <p:cxnSp>
        <p:nvCxnSpPr>
          <p:cNvPr id="5" name="Straight Arrow Connector 4"/>
          <p:cNvCxnSpPr/>
          <p:nvPr/>
        </p:nvCxnSpPr>
        <p:spPr>
          <a:xfrm>
            <a:off x="6443439" y="3099460"/>
            <a:ext cx="2565071" cy="9763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3730832" y="3099460"/>
            <a:ext cx="2385046" cy="9763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22204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982133"/>
            <a:ext cx="10853530" cy="992442"/>
          </a:xfrm>
          <a:solidFill>
            <a:schemeClr val="bg1">
              <a:lumMod val="85000"/>
            </a:schemeClr>
          </a:solidFill>
        </p:spPr>
        <p:txBody>
          <a:bodyPr/>
          <a:lstStyle/>
          <a:p>
            <a:pPr algn="ctr"/>
            <a:r>
              <a:rPr lang="ar-SA" dirty="0" smtClean="0"/>
              <a:t>مناهج البحث الأساسية</a:t>
            </a:r>
            <a:endParaRPr lang="ar-SA" dirty="0"/>
          </a:p>
        </p:txBody>
      </p:sp>
      <p:sp>
        <p:nvSpPr>
          <p:cNvPr id="3" name="Content Placeholder 2"/>
          <p:cNvSpPr>
            <a:spLocks noGrp="1"/>
          </p:cNvSpPr>
          <p:nvPr>
            <p:ph idx="1"/>
          </p:nvPr>
        </p:nvSpPr>
        <p:spPr/>
        <p:txBody>
          <a:bodyPr/>
          <a:lstStyle/>
          <a:p>
            <a:pPr algn="r"/>
            <a:endParaRPr lang="ar-SA" dirty="0"/>
          </a:p>
          <a:p>
            <a:pPr marL="0" indent="0" algn="r" rtl="1">
              <a:buNone/>
            </a:pPr>
            <a:r>
              <a:rPr lang="ar-SA" sz="3200" dirty="0" smtClean="0"/>
              <a:t>- بوجه عام٬ وفقاً لهذه التوجهات فإن الباحث قد يختار الانطلاق من أسس نظرية ويصيغ الفروض٬ يجمع البيانات ويحللها لاختبارها ثم يثبتها وينفيها “</a:t>
            </a:r>
            <a:r>
              <a:rPr lang="ar-SA" sz="3200" u="sng" dirty="0" smtClean="0"/>
              <a:t>البحث الكمي</a:t>
            </a:r>
            <a:r>
              <a:rPr lang="ar-SA" sz="3200" dirty="0" smtClean="0"/>
              <a:t>” أو أن يجمع ملاحظاته ويجري مقابلاته بعمق ويبحث عن نمط معين أو أشياء مشتركة من بياناتهم ثم يصيغون الفروض التي تشجع على مزيد من البحوث ومن ثم تصاغ النظريات “</a:t>
            </a:r>
            <a:r>
              <a:rPr lang="ar-SA" sz="3200" u="sng" dirty="0" smtClean="0"/>
              <a:t>البحوث الكيفية</a:t>
            </a:r>
            <a:r>
              <a:rPr lang="ar-SA" sz="3200" dirty="0" smtClean="0"/>
              <a:t>”.</a:t>
            </a:r>
            <a:endParaRPr lang="ar-SA" sz="2400" dirty="0"/>
          </a:p>
          <a:p>
            <a:pPr marL="0" indent="0" algn="r">
              <a:buNone/>
            </a:pPr>
            <a:endParaRPr lang="ar-SA" sz="3200" dirty="0" smtClean="0"/>
          </a:p>
          <a:p>
            <a:pPr marL="0" indent="0" algn="r">
              <a:buNone/>
            </a:pPr>
            <a:r>
              <a:rPr lang="ar-SA" sz="3200" dirty="0" smtClean="0"/>
              <a:t>- كيف يمكننا التمييز بين البحث الكمي والكيفي! </a:t>
            </a:r>
            <a:endParaRPr lang="ar-SA" sz="3200" dirty="0"/>
          </a:p>
        </p:txBody>
      </p:sp>
    </p:spTree>
    <p:extLst>
      <p:ext uri="{BB962C8B-B14F-4D97-AF65-F5344CB8AC3E}">
        <p14:creationId xmlns:p14="http://schemas.microsoft.com/office/powerpoint/2010/main" val="17089625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982133"/>
            <a:ext cx="10853530" cy="992442"/>
          </a:xfrm>
          <a:solidFill>
            <a:schemeClr val="bg1">
              <a:lumMod val="85000"/>
            </a:schemeClr>
          </a:solidFill>
        </p:spPr>
        <p:txBody>
          <a:bodyPr/>
          <a:lstStyle/>
          <a:p>
            <a:pPr algn="ctr" defTabSz="914400" rtl="1" eaLnBrk="1" latinLnBrk="0" hangingPunct="1">
              <a:lnSpc>
                <a:spcPct val="90000"/>
              </a:lnSpc>
              <a:spcBef>
                <a:spcPct val="0"/>
              </a:spcBef>
              <a:buNone/>
            </a:pPr>
            <a:r>
              <a:rPr lang="ar-SA" dirty="0" smtClean="0"/>
              <a:t>ملخص المحاضرة</a:t>
            </a:r>
            <a:endParaRPr lang="ar-SA" dirty="0"/>
          </a:p>
        </p:txBody>
      </p:sp>
      <p:sp>
        <p:nvSpPr>
          <p:cNvPr id="3" name="Content Placeholder 2"/>
          <p:cNvSpPr>
            <a:spLocks noGrp="1"/>
          </p:cNvSpPr>
          <p:nvPr>
            <p:ph idx="1"/>
          </p:nvPr>
        </p:nvSpPr>
        <p:spPr/>
        <p:txBody>
          <a:bodyPr/>
          <a:lstStyle/>
          <a:p>
            <a:pPr marL="228600" indent="-228600" algn="r" defTabSz="914400" rtl="1" eaLnBrk="1" latinLnBrk="0" hangingPunct="1">
              <a:lnSpc>
                <a:spcPct val="90000"/>
              </a:lnSpc>
              <a:spcBef>
                <a:spcPts val="1000"/>
              </a:spcBef>
              <a:buFont typeface="Arial"/>
              <a:buChar char="•"/>
            </a:pPr>
            <a:endParaRPr lang="ar-SA" sz="3200" dirty="0" smtClean="0"/>
          </a:p>
          <a:p>
            <a:pPr marL="228600" indent="-228600" algn="r" defTabSz="914400" rtl="1" eaLnBrk="1" latinLnBrk="0" hangingPunct="1">
              <a:lnSpc>
                <a:spcPct val="90000"/>
              </a:lnSpc>
              <a:spcBef>
                <a:spcPts val="1000"/>
              </a:spcBef>
              <a:buFont typeface="Arial"/>
              <a:buChar char="•"/>
            </a:pPr>
            <a:endParaRPr lang="ar-SA" sz="3200" dirty="0"/>
          </a:p>
          <a:p>
            <a:pPr marL="228600" indent="-228600" algn="r" defTabSz="914400" rtl="1" eaLnBrk="1" latinLnBrk="0" hangingPunct="1">
              <a:lnSpc>
                <a:spcPct val="90000"/>
              </a:lnSpc>
              <a:spcBef>
                <a:spcPts val="1000"/>
              </a:spcBef>
              <a:buFont typeface="Arial"/>
              <a:buChar char="•"/>
            </a:pPr>
            <a:r>
              <a:rPr lang="ar-SA" sz="3200" dirty="0" smtClean="0"/>
              <a:t>فكري في ٣ معلومات دارجة في المجتمع٬  وكيف يمكن اختبارها وفقاً للمنهج العلمي!</a:t>
            </a:r>
            <a:endParaRPr lang="ar-SA" sz="3200" dirty="0"/>
          </a:p>
        </p:txBody>
      </p:sp>
    </p:spTree>
    <p:extLst>
      <p:ext uri="{BB962C8B-B14F-4D97-AF65-F5344CB8AC3E}">
        <p14:creationId xmlns:p14="http://schemas.microsoft.com/office/powerpoint/2010/main" val="15508609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982133"/>
            <a:ext cx="10853530" cy="992442"/>
          </a:xfrm>
          <a:solidFill>
            <a:schemeClr val="bg1">
              <a:lumMod val="85000"/>
            </a:schemeClr>
          </a:solidFill>
        </p:spPr>
        <p:txBody>
          <a:bodyPr/>
          <a:lstStyle/>
          <a:p>
            <a:pPr algn="ctr"/>
            <a:r>
              <a:rPr lang="ar-SA" dirty="0" smtClean="0"/>
              <a:t>طرق الحصول على المعرفة</a:t>
            </a:r>
            <a:endParaRPr lang="ar-SA" dirty="0"/>
          </a:p>
        </p:txBody>
      </p:sp>
      <p:sp>
        <p:nvSpPr>
          <p:cNvPr id="3" name="Content Placeholder 2"/>
          <p:cNvSpPr>
            <a:spLocks noGrp="1"/>
          </p:cNvSpPr>
          <p:nvPr>
            <p:ph idx="1"/>
          </p:nvPr>
        </p:nvSpPr>
        <p:spPr/>
        <p:txBody>
          <a:bodyPr/>
          <a:lstStyle/>
          <a:p>
            <a:pPr algn="r"/>
            <a:endParaRPr lang="ar-SA" dirty="0"/>
          </a:p>
          <a:p>
            <a:pPr algn="r"/>
            <a:endParaRPr lang="ar-SA" dirty="0" smtClean="0"/>
          </a:p>
          <a:p>
            <a:pPr marL="0" indent="0" algn="r">
              <a:buNone/>
            </a:pPr>
            <a:r>
              <a:rPr lang="ar-SA" sz="3200" dirty="0" smtClean="0"/>
              <a:t>تعددت </a:t>
            </a:r>
            <a:r>
              <a:rPr lang="ar-SA" sz="3200" dirty="0"/>
              <a:t>طرق الوصول للمعرفة وتطورت عبر القرون بدافع احتياجات الإنسان المتطورة وقد استند في ذلك إلى أساليب متعددة يمثل كل منها مسارا أو حلقة من تطور البحث عن المعرفة، ومن تلك </a:t>
            </a:r>
            <a:r>
              <a:rPr lang="ar-SA" sz="3200" dirty="0" smtClean="0"/>
              <a:t>الطرق:</a:t>
            </a:r>
            <a:endParaRPr lang="ar-SA" sz="3200" dirty="0"/>
          </a:p>
        </p:txBody>
      </p:sp>
    </p:spTree>
    <p:extLst>
      <p:ext uri="{BB962C8B-B14F-4D97-AF65-F5344CB8AC3E}">
        <p14:creationId xmlns:p14="http://schemas.microsoft.com/office/powerpoint/2010/main" val="14224904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طرق الحصول على المعرفة</a:t>
            </a:r>
            <a:endParaRPr lang="ar-SA" dirty="0"/>
          </a:p>
        </p:txBody>
      </p:sp>
      <p:graphicFrame>
        <p:nvGraphicFramePr>
          <p:cNvPr id="4" name="Content Placeholder 3"/>
          <p:cNvGraphicFramePr>
            <a:graphicFrameLocks noGrp="1"/>
          </p:cNvGraphicFramePr>
          <p:nvPr>
            <p:ph idx="1"/>
            <p:extLst/>
          </p:nvPr>
        </p:nvGraphicFramePr>
        <p:xfrm>
          <a:off x="1295400" y="2464903"/>
          <a:ext cx="9601200" cy="3684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932046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94704"/>
            <a:ext cx="10515600" cy="1081826"/>
          </a:xfrm>
          <a:solidFill>
            <a:schemeClr val="bg1">
              <a:lumMod val="85000"/>
            </a:schemeClr>
          </a:solidFill>
        </p:spPr>
        <p:txBody>
          <a:bodyPr>
            <a:normAutofit/>
          </a:bodyPr>
          <a:lstStyle/>
          <a:p>
            <a:pPr algn="ctr"/>
            <a:r>
              <a:rPr lang="ar-SA" dirty="0" smtClean="0"/>
              <a:t>الخبرة الحسية</a:t>
            </a:r>
            <a:endParaRPr lang="ar-SA" dirty="0"/>
          </a:p>
        </p:txBody>
      </p:sp>
      <p:sp>
        <p:nvSpPr>
          <p:cNvPr id="3" name="Content Placeholder 2"/>
          <p:cNvSpPr>
            <a:spLocks noGrp="1"/>
          </p:cNvSpPr>
          <p:nvPr>
            <p:ph idx="1"/>
          </p:nvPr>
        </p:nvSpPr>
        <p:spPr>
          <a:xfrm>
            <a:off x="838200" y="2358887"/>
            <a:ext cx="10515600" cy="3818076"/>
          </a:xfrm>
        </p:spPr>
        <p:txBody>
          <a:bodyPr/>
          <a:lstStyle/>
          <a:p>
            <a:pPr algn="r"/>
            <a:endParaRPr lang="ar-SA" dirty="0" smtClean="0"/>
          </a:p>
          <a:p>
            <a:pPr algn="r"/>
            <a:endParaRPr lang="ar-SA" dirty="0" smtClean="0"/>
          </a:p>
          <a:p>
            <a:pPr algn="r" rtl="1"/>
            <a:r>
              <a:rPr lang="ar-SA" dirty="0" smtClean="0"/>
              <a:t>تش</a:t>
            </a:r>
            <a:r>
              <a:rPr lang="ar-SA" dirty="0" smtClean="0"/>
              <a:t>كل </a:t>
            </a:r>
            <a:r>
              <a:rPr lang="ar-SA" dirty="0" smtClean="0"/>
              <a:t>الحواس الخمسة أسرع  وسيلة اتصال للحصول على المعلومات </a:t>
            </a:r>
          </a:p>
          <a:p>
            <a:pPr marL="0" indent="0" algn="r" rtl="1">
              <a:buNone/>
            </a:pPr>
            <a:r>
              <a:rPr lang="ar-SA" dirty="0" smtClean="0"/>
              <a:t>محققة بذلك المعرفة للفرد</a:t>
            </a:r>
          </a:p>
          <a:p>
            <a:pPr algn="r"/>
            <a:endParaRPr lang="ar-SA" dirty="0"/>
          </a:p>
          <a:p>
            <a:pPr algn="r"/>
            <a:endParaRPr lang="ar-S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773" y="2850078"/>
            <a:ext cx="2584565" cy="3350030"/>
          </a:xfrm>
          <a:prstGeom prst="rect">
            <a:avLst/>
          </a:prstGeom>
        </p:spPr>
      </p:pic>
    </p:spTree>
    <p:extLst>
      <p:ext uri="{BB962C8B-B14F-4D97-AF65-F5344CB8AC3E}">
        <p14:creationId xmlns:p14="http://schemas.microsoft.com/office/powerpoint/2010/main" val="14687061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982132"/>
            <a:ext cx="9601196" cy="1403259"/>
          </a:xfrm>
          <a:solidFill>
            <a:schemeClr val="bg1">
              <a:lumMod val="85000"/>
            </a:schemeClr>
          </a:solidFill>
        </p:spPr>
        <p:txBody>
          <a:bodyPr/>
          <a:lstStyle/>
          <a:p>
            <a:pPr algn="ctr" rtl="1"/>
            <a:r>
              <a:rPr lang="ar-SA" dirty="0" smtClean="0"/>
              <a:t>المحاولة والخطأ</a:t>
            </a:r>
            <a:endParaRPr lang="ar-SA" dirty="0"/>
          </a:p>
        </p:txBody>
      </p:sp>
      <p:sp>
        <p:nvSpPr>
          <p:cNvPr id="3" name="Content Placeholder 2"/>
          <p:cNvSpPr>
            <a:spLocks noGrp="1"/>
          </p:cNvSpPr>
          <p:nvPr>
            <p:ph idx="1"/>
          </p:nvPr>
        </p:nvSpPr>
        <p:spPr>
          <a:xfrm>
            <a:off x="1295401" y="3101009"/>
            <a:ext cx="9601196" cy="2774859"/>
          </a:xfrm>
        </p:spPr>
        <p:txBody>
          <a:bodyPr>
            <a:normAutofit/>
          </a:bodyPr>
          <a:lstStyle/>
          <a:p>
            <a:pPr marL="0" indent="0" algn="just" rtl="1">
              <a:buNone/>
            </a:pPr>
            <a:r>
              <a:rPr lang="ar-SA" sz="3600" dirty="0" smtClean="0"/>
              <a:t>كان الإنسان ينسب الحوادث التي يعيش فيها إلى الصدفة دون أن يتمكن من البحث عن علل وأساليب، فكان يقبل الأشياء لأنها تحدث دون أسباب وكانت وسيلته إلى التكيف معها هي المحاول والخطأ عله يصل إلى حل يزيل به الغموض أو يفسر بواسطته الحوادث</a:t>
            </a:r>
            <a:endParaRPr lang="ar-SA" sz="3600" dirty="0"/>
          </a:p>
        </p:txBody>
      </p:sp>
    </p:spTree>
    <p:extLst>
      <p:ext uri="{BB962C8B-B14F-4D97-AF65-F5344CB8AC3E}">
        <p14:creationId xmlns:p14="http://schemas.microsoft.com/office/powerpoint/2010/main" val="1367728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082786"/>
            <a:ext cx="10515600" cy="1325563"/>
          </a:xfrm>
          <a:solidFill>
            <a:schemeClr val="bg1">
              <a:lumMod val="85000"/>
            </a:schemeClr>
          </a:solidFill>
        </p:spPr>
        <p:txBody>
          <a:bodyPr/>
          <a:lstStyle/>
          <a:p>
            <a:pPr algn="ctr" rtl="1"/>
            <a:r>
              <a:rPr lang="ar-SA" dirty="0" smtClean="0"/>
              <a:t>اللجوء إلى السلطة</a:t>
            </a:r>
            <a:endParaRPr lang="ar-SA" dirty="0"/>
          </a:p>
        </p:txBody>
      </p:sp>
      <p:sp>
        <p:nvSpPr>
          <p:cNvPr id="3" name="Content Placeholder 2"/>
          <p:cNvSpPr>
            <a:spLocks noGrp="1"/>
          </p:cNvSpPr>
          <p:nvPr>
            <p:ph idx="1"/>
          </p:nvPr>
        </p:nvSpPr>
        <p:spPr>
          <a:xfrm>
            <a:off x="1295401" y="2408349"/>
            <a:ext cx="9601196" cy="3467519"/>
          </a:xfrm>
        </p:spPr>
        <p:txBody>
          <a:bodyPr/>
          <a:lstStyle/>
          <a:p>
            <a:pPr marL="0" indent="0" algn="ctr" rtl="1">
              <a:buNone/>
            </a:pPr>
            <a:endParaRPr lang="ar-SA" dirty="0"/>
          </a:p>
          <a:p>
            <a:pPr marL="0" indent="0" algn="r" rtl="1">
              <a:buNone/>
            </a:pPr>
            <a:r>
              <a:rPr lang="ar-SA" sz="2800" dirty="0" smtClean="0"/>
              <a:t>كان الإنسان البدائي يلجأ إلى رئيس القبيلة ليجد له الحلول ويفسر له الظاهر الغريبة كالمرض أو البرق والمطر اسناداً إلى العادات التقاليد وكان الإنسان البدائي يقبل ما يصل إليه من تفسيرات دون مناقشة على اعتبار أن اصحاب السلطة لا يخطئون وأن الأفاكار الذائعة هي </a:t>
            </a:r>
            <a:r>
              <a:rPr lang="ar-SA" sz="2800" dirty="0" smtClean="0"/>
              <a:t>أفكار </a:t>
            </a:r>
            <a:r>
              <a:rPr lang="ar-SA" sz="2800" dirty="0" smtClean="0"/>
              <a:t>صحيحة وإلا لما آمن بها الناس وبذلك تكون للأفكار القديمة والأفكار المنتشرة والتقاليد قيمة كبيرة يقبلها  الناس دون مناقشة لأن لها سلطة قوية.</a:t>
            </a:r>
            <a:endParaRPr lang="ar-SA" sz="2800" dirty="0"/>
          </a:p>
        </p:txBody>
      </p:sp>
    </p:spTree>
    <p:extLst>
      <p:ext uri="{BB962C8B-B14F-4D97-AF65-F5344CB8AC3E}">
        <p14:creationId xmlns:p14="http://schemas.microsoft.com/office/powerpoint/2010/main" val="750328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1370"/>
            <a:ext cx="10515600" cy="1136700"/>
          </a:xfrm>
          <a:solidFill>
            <a:schemeClr val="bg1">
              <a:lumMod val="85000"/>
            </a:schemeClr>
          </a:solidFill>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lang="ar-SA" dirty="0" smtClean="0">
                <a:solidFill>
                  <a:schemeClr val="tx1"/>
                </a:solidFill>
              </a:rPr>
              <a:t>التفكير القياسي «الإستنباطي»</a:t>
            </a:r>
            <a:endParaRPr lang="ar-SA" dirty="0">
              <a:solidFill>
                <a:schemeClr val="tx1"/>
              </a:solidFill>
            </a:endParaRPr>
          </a:p>
        </p:txBody>
      </p:sp>
      <p:sp>
        <p:nvSpPr>
          <p:cNvPr id="3" name="Content Placeholder 2"/>
          <p:cNvSpPr>
            <a:spLocks noGrp="1"/>
          </p:cNvSpPr>
          <p:nvPr>
            <p:ph idx="1"/>
          </p:nvPr>
        </p:nvSpPr>
        <p:spPr>
          <a:xfrm>
            <a:off x="838200" y="2120348"/>
            <a:ext cx="10515600" cy="4227443"/>
          </a:xfrm>
        </p:spPr>
        <p:txBody>
          <a:bodyPr>
            <a:normAutofit fontScale="85000" lnSpcReduction="20000"/>
          </a:bodyPr>
          <a:lstStyle/>
          <a:p>
            <a:pPr marL="0" indent="0" algn="r" rtl="1">
              <a:buNone/>
            </a:pPr>
            <a:endParaRPr lang="ar-SA" dirty="0" smtClean="0">
              <a:solidFill>
                <a:schemeClr val="tx1"/>
              </a:solidFill>
            </a:endParaRPr>
          </a:p>
          <a:p>
            <a:pPr marL="0" indent="0" algn="r" rtl="1">
              <a:buNone/>
            </a:pPr>
            <a:r>
              <a:rPr lang="ar-SA" sz="3400" dirty="0" smtClean="0">
                <a:solidFill>
                  <a:schemeClr val="tx1"/>
                </a:solidFill>
              </a:rPr>
              <a:t>يقوم </a:t>
            </a:r>
            <a:r>
              <a:rPr lang="ar-SA" sz="3400" dirty="0">
                <a:solidFill>
                  <a:schemeClr val="tx1"/>
                </a:solidFill>
              </a:rPr>
              <a:t>على الانتقال من المقدمات إلى </a:t>
            </a:r>
            <a:r>
              <a:rPr lang="ar-SA" sz="3400" dirty="0" smtClean="0">
                <a:solidFill>
                  <a:schemeClr val="tx1"/>
                </a:solidFill>
              </a:rPr>
              <a:t>النتائج؛ بمعنى أن ما </a:t>
            </a:r>
            <a:r>
              <a:rPr lang="ar-SA" sz="3400" dirty="0">
                <a:solidFill>
                  <a:schemeClr val="tx1"/>
                </a:solidFill>
              </a:rPr>
              <a:t>يصدق على الكل يصدق أيضاً على </a:t>
            </a:r>
            <a:r>
              <a:rPr lang="ar-SA" sz="3400" dirty="0" smtClean="0">
                <a:solidFill>
                  <a:schemeClr val="tx1"/>
                </a:solidFill>
              </a:rPr>
              <a:t>الجزء، و يستخدم </a:t>
            </a:r>
            <a:r>
              <a:rPr lang="ar-SA" sz="3400" dirty="0">
                <a:solidFill>
                  <a:schemeClr val="tx1"/>
                </a:solidFill>
              </a:rPr>
              <a:t>في ذلك </a:t>
            </a:r>
            <a:r>
              <a:rPr lang="ar-SA" sz="3400" dirty="0" smtClean="0">
                <a:solidFill>
                  <a:schemeClr val="tx1"/>
                </a:solidFill>
              </a:rPr>
              <a:t>وسيلة </a:t>
            </a:r>
            <a:r>
              <a:rPr lang="ar-SA" sz="3400" dirty="0">
                <a:solidFill>
                  <a:schemeClr val="tx1"/>
                </a:solidFill>
              </a:rPr>
              <a:t>تعرف بالقياس العقلي</a:t>
            </a:r>
            <a:r>
              <a:rPr lang="ar-SA" sz="3400" dirty="0" smtClean="0">
                <a:solidFill>
                  <a:schemeClr val="tx1"/>
                </a:solidFill>
              </a:rPr>
              <a:t>.</a:t>
            </a:r>
            <a:endParaRPr lang="ar-SA" sz="3400" u="sng" dirty="0">
              <a:solidFill>
                <a:schemeClr val="tx1"/>
              </a:solidFill>
            </a:endParaRPr>
          </a:p>
          <a:p>
            <a:pPr marL="0" indent="0" algn="r" rtl="1">
              <a:buNone/>
              <a:defRPr/>
            </a:pPr>
            <a:r>
              <a:rPr lang="ar-SA" sz="3400" u="sng" dirty="0" smtClean="0"/>
              <a:t>مثال </a:t>
            </a:r>
            <a:r>
              <a:rPr lang="ar-SA" sz="3400" dirty="0" smtClean="0"/>
              <a:t>لأحد أنواعه:</a:t>
            </a:r>
          </a:p>
          <a:p>
            <a:pPr marL="0" indent="0" algn="r" rtl="1">
              <a:buNone/>
              <a:defRPr/>
            </a:pPr>
            <a:r>
              <a:rPr lang="ar-SA" sz="3400" dirty="0" smtClean="0">
                <a:solidFill>
                  <a:schemeClr val="accent1">
                    <a:lumMod val="50000"/>
                  </a:schemeClr>
                </a:solidFill>
              </a:rPr>
              <a:t>   كل إنسان فان( مقدمة كبرى)</a:t>
            </a:r>
            <a:endParaRPr lang="ar-SA" sz="3400" dirty="0">
              <a:solidFill>
                <a:schemeClr val="accent1">
                  <a:lumMod val="50000"/>
                </a:schemeClr>
              </a:solidFill>
            </a:endParaRPr>
          </a:p>
          <a:p>
            <a:pPr marL="0" indent="0" algn="r" rtl="1">
              <a:buNone/>
              <a:defRPr/>
            </a:pPr>
            <a:r>
              <a:rPr lang="ar-SA" sz="3400" dirty="0" smtClean="0">
                <a:solidFill>
                  <a:schemeClr val="accent1">
                    <a:lumMod val="50000"/>
                  </a:schemeClr>
                </a:solidFill>
              </a:rPr>
              <a:t> أحمد إنسان ( </a:t>
            </a:r>
            <a:r>
              <a:rPr lang="ar-SA" sz="3400" dirty="0">
                <a:solidFill>
                  <a:schemeClr val="accent1">
                    <a:lumMod val="50000"/>
                  </a:schemeClr>
                </a:solidFill>
              </a:rPr>
              <a:t>مقدمة </a:t>
            </a:r>
            <a:r>
              <a:rPr lang="ar-SA" sz="3400" dirty="0" smtClean="0">
                <a:solidFill>
                  <a:schemeClr val="accent1">
                    <a:lumMod val="50000"/>
                  </a:schemeClr>
                </a:solidFill>
              </a:rPr>
              <a:t>صغرى)</a:t>
            </a:r>
            <a:endParaRPr lang="ar-SA" sz="3400" dirty="0">
              <a:solidFill>
                <a:schemeClr val="accent1">
                  <a:lumMod val="50000"/>
                </a:schemeClr>
              </a:solidFill>
            </a:endParaRPr>
          </a:p>
          <a:p>
            <a:pPr marL="0" indent="0" algn="r" rtl="1">
              <a:buNone/>
              <a:defRPr/>
            </a:pPr>
            <a:r>
              <a:rPr lang="ar-SA" sz="3400" dirty="0" smtClean="0">
                <a:solidFill>
                  <a:schemeClr val="accent1">
                    <a:lumMod val="50000"/>
                  </a:schemeClr>
                </a:solidFill>
              </a:rPr>
              <a:t>إذا: أحمد فانٍ ( </a:t>
            </a:r>
            <a:r>
              <a:rPr lang="ar-SA" sz="3400" dirty="0">
                <a:solidFill>
                  <a:schemeClr val="accent1">
                    <a:lumMod val="50000"/>
                  </a:schemeClr>
                </a:solidFill>
              </a:rPr>
              <a:t>نتيجة)</a:t>
            </a:r>
          </a:p>
          <a:p>
            <a:pPr marL="0" indent="0" algn="r" rtl="1">
              <a:buNone/>
              <a:defRPr/>
            </a:pPr>
            <a:r>
              <a:rPr lang="ar-SA" sz="3400" u="sng" dirty="0" smtClean="0"/>
              <a:t>من سلبياته :</a:t>
            </a:r>
            <a:endParaRPr lang="ar-SA" sz="3400" u="sng" dirty="0"/>
          </a:p>
          <a:p>
            <a:pPr marL="0" indent="0" algn="r" rtl="1">
              <a:buNone/>
              <a:defRPr/>
            </a:pPr>
            <a:r>
              <a:rPr lang="ar-SA" sz="3400" dirty="0">
                <a:solidFill>
                  <a:schemeClr val="tx1"/>
                </a:solidFill>
              </a:rPr>
              <a:t>1</a:t>
            </a:r>
            <a:r>
              <a:rPr lang="ar-SA" sz="3400" dirty="0" smtClean="0">
                <a:solidFill>
                  <a:schemeClr val="tx1"/>
                </a:solidFill>
              </a:rPr>
              <a:t>- </a:t>
            </a:r>
            <a:r>
              <a:rPr lang="ar-SA" sz="3400" dirty="0">
                <a:solidFill>
                  <a:schemeClr val="tx1"/>
                </a:solidFill>
              </a:rPr>
              <a:t>إذا كانت أحد المقدمات خاطئة </a:t>
            </a:r>
            <a:r>
              <a:rPr lang="ar-SA" sz="3400" dirty="0" smtClean="0">
                <a:solidFill>
                  <a:schemeClr val="tx1"/>
                </a:solidFill>
              </a:rPr>
              <a:t>أو ناقصة تكون </a:t>
            </a:r>
            <a:r>
              <a:rPr lang="ar-SA" sz="3400" dirty="0">
                <a:solidFill>
                  <a:schemeClr val="tx1"/>
                </a:solidFill>
              </a:rPr>
              <a:t>النتيجة خاطئة.</a:t>
            </a:r>
          </a:p>
          <a:p>
            <a:pPr marL="0" indent="0" algn="r" rtl="1">
              <a:buNone/>
              <a:defRPr/>
            </a:pPr>
            <a:r>
              <a:rPr lang="ar-SA" sz="3400" dirty="0">
                <a:solidFill>
                  <a:schemeClr val="tx1"/>
                </a:solidFill>
              </a:rPr>
              <a:t>2</a:t>
            </a:r>
            <a:r>
              <a:rPr lang="ar-SA" sz="3400" dirty="0" smtClean="0">
                <a:solidFill>
                  <a:schemeClr val="tx1"/>
                </a:solidFill>
              </a:rPr>
              <a:t>- </a:t>
            </a:r>
            <a:r>
              <a:rPr lang="ar-SA" sz="3400" dirty="0">
                <a:solidFill>
                  <a:schemeClr val="tx1"/>
                </a:solidFill>
              </a:rPr>
              <a:t>يوضح المعرفة القديمة ولا يؤدي لاكتشاف معارف جديدة.</a:t>
            </a:r>
          </a:p>
          <a:p>
            <a:pPr algn="r" rtl="1"/>
            <a:endParaRPr lang="ar-SA" dirty="0"/>
          </a:p>
        </p:txBody>
      </p:sp>
    </p:spTree>
    <p:extLst>
      <p:ext uri="{BB962C8B-B14F-4D97-AF65-F5344CB8AC3E}">
        <p14:creationId xmlns:p14="http://schemas.microsoft.com/office/powerpoint/2010/main" val="748905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427" y="742122"/>
            <a:ext cx="10515600" cy="1010151"/>
          </a:xfrm>
          <a:solidFill>
            <a:schemeClr val="bg1">
              <a:lumMod val="85000"/>
            </a:schemeClr>
          </a:solidFill>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lang="ar-SA" dirty="0" smtClean="0">
                <a:solidFill>
                  <a:schemeClr val="tx1"/>
                </a:solidFill>
              </a:rPr>
              <a:t>التفكير الإستقرائي</a:t>
            </a:r>
            <a:endParaRPr lang="ar-SA" dirty="0">
              <a:solidFill>
                <a:schemeClr val="tx1"/>
              </a:solidFill>
            </a:endParaRPr>
          </a:p>
        </p:txBody>
      </p:sp>
      <p:sp>
        <p:nvSpPr>
          <p:cNvPr id="3" name="Content Placeholder 2"/>
          <p:cNvSpPr>
            <a:spLocks noGrp="1"/>
          </p:cNvSpPr>
          <p:nvPr>
            <p:ph idx="1"/>
          </p:nvPr>
        </p:nvSpPr>
        <p:spPr>
          <a:xfrm>
            <a:off x="643944" y="2199861"/>
            <a:ext cx="10709856" cy="4252454"/>
          </a:xfrm>
        </p:spPr>
        <p:txBody>
          <a:bodyPr>
            <a:normAutofit fontScale="92500" lnSpcReduction="10000"/>
          </a:bodyPr>
          <a:lstStyle/>
          <a:p>
            <a:pPr marL="0" indent="0" algn="r" rtl="1">
              <a:buNone/>
              <a:defRPr/>
            </a:pPr>
            <a:endParaRPr lang="ar-SA" dirty="0" smtClean="0">
              <a:solidFill>
                <a:schemeClr val="tx1">
                  <a:lumMod val="95000"/>
                  <a:lumOff val="5000"/>
                </a:schemeClr>
              </a:solidFill>
            </a:endParaRPr>
          </a:p>
          <a:p>
            <a:pPr marL="0" indent="0" algn="r" rtl="1">
              <a:buNone/>
              <a:defRPr/>
            </a:pPr>
            <a:r>
              <a:rPr lang="ar-SA" dirty="0" smtClean="0">
                <a:solidFill>
                  <a:schemeClr val="tx1">
                    <a:lumMod val="95000"/>
                    <a:lumOff val="5000"/>
                  </a:schemeClr>
                </a:solidFill>
              </a:rPr>
              <a:t>وفيه </a:t>
            </a:r>
            <a:r>
              <a:rPr lang="ar-SA" dirty="0">
                <a:solidFill>
                  <a:schemeClr val="tx1">
                    <a:lumMod val="95000"/>
                    <a:lumOff val="5000"/>
                  </a:schemeClr>
                </a:solidFill>
              </a:rPr>
              <a:t>ينتقل </a:t>
            </a:r>
            <a:r>
              <a:rPr lang="ar-SA" dirty="0" smtClean="0">
                <a:solidFill>
                  <a:schemeClr val="tx1">
                    <a:lumMod val="95000"/>
                    <a:lumOff val="5000"/>
                  </a:schemeClr>
                </a:solidFill>
              </a:rPr>
              <a:t>الإنسان من </a:t>
            </a:r>
            <a:r>
              <a:rPr lang="ar-SA" dirty="0">
                <a:solidFill>
                  <a:schemeClr val="tx1">
                    <a:lumMod val="95000"/>
                    <a:lumOff val="5000"/>
                  </a:schemeClr>
                </a:solidFill>
              </a:rPr>
              <a:t>الشواهد الجزئية للحكم الكلي</a:t>
            </a:r>
            <a:r>
              <a:rPr lang="ar-SA" dirty="0" smtClean="0">
                <a:solidFill>
                  <a:schemeClr val="tx1">
                    <a:lumMod val="95000"/>
                    <a:lumOff val="5000"/>
                  </a:schemeClr>
                </a:solidFill>
              </a:rPr>
              <a:t>. </a:t>
            </a:r>
            <a:endParaRPr lang="ar-SA" dirty="0" smtClean="0">
              <a:solidFill>
                <a:schemeClr val="tx1">
                  <a:lumMod val="95000"/>
                  <a:lumOff val="5000"/>
                </a:schemeClr>
              </a:solidFill>
            </a:endParaRPr>
          </a:p>
          <a:p>
            <a:pPr marL="0" indent="0" algn="r" rtl="1">
              <a:buNone/>
              <a:defRPr/>
            </a:pPr>
            <a:r>
              <a:rPr lang="ar-SA" u="sng" dirty="0" smtClean="0">
                <a:solidFill>
                  <a:schemeClr val="accent1"/>
                </a:solidFill>
              </a:rPr>
              <a:t>1- الاستقراء التام: </a:t>
            </a:r>
          </a:p>
          <a:p>
            <a:pPr marL="0" indent="0" algn="r" rtl="1">
              <a:buNone/>
              <a:defRPr/>
            </a:pPr>
            <a:r>
              <a:rPr lang="ar-SA" dirty="0" smtClean="0">
                <a:solidFill>
                  <a:schemeClr val="tx1">
                    <a:lumMod val="95000"/>
                    <a:lumOff val="5000"/>
                  </a:schemeClr>
                </a:solidFill>
              </a:rPr>
              <a:t>وفيه </a:t>
            </a:r>
            <a:r>
              <a:rPr lang="ar-SA" dirty="0" smtClean="0">
                <a:solidFill>
                  <a:schemeClr val="tx1">
                    <a:lumMod val="95000"/>
                    <a:lumOff val="5000"/>
                  </a:schemeClr>
                </a:solidFill>
              </a:rPr>
              <a:t>يفحص الإنسان كل </a:t>
            </a:r>
            <a:r>
              <a:rPr lang="ar-SA" dirty="0">
                <a:solidFill>
                  <a:schemeClr val="tx1">
                    <a:lumMod val="95000"/>
                    <a:lumOff val="5000"/>
                  </a:schemeClr>
                </a:solidFill>
              </a:rPr>
              <a:t>الجزئيات للوصول </a:t>
            </a:r>
            <a:r>
              <a:rPr lang="ar-SA" dirty="0" smtClean="0">
                <a:solidFill>
                  <a:schemeClr val="tx1">
                    <a:lumMod val="95000"/>
                    <a:lumOff val="5000"/>
                  </a:schemeClr>
                </a:solidFill>
              </a:rPr>
              <a:t>إلى نتيجة </a:t>
            </a:r>
          </a:p>
          <a:p>
            <a:pPr marL="0" indent="0" algn="r" rtl="1">
              <a:buNone/>
              <a:defRPr/>
            </a:pPr>
            <a:r>
              <a:rPr lang="ar-SA" u="sng" dirty="0" smtClean="0">
                <a:solidFill>
                  <a:schemeClr val="accent1"/>
                </a:solidFill>
              </a:rPr>
              <a:t>2- الاستقراء </a:t>
            </a:r>
            <a:r>
              <a:rPr lang="ar-SA" u="sng" dirty="0">
                <a:solidFill>
                  <a:schemeClr val="accent1"/>
                </a:solidFill>
              </a:rPr>
              <a:t>الناقص:</a:t>
            </a:r>
          </a:p>
          <a:p>
            <a:pPr marL="0" indent="0" algn="r" rtl="1">
              <a:buNone/>
              <a:defRPr/>
            </a:pPr>
            <a:r>
              <a:rPr lang="ar-SA" dirty="0">
                <a:solidFill>
                  <a:schemeClr val="tx1">
                    <a:lumMod val="95000"/>
                    <a:lumOff val="5000"/>
                  </a:schemeClr>
                </a:solidFill>
              </a:rPr>
              <a:t>وفيه يكتفي الباحث بفحص عينة من الجزئيات لا كلها للانتقال للحكم على الكل. ولكن صدق وصحة الحكم تتوقف على مدى تمثيل العينة للمجتمع </a:t>
            </a:r>
            <a:r>
              <a:rPr lang="ar-SA" dirty="0" smtClean="0">
                <a:solidFill>
                  <a:schemeClr val="tx1">
                    <a:lumMod val="95000"/>
                    <a:lumOff val="5000"/>
                  </a:schemeClr>
                </a:solidFill>
              </a:rPr>
              <a:t>الأصلي، </a:t>
            </a:r>
            <a:r>
              <a:rPr lang="ar-SA" dirty="0">
                <a:solidFill>
                  <a:schemeClr val="tx1">
                    <a:lumMod val="95000"/>
                    <a:lumOff val="5000"/>
                  </a:schemeClr>
                </a:solidFill>
              </a:rPr>
              <a:t>إذا </a:t>
            </a:r>
            <a:r>
              <a:rPr lang="ar-SA" dirty="0" smtClean="0">
                <a:solidFill>
                  <a:schemeClr val="tx1">
                    <a:lumMod val="95000"/>
                    <a:lumOff val="5000"/>
                  </a:schemeClr>
                </a:solidFill>
              </a:rPr>
              <a:t>أن </a:t>
            </a:r>
            <a:r>
              <a:rPr lang="ar-SA" dirty="0" smtClean="0">
                <a:solidFill>
                  <a:schemeClr val="tx1">
                    <a:lumMod val="95000"/>
                    <a:lumOff val="5000"/>
                  </a:schemeClr>
                </a:solidFill>
              </a:rPr>
              <a:t>الاستقراء </a:t>
            </a:r>
            <a:r>
              <a:rPr lang="ar-SA" dirty="0">
                <a:solidFill>
                  <a:schemeClr val="tx1">
                    <a:lumMod val="95000"/>
                    <a:lumOff val="5000"/>
                  </a:schemeClr>
                </a:solidFill>
              </a:rPr>
              <a:t>الناقص يقدم معرفة تحتمل الصدق والخطأ فهي استنتاجات</a:t>
            </a:r>
            <a:r>
              <a:rPr lang="ar-SA" dirty="0" smtClean="0">
                <a:solidFill>
                  <a:schemeClr val="tx1">
                    <a:lumMod val="95000"/>
                    <a:lumOff val="5000"/>
                  </a:schemeClr>
                </a:solidFill>
              </a:rPr>
              <a:t>.</a:t>
            </a:r>
          </a:p>
          <a:p>
            <a:pPr algn="r" rtl="1"/>
            <a:r>
              <a:rPr lang="ar-SA" b="1" dirty="0">
                <a:solidFill>
                  <a:schemeClr val="tx2">
                    <a:lumMod val="50000"/>
                  </a:schemeClr>
                </a:solidFill>
              </a:rPr>
              <a:t>لماذا نلجأ للاستقراء غير التام أو الناقص؟ </a:t>
            </a:r>
          </a:p>
          <a:p>
            <a:pPr algn="r" rtl="1"/>
            <a:r>
              <a:rPr lang="ar-SA" b="1" dirty="0">
                <a:solidFill>
                  <a:schemeClr val="tx2">
                    <a:lumMod val="50000"/>
                  </a:schemeClr>
                </a:solidFill>
              </a:rPr>
              <a:t>وكيف يتم ذلك؟</a:t>
            </a:r>
          </a:p>
          <a:p>
            <a:pPr marL="0" indent="0" algn="r" rtl="1">
              <a:buNone/>
              <a:defRPr/>
            </a:pPr>
            <a:endParaRPr lang="ar-SA" dirty="0">
              <a:solidFill>
                <a:schemeClr val="tx1">
                  <a:lumMod val="95000"/>
                  <a:lumOff val="5000"/>
                </a:schemeClr>
              </a:solidFill>
            </a:endParaRPr>
          </a:p>
          <a:p>
            <a:pPr algn="r" rtl="1"/>
            <a:endParaRPr lang="ar-SA" dirty="0"/>
          </a:p>
        </p:txBody>
      </p:sp>
    </p:spTree>
    <p:extLst>
      <p:ext uri="{BB962C8B-B14F-4D97-AF65-F5344CB8AC3E}">
        <p14:creationId xmlns:p14="http://schemas.microsoft.com/office/powerpoint/2010/main" val="459100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20417"/>
            <a:ext cx="10946296" cy="1166192"/>
          </a:xfrm>
          <a:solidFill>
            <a:schemeClr val="bg1">
              <a:lumMod val="85000"/>
            </a:schemeClr>
          </a:solidFill>
        </p:spPr>
        <p:txBody>
          <a:bodyPr>
            <a:normAutofit/>
          </a:bodyPr>
          <a:lstStyle/>
          <a:p>
            <a:pPr algn="ctr"/>
            <a:r>
              <a:rPr lang="ar-SA" dirty="0" smtClean="0"/>
              <a:t>أنواع المعرفة</a:t>
            </a:r>
            <a:endParaRPr lang="ar-SA" dirty="0"/>
          </a:p>
        </p:txBody>
      </p:sp>
      <p:sp>
        <p:nvSpPr>
          <p:cNvPr id="3" name="Content Placeholder 2"/>
          <p:cNvSpPr>
            <a:spLocks noGrp="1"/>
          </p:cNvSpPr>
          <p:nvPr>
            <p:ph idx="1"/>
          </p:nvPr>
        </p:nvSpPr>
        <p:spPr>
          <a:xfrm>
            <a:off x="838200" y="2421228"/>
            <a:ext cx="10515600" cy="3820546"/>
          </a:xfrm>
        </p:spPr>
        <p:txBody>
          <a:bodyPr>
            <a:normAutofit fontScale="92500" lnSpcReduction="20000"/>
          </a:bodyPr>
          <a:lstStyle/>
          <a:p>
            <a:pPr marL="0" indent="0" algn="just" rtl="1">
              <a:buNone/>
            </a:pPr>
            <a:endParaRPr lang="ar-SA" dirty="0">
              <a:solidFill>
                <a:schemeClr val="accent1"/>
              </a:solidFill>
            </a:endParaRPr>
          </a:p>
          <a:p>
            <a:pPr marL="0" indent="0" algn="just" rtl="1">
              <a:buNone/>
            </a:pPr>
            <a:r>
              <a:rPr lang="ar-SA" dirty="0" smtClean="0">
                <a:solidFill>
                  <a:schemeClr val="accent1"/>
                </a:solidFill>
              </a:rPr>
              <a:t>المعرفة الحسية</a:t>
            </a:r>
            <a:r>
              <a:rPr lang="ar-SA" dirty="0" smtClean="0">
                <a:solidFill>
                  <a:schemeClr val="accent1"/>
                </a:solidFill>
              </a:rPr>
              <a:t>:</a:t>
            </a:r>
          </a:p>
          <a:p>
            <a:pPr marL="0" indent="0" algn="just" rtl="1">
              <a:buNone/>
            </a:pPr>
            <a:r>
              <a:rPr lang="ar-SA" b="0" dirty="0"/>
              <a:t> </a:t>
            </a:r>
            <a:r>
              <a:rPr lang="ar-SA" b="0" dirty="0" smtClean="0"/>
              <a:t>يتحصل </a:t>
            </a:r>
            <a:r>
              <a:rPr lang="ar-SA" b="0" dirty="0"/>
              <a:t>عليها الإنسان عن طريق حواسه، و هذا النوع من المعرفة يقتصر على مجرد ملاحظة بسيطة تقف عند مستوى الإدراك الحسي العادي دون أن تتجه هذا المعرفة إلى إيجاد الصلات أو تسعى إلى إدراك العلاقات القائمة بين </a:t>
            </a:r>
            <a:r>
              <a:rPr lang="ar-SA" b="0" dirty="0" smtClean="0"/>
              <a:t>الظواهر.</a:t>
            </a:r>
          </a:p>
          <a:p>
            <a:pPr marL="0" indent="0" algn="just" rtl="1">
              <a:buNone/>
            </a:pPr>
            <a:endParaRPr lang="ar-SA" b="0" dirty="0" smtClean="0"/>
          </a:p>
          <a:p>
            <a:pPr marL="0" indent="0" algn="just" rtl="1">
              <a:buNone/>
            </a:pPr>
            <a:r>
              <a:rPr lang="ar-SA" dirty="0" smtClean="0">
                <a:solidFill>
                  <a:schemeClr val="accent1"/>
                </a:solidFill>
              </a:rPr>
              <a:t>المعرفة </a:t>
            </a:r>
            <a:r>
              <a:rPr lang="ar-SA" dirty="0" smtClean="0">
                <a:solidFill>
                  <a:schemeClr val="accent1"/>
                </a:solidFill>
              </a:rPr>
              <a:t>الفلسفية (تأملية</a:t>
            </a:r>
            <a:r>
              <a:rPr lang="ar-SA" dirty="0" smtClean="0">
                <a:solidFill>
                  <a:schemeClr val="accent1"/>
                </a:solidFill>
              </a:rPr>
              <a:t>):</a:t>
            </a:r>
            <a:r>
              <a:rPr lang="ar-SA" b="0" dirty="0">
                <a:solidFill>
                  <a:schemeClr val="accent1"/>
                </a:solidFill>
              </a:rPr>
              <a:t> </a:t>
            </a:r>
            <a:endParaRPr lang="ar-SA" b="0" dirty="0" smtClean="0">
              <a:solidFill>
                <a:schemeClr val="accent1"/>
              </a:solidFill>
            </a:endParaRPr>
          </a:p>
          <a:p>
            <a:pPr marL="0" indent="0" algn="just" rtl="1">
              <a:buNone/>
            </a:pPr>
            <a:r>
              <a:rPr lang="ar-SA" dirty="0" smtClean="0"/>
              <a:t>وفيها </a:t>
            </a:r>
            <a:r>
              <a:rPr lang="ar-SA" b="0" dirty="0" smtClean="0"/>
              <a:t>ينتقل </a:t>
            </a:r>
            <a:r>
              <a:rPr lang="ar-SA" b="0" dirty="0"/>
              <a:t>تفكير الإنسان من مرحلة الإحساس إلى التأمل في الأسباب البعيدة ( ما وراء الطبيعة ) </a:t>
            </a:r>
            <a:r>
              <a:rPr lang="ar-SA" b="0" dirty="0" smtClean="0"/>
              <a:t>حيث </a:t>
            </a:r>
            <a:r>
              <a:rPr lang="ar-SA" b="0" dirty="0"/>
              <a:t>يستخدم أساليب التفكير و التأمل الفلسفي لمعرفة </a:t>
            </a:r>
            <a:r>
              <a:rPr lang="ar-SA" b="0" dirty="0" smtClean="0"/>
              <a:t>الأسباب </a:t>
            </a:r>
            <a:r>
              <a:rPr lang="ar-SA" b="0" dirty="0"/>
              <a:t>والحتميات البعيدة </a:t>
            </a:r>
            <a:r>
              <a:rPr lang="ar-SA" b="0" dirty="0" smtClean="0"/>
              <a:t>مما </a:t>
            </a:r>
            <a:r>
              <a:rPr lang="ar-SA" b="0" dirty="0"/>
              <a:t>يتعذر حسمه بالتجربة.</a:t>
            </a:r>
            <a:endParaRPr lang="ar-SA" dirty="0"/>
          </a:p>
        </p:txBody>
      </p:sp>
    </p:spTree>
    <p:extLst>
      <p:ext uri="{BB962C8B-B14F-4D97-AF65-F5344CB8AC3E}">
        <p14:creationId xmlns:p14="http://schemas.microsoft.com/office/powerpoint/2010/main" val="190653902"/>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2918</TotalTime>
  <Words>889</Words>
  <Application>Microsoft Macintosh PowerPoint</Application>
  <PresentationFormat>Widescreen</PresentationFormat>
  <Paragraphs>107</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Calibri</vt:lpstr>
      <vt:lpstr>Calibri Light</vt:lpstr>
      <vt:lpstr>Times New Roman</vt:lpstr>
      <vt:lpstr>Wingdings</vt:lpstr>
      <vt:lpstr>Arial</vt:lpstr>
      <vt:lpstr>Office Theme</vt:lpstr>
      <vt:lpstr>مناهج البحث في علم النفس المحاضرة ٢</vt:lpstr>
      <vt:lpstr>طرق الحصول على المعرفة</vt:lpstr>
      <vt:lpstr>طرق الحصول على المعرفة</vt:lpstr>
      <vt:lpstr>الخبرة الحسية</vt:lpstr>
      <vt:lpstr>المحاولة والخطأ</vt:lpstr>
      <vt:lpstr>اللجوء إلى السلطة</vt:lpstr>
      <vt:lpstr>التفكير القياسي «الإستنباطي»</vt:lpstr>
      <vt:lpstr>التفكير الإستقرائي</vt:lpstr>
      <vt:lpstr>أنواع المعرفة</vt:lpstr>
      <vt:lpstr> أنواع المعرفة</vt:lpstr>
      <vt:lpstr>الطريقة العلمية في البحث</vt:lpstr>
      <vt:lpstr>افتراضات المنهج العلمي</vt:lpstr>
      <vt:lpstr>افتراضات المنهج العلمي</vt:lpstr>
      <vt:lpstr>مناهج البحث الأساسية</vt:lpstr>
      <vt:lpstr>مناهج البحث الأساسية</vt:lpstr>
      <vt:lpstr>مناهج البحث الأساسية</vt:lpstr>
      <vt:lpstr>ملخص المحاضرة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مناهج البحث في علم النفس المحاضرة ٢</dc:title>
  <dc:creator>Albandri oti</dc:creator>
  <cp:lastModifiedBy>Albandri oti</cp:lastModifiedBy>
  <cp:revision>39</cp:revision>
  <dcterms:created xsi:type="dcterms:W3CDTF">2017-09-30T15:05:19Z</dcterms:created>
  <dcterms:modified xsi:type="dcterms:W3CDTF">2017-10-02T15:49:16Z</dcterms:modified>
</cp:coreProperties>
</file>