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92" r:id="rId1"/>
  </p:sldMasterIdLst>
  <p:sldIdLst>
    <p:sldId id="269" r:id="rId2"/>
    <p:sldId id="256" r:id="rId3"/>
    <p:sldId id="271" r:id="rId4"/>
    <p:sldId id="266" r:id="rId5"/>
    <p:sldId id="258" r:id="rId6"/>
    <p:sldId id="260" r:id="rId7"/>
    <p:sldId id="259" r:id="rId8"/>
    <p:sldId id="261" r:id="rId9"/>
    <p:sldId id="262" r:id="rId10"/>
    <p:sldId id="263" r:id="rId11"/>
    <p:sldId id="267" r:id="rId12"/>
    <p:sldId id="268" r:id="rId13"/>
    <p:sldId id="264" r:id="rId14"/>
    <p:sldId id="265"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8" autoAdjust="0"/>
    <p:restoredTop sz="94660"/>
  </p:normalViewPr>
  <p:slideViewPr>
    <p:cSldViewPr snapToGrid="0">
      <p:cViewPr varScale="1">
        <p:scale>
          <a:sx n="109" d="100"/>
          <a:sy n="109" d="100"/>
        </p:scale>
        <p:origin x="71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DDA51639-B2D6-4652-B8C3-1B4C224A7BAF}" type="datetimeFigureOut">
              <a:rPr lang="en-US" smtClean="0"/>
              <a:t>1/29/20</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30113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D11A6AA8-A04B-4104-9AE2-BD48D340E27F}" type="datetimeFigureOut">
              <a:rPr lang="en-US" smtClean="0"/>
              <a:t>1/29/20</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7100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B4E0BF79-FAC6-4A96-8DE1-F7B82E2E1652}" type="datetimeFigureOut">
              <a:rPr lang="en-US" smtClean="0"/>
              <a:t>1/29/20</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19996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82FF5DD9-2C52-442D-92E2-8072C0C3D7CD}" type="datetimeFigureOut">
              <a:rPr lang="en-US" smtClean="0"/>
              <a:t>1/29/20</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07039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C44961B7-6B89-48AB-966F-622E2788EECC}" type="datetimeFigureOut">
              <a:rPr lang="en-US" smtClean="0"/>
              <a:t>1/29/20</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64321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838200" y="1825625"/>
            <a:ext cx="5181600" cy="435133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6172200" y="1825625"/>
            <a:ext cx="5181600" cy="435133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DBD3D6FB-79CC-4683-A046-BBE785BA1BED}" type="datetimeFigureOut">
              <a:rPr lang="en-US" smtClean="0"/>
              <a:t>1/29/20</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5370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9512B3E8-48F1-4B23-8498-D8A04A81EC9C}" type="datetimeFigureOut">
              <a:rPr lang="en-US" smtClean="0"/>
              <a:t>1/29/20</a:t>
            </a:fld>
            <a:endParaRPr lang="en-US" dirty="0"/>
          </a:p>
        </p:txBody>
      </p:sp>
      <p:sp>
        <p:nvSpPr>
          <p:cNvPr id="8" name="عنصر نائب للتذييل 7"/>
          <p:cNvSpPr>
            <a:spLocks noGrp="1"/>
          </p:cNvSpPr>
          <p:nvPr>
            <p:ph type="ftr" sz="quarter" idx="11"/>
          </p:nvPr>
        </p:nvSpPr>
        <p:spPr/>
        <p:txBody>
          <a:bodyPr/>
          <a:lstStyle/>
          <a:p>
            <a:endParaRPr lang="en-US" dirty="0"/>
          </a:p>
        </p:txBody>
      </p:sp>
      <p:sp>
        <p:nvSpPr>
          <p:cNvPr id="9" name="عنصر نائب لرقم الشريحة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3204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0B90D90-AA62-404D-A741-635B4370F9CB}" type="datetimeFigureOut">
              <a:rPr lang="en-US" smtClean="0"/>
              <a:t>1/29/20</a:t>
            </a:fld>
            <a:endParaRPr lang="en-US" dirty="0"/>
          </a:p>
        </p:txBody>
      </p:sp>
      <p:sp>
        <p:nvSpPr>
          <p:cNvPr id="4" name="عنصر نائب للتذييل 3"/>
          <p:cNvSpPr>
            <a:spLocks noGrp="1"/>
          </p:cNvSpPr>
          <p:nvPr>
            <p:ph type="ftr" sz="quarter" idx="11"/>
          </p:nvPr>
        </p:nvSpPr>
        <p:spPr/>
        <p:txBody>
          <a:bodyPr/>
          <a:lstStyle/>
          <a:p>
            <a:endParaRPr lang="en-US" dirty="0"/>
          </a:p>
        </p:txBody>
      </p:sp>
      <p:sp>
        <p:nvSpPr>
          <p:cNvPr id="5" name="عنصر نائب لرقم الشريحة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09831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57002E4-6836-46D1-9DBB-3C27C0DD3A89}" type="datetimeFigureOut">
              <a:rPr lang="en-US" smtClean="0"/>
              <a:t>1/29/20</a:t>
            </a:fld>
            <a:endParaRPr lang="en-US" dirty="0"/>
          </a:p>
        </p:txBody>
      </p:sp>
      <p:sp>
        <p:nvSpPr>
          <p:cNvPr id="3" name="عنصر نائب للتذييل 2"/>
          <p:cNvSpPr>
            <a:spLocks noGrp="1"/>
          </p:cNvSpPr>
          <p:nvPr>
            <p:ph type="ftr" sz="quarter" idx="11"/>
          </p:nvPr>
        </p:nvSpPr>
        <p:spPr/>
        <p:txBody>
          <a:bodyPr/>
          <a:lstStyle/>
          <a:p>
            <a:endParaRPr lang="en-US" dirty="0"/>
          </a:p>
        </p:txBody>
      </p:sp>
      <p:sp>
        <p:nvSpPr>
          <p:cNvPr id="4" name="عنصر نائب لرقم الشريحة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89991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CF131DD-A141-4471-BCF9-C6073EDD7E20}" type="datetimeFigureOut">
              <a:rPr lang="en-US" smtClean="0"/>
              <a:t>1/29/20</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13957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AB334A90-EB03-42F3-8859-2C2B2724C058}" type="datetimeFigureOut">
              <a:rPr lang="en-US" smtClean="0"/>
              <a:t>1/29/20</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19126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BC48EC7-AF6A-48D3-8284-14BACBEBDD84}" type="datetimeFigureOut">
              <a:rPr lang="en-US" smtClean="0"/>
              <a:t>1/29/20</a:t>
            </a:fld>
            <a:endParaRPr lang="en-US" dirty="0"/>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dirty="0"/>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45842569"/>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mailto:aalfaghom@ksu.edu.sa"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FA966B-A01C-2345-884D-2BAF873CC034}"/>
              </a:ext>
            </a:extLst>
          </p:cNvPr>
          <p:cNvSpPr>
            <a:spLocks noGrp="1"/>
          </p:cNvSpPr>
          <p:nvPr>
            <p:ph idx="1"/>
          </p:nvPr>
        </p:nvSpPr>
        <p:spPr>
          <a:xfrm>
            <a:off x="838200" y="567559"/>
            <a:ext cx="10515600" cy="5609404"/>
          </a:xfrm>
        </p:spPr>
        <p:txBody>
          <a:bodyPr>
            <a:normAutofit fontScale="77500" lnSpcReduction="20000"/>
          </a:bodyPr>
          <a:lstStyle/>
          <a:p>
            <a:pPr marL="0" indent="0">
              <a:lnSpc>
                <a:spcPct val="120000"/>
              </a:lnSpc>
              <a:buNone/>
            </a:pPr>
            <a:r>
              <a:rPr lang="ar-SA" dirty="0"/>
              <a:t>المحاضرات: محاضرة في الاسبوع (</a:t>
            </a:r>
            <a:r>
              <a:rPr lang="en-GB" dirty="0"/>
              <a:t>9-10</a:t>
            </a:r>
            <a:r>
              <a:rPr lang="ar-SA" dirty="0"/>
              <a:t>) يوم الخميس ومعمل يوم الثلاثاء (١-٣)</a:t>
            </a:r>
            <a:br>
              <a:rPr lang="en-US" dirty="0"/>
            </a:br>
            <a:r>
              <a:rPr lang="ar-SA" dirty="0"/>
              <a:t>عدد الساعات :2 </a:t>
            </a:r>
          </a:p>
          <a:p>
            <a:pPr marL="0" indent="0">
              <a:lnSpc>
                <a:spcPct val="120000"/>
              </a:lnSpc>
              <a:buNone/>
            </a:pPr>
            <a:r>
              <a:rPr lang="ar-SA" b="1" dirty="0"/>
              <a:t>اهداف المقرر</a:t>
            </a:r>
            <a:r>
              <a:rPr lang="en-US" b="1" dirty="0"/>
              <a:t>:</a:t>
            </a:r>
            <a:endParaRPr lang="ar-SA" b="1" dirty="0"/>
          </a:p>
          <a:p>
            <a:pPr>
              <a:lnSpc>
                <a:spcPct val="120000"/>
              </a:lnSpc>
            </a:pPr>
            <a:r>
              <a:rPr lang="ar-SA" dirty="0"/>
              <a:t>معرفة معنى البيئة و مفهومها .</a:t>
            </a:r>
            <a:endParaRPr lang="en-US" dirty="0"/>
          </a:p>
          <a:p>
            <a:pPr lvl="0">
              <a:lnSpc>
                <a:spcPct val="120000"/>
              </a:lnSpc>
            </a:pPr>
            <a:r>
              <a:rPr lang="ar-SA" dirty="0"/>
              <a:t>معرفة انواع الثروات البيئية والمشاكل التي تعانيها</a:t>
            </a:r>
            <a:endParaRPr lang="en-US" dirty="0"/>
          </a:p>
          <a:p>
            <a:pPr lvl="0">
              <a:lnSpc>
                <a:spcPct val="120000"/>
              </a:lnSpc>
            </a:pPr>
            <a:r>
              <a:rPr lang="ar-SA" dirty="0"/>
              <a:t>معرفة الموارد الطبيعية و اصنافها </a:t>
            </a:r>
            <a:endParaRPr lang="en-US" dirty="0"/>
          </a:p>
          <a:p>
            <a:pPr lvl="0">
              <a:lnSpc>
                <a:spcPct val="120000"/>
              </a:lnSpc>
            </a:pPr>
            <a:r>
              <a:rPr lang="ar-SA" dirty="0"/>
              <a:t>ادراك الاخطار التي تهدد الثروات البيئية  .</a:t>
            </a:r>
            <a:endParaRPr lang="en-US" dirty="0"/>
          </a:p>
          <a:p>
            <a:pPr lvl="0">
              <a:lnSpc>
                <a:spcPct val="120000"/>
              </a:lnSpc>
            </a:pPr>
            <a:r>
              <a:rPr lang="ar-SA" dirty="0"/>
              <a:t>معرفة الطرق لتلافي استنزاف الثروات البيئية .</a:t>
            </a:r>
            <a:endParaRPr lang="en-US" dirty="0"/>
          </a:p>
          <a:p>
            <a:pPr marL="0" indent="0">
              <a:lnSpc>
                <a:spcPct val="120000"/>
              </a:lnSpc>
              <a:buNone/>
            </a:pPr>
            <a:r>
              <a:rPr lang="ar-SA" b="1" dirty="0"/>
              <a:t>الأمور الواجب على الطالبة الالتزام بها </a:t>
            </a:r>
            <a:r>
              <a:rPr lang="en-US" b="1" dirty="0"/>
              <a:t>:</a:t>
            </a:r>
          </a:p>
          <a:p>
            <a:pPr lvl="0">
              <a:lnSpc>
                <a:spcPct val="120000"/>
              </a:lnSpc>
            </a:pPr>
            <a:r>
              <a:rPr lang="ar-SA" dirty="0"/>
              <a:t>الحضور في الوقت المحدد للمحاضرة وعدم الغياب</a:t>
            </a:r>
            <a:r>
              <a:rPr lang="en-US" dirty="0"/>
              <a:t> </a:t>
            </a:r>
            <a:r>
              <a:rPr lang="ar-SA" dirty="0"/>
              <a:t>.</a:t>
            </a:r>
            <a:endParaRPr lang="en-US" dirty="0"/>
          </a:p>
          <a:p>
            <a:pPr lvl="0">
              <a:lnSpc>
                <a:spcPct val="120000"/>
              </a:lnSpc>
            </a:pPr>
            <a:r>
              <a:rPr lang="ar-SA" dirty="0"/>
              <a:t>إطفاء الجوال خلال المحاضرة وعدم وضع الجهاز على الشاحن.</a:t>
            </a:r>
            <a:r>
              <a:rPr lang="en-US" dirty="0"/>
              <a:t> </a:t>
            </a:r>
          </a:p>
          <a:p>
            <a:pPr lvl="0">
              <a:lnSpc>
                <a:spcPct val="120000"/>
              </a:lnSpc>
            </a:pPr>
            <a:r>
              <a:rPr lang="ar-SA" dirty="0"/>
              <a:t>تسليم الواجبات في اليوم المحدد </a:t>
            </a:r>
            <a:endParaRPr lang="en-US" dirty="0"/>
          </a:p>
          <a:p>
            <a:pPr>
              <a:lnSpc>
                <a:spcPct val="120000"/>
              </a:lnSpc>
            </a:pPr>
            <a:endParaRPr lang="en-US" dirty="0"/>
          </a:p>
        </p:txBody>
      </p:sp>
    </p:spTree>
    <p:extLst>
      <p:ext uri="{BB962C8B-B14F-4D97-AF65-F5344CB8AC3E}">
        <p14:creationId xmlns:p14="http://schemas.microsoft.com/office/powerpoint/2010/main" val="2893013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عنوان 1"/>
          <p:cNvSpPr>
            <a:spLocks noGrp="1"/>
          </p:cNvSpPr>
          <p:nvPr>
            <p:ph type="title"/>
          </p:nvPr>
        </p:nvSpPr>
        <p:spPr>
          <a:xfrm>
            <a:off x="838200" y="365125"/>
            <a:ext cx="10515600" cy="1325563"/>
          </a:xfrm>
        </p:spPr>
        <p:txBody>
          <a:bodyPr>
            <a:normAutofit/>
          </a:bodyPr>
          <a:lstStyle/>
          <a:p>
            <a:pPr algn="ctr"/>
            <a:r>
              <a:rPr lang="ar-SA" b="1" u="sng" dirty="0"/>
              <a:t>الأهمية الاقتصادية للموارد البيئية</a:t>
            </a:r>
            <a:endParaRPr lang="ar-SA" u="sng" dirty="0"/>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عنصر نائب للمحتوى 2"/>
          <p:cNvSpPr>
            <a:spLocks noGrp="1"/>
          </p:cNvSpPr>
          <p:nvPr>
            <p:ph idx="1"/>
          </p:nvPr>
        </p:nvSpPr>
        <p:spPr>
          <a:xfrm>
            <a:off x="838200" y="1825625"/>
            <a:ext cx="10515600" cy="4351338"/>
          </a:xfrm>
        </p:spPr>
        <p:txBody>
          <a:bodyPr>
            <a:normAutofit/>
          </a:bodyPr>
          <a:lstStyle/>
          <a:p>
            <a:pPr lvl="0"/>
            <a:r>
              <a:rPr lang="ar-SA" sz="2400" b="1" dirty="0"/>
              <a:t>تدخل الموارد البيئية في تكوين الأرض وتشكل غطائها النباتي, وترتبط بالكائنات الحية التي تعيش على سطحها وبحياة الإنسان من دون أن يتدخل في توافرها عليه, فيستغلها في تحقيق مطالبه الأساسية من الغذاء والمأوى والملبس.</a:t>
            </a:r>
            <a:endParaRPr lang="en-US" sz="2400" b="1" dirty="0"/>
          </a:p>
          <a:p>
            <a:pPr lvl="0"/>
            <a:r>
              <a:rPr lang="ar-SA" sz="2400" b="1" dirty="0"/>
              <a:t>كانت الموارد التي يستخدمها الإنسان في بداية حياته محدودة جدا, ولكن باطراد تقدمه الحضاري وتطوره وتزايد مطالبه المادية كثرت هذه الموارد, كما تنامت قيمتها الاقتصادية.</a:t>
            </a:r>
            <a:endParaRPr lang="en-US" sz="2400" b="1" dirty="0"/>
          </a:p>
          <a:p>
            <a:pPr lvl="0"/>
            <a:r>
              <a:rPr lang="ar-SA" sz="2400" b="1" dirty="0"/>
              <a:t>ملاحظه :ـ </a:t>
            </a:r>
            <a:r>
              <a:rPr lang="ar-SY" sz="2400" b="1" dirty="0"/>
              <a:t>من الصعب تحديد القيمة الاقتصادية لكل مورد من الموارد الطبيعية، واختلافها من مكان إلى آخر، بحسب شروط كل منها؛ وعلى سبيل المثال، تختلف الأهمية الاقتصادية لمياه المنطقة الصحراوية القاحلة عن مثيلتها في المنطقة الاستوائية الغزيرة الأمطار، وكذلك مياه المناطق السهلية عن مياه سفوح المناطق الجبلية الشديدة الانحدار</a:t>
            </a:r>
            <a:r>
              <a:rPr lang="ar-SA" sz="2400" b="1" dirty="0"/>
              <a:t> </a:t>
            </a:r>
          </a:p>
          <a:p>
            <a:pPr lvl="0"/>
            <a:r>
              <a:rPr lang="ar-SA" sz="2400" b="1" dirty="0"/>
              <a:t>القيمة الاقتصادية الفعلية للمورد الطبيعي الواحد تختلف من مكان إلى آخر, وتختلف في المكان الواحد من زمن إلى آخر, كما أن للمجتمعات المختلفة وعوامل أخرى تأثيرات مهمة فيها.</a:t>
            </a:r>
            <a:endParaRPr lang="en-US" sz="2400" b="1" dirty="0"/>
          </a:p>
          <a:p>
            <a:pPr marL="0" indent="0">
              <a:buNone/>
            </a:pPr>
            <a:endParaRPr lang="ar-SA" sz="2400"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3395357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عنوان 1"/>
          <p:cNvSpPr>
            <a:spLocks noGrp="1"/>
          </p:cNvSpPr>
          <p:nvPr>
            <p:ph type="title"/>
          </p:nvPr>
        </p:nvSpPr>
        <p:spPr>
          <a:xfrm>
            <a:off x="686834" y="1153572"/>
            <a:ext cx="3200400" cy="4461163"/>
          </a:xfrm>
        </p:spPr>
        <p:txBody>
          <a:bodyPr>
            <a:normAutofit/>
          </a:bodyPr>
          <a:lstStyle/>
          <a:p>
            <a:r>
              <a:rPr lang="ar-SA" b="1" u="heavy" dirty="0">
                <a:solidFill>
                  <a:srgbClr val="FFFFFF"/>
                </a:solidFill>
              </a:rPr>
              <a:t>استدامة المصادر المتجددة</a:t>
            </a:r>
            <a:endParaRPr lang="ar-SA" dirty="0">
              <a:solidFill>
                <a:srgbClr val="FFFFFF"/>
              </a:solidFill>
            </a:endParaRPr>
          </a:p>
        </p:txBody>
      </p:sp>
      <p:sp>
        <p:nvSpPr>
          <p:cNvPr id="3" name="عنصر نائب للمحتوى 2"/>
          <p:cNvSpPr>
            <a:spLocks noGrp="1"/>
          </p:cNvSpPr>
          <p:nvPr>
            <p:ph idx="1"/>
          </p:nvPr>
        </p:nvSpPr>
        <p:spPr>
          <a:xfrm>
            <a:off x="4447308" y="591344"/>
            <a:ext cx="6906491" cy="5585619"/>
          </a:xfrm>
        </p:spPr>
        <p:txBody>
          <a:bodyPr anchor="ctr">
            <a:normAutofit/>
          </a:bodyPr>
          <a:lstStyle/>
          <a:p>
            <a:pPr marL="0" indent="0">
              <a:buNone/>
            </a:pPr>
            <a:r>
              <a:rPr lang="ar-SA" dirty="0"/>
              <a:t>الوسيلة الوحيدة لإعادة التوازن الطبيعي والبيئي بين الموارد الطبيعية المتجددة وهي (</a:t>
            </a:r>
            <a:r>
              <a:rPr lang="ar-SA" b="1" dirty="0"/>
              <a:t>الغطاء النباتي من الغابات والمراعي والماء ،التربة والحياة الفطرية والاقاليم الحياتية والسمكية</a:t>
            </a:r>
            <a:r>
              <a:rPr lang="ar-SA" dirty="0"/>
              <a:t>.. الخ  هو رفع وعي المجتمع والدول على خطورة استنزاف الموارد البيئية المتجددة و الحفاظ على التوازن البيئي لها واتخاذ الإجراءات المناسبة للتقليل من هذا الأثر فمعظم تلك المصادر متجدد طالما لم تتخطى معدلات الاستهلاك معدلات التجدد. </a:t>
            </a:r>
          </a:p>
        </p:txBody>
      </p:sp>
      <p:sp>
        <p:nvSpPr>
          <p:cNvPr id="21" name="Arc 2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2728225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278B30-84FB-0840-8EC4-7CF746E584ED}"/>
              </a:ext>
            </a:extLst>
          </p:cNvPr>
          <p:cNvSpPr>
            <a:spLocks noGrp="1"/>
          </p:cNvSpPr>
          <p:nvPr>
            <p:ph type="title"/>
          </p:nvPr>
        </p:nvSpPr>
        <p:spPr>
          <a:xfrm>
            <a:off x="686834" y="591344"/>
            <a:ext cx="3200400" cy="5585619"/>
          </a:xfrm>
        </p:spPr>
        <p:txBody>
          <a:bodyPr>
            <a:normAutofit/>
          </a:bodyPr>
          <a:lstStyle/>
          <a:p>
            <a:r>
              <a:rPr lang="ar-SA" b="1" u="heavy">
                <a:solidFill>
                  <a:srgbClr val="FFFFFF"/>
                </a:solidFill>
              </a:rPr>
              <a:t>استدامة المصادر الغير متجددة</a:t>
            </a:r>
            <a:endParaRPr lang="en-US">
              <a:solidFill>
                <a:srgbClr val="FFFFFF"/>
              </a:solidFill>
            </a:endParaRPr>
          </a:p>
        </p:txBody>
      </p:sp>
      <p:sp>
        <p:nvSpPr>
          <p:cNvPr id="3" name="عنصر نائب للمحتوى 2"/>
          <p:cNvSpPr>
            <a:spLocks noGrp="1"/>
          </p:cNvSpPr>
          <p:nvPr>
            <p:ph idx="1"/>
          </p:nvPr>
        </p:nvSpPr>
        <p:spPr>
          <a:xfrm>
            <a:off x="4447308" y="591344"/>
            <a:ext cx="6906491" cy="5585619"/>
          </a:xfrm>
        </p:spPr>
        <p:txBody>
          <a:bodyPr anchor="ctr">
            <a:normAutofit/>
          </a:bodyPr>
          <a:lstStyle/>
          <a:p>
            <a:pPr marL="0" indent="0">
              <a:buNone/>
            </a:pPr>
            <a:r>
              <a:rPr lang="ar-SA" sz="2600" dirty="0"/>
              <a:t>يختلف مدار اهتمام إدارات المصادر غير المتجددة عن مدارات اهتمام المصادر المتجددة، في أن الأولى يتم استنزافها مع زيادة استغلالنا لها واما الثانية تقع تحت حقيقة ان كمية المادة في النظام البيئي المغلق محدودة وبالتالي فإن المصادر الطبيعية الصلبة التي تمتلكها أرضنا حاليا هي كل ما لدينا لذلك علينا أن نحافظ على ما نملكه </a:t>
            </a:r>
            <a:r>
              <a:rPr lang="ar-SA" sz="2600" u="sng" dirty="0"/>
              <a:t>عن طريق </a:t>
            </a:r>
            <a:r>
              <a:rPr lang="ar-SA" sz="2600" dirty="0"/>
              <a:t>: </a:t>
            </a:r>
            <a:endParaRPr lang="en-US" sz="2600" dirty="0"/>
          </a:p>
          <a:p>
            <a:pPr marL="0" indent="0">
              <a:buNone/>
            </a:pPr>
            <a:r>
              <a:rPr lang="ar-SA" sz="2600" b="1" dirty="0"/>
              <a:t>1. ترشيد الاستهلاك. </a:t>
            </a:r>
            <a:endParaRPr lang="en-US" sz="2600" b="1" dirty="0"/>
          </a:p>
          <a:p>
            <a:pPr marL="0" indent="0">
              <a:buNone/>
            </a:pPr>
            <a:r>
              <a:rPr lang="ar-SA" sz="2600" b="1" dirty="0"/>
              <a:t>2. وإعادة تدوير المواد المصنعة منه ، أي التفكير بواقعية في محدودية مصادر الأرض هذه والإدارات الحكمية لمثل هذه الموارد .</a:t>
            </a:r>
            <a:endParaRPr lang="en-US" sz="2600" b="1" dirty="0"/>
          </a:p>
          <a:p>
            <a:pPr marL="0" indent="0">
              <a:buNone/>
            </a:pPr>
            <a:r>
              <a:rPr lang="ar-SA" sz="2600" b="1" dirty="0"/>
              <a:t>3. لابد أن نفكر في الاستعاضة عنها بموارد متجددة أو موارد غير قابلة للاستنزاف، كاستبدال الوقود الأحفوري غير المتجدد بالطاقة الشمسية، طاقة الرياح أو طاقة، الموج او الطاقة الحيوية .</a:t>
            </a:r>
            <a:endParaRPr lang="en-US" sz="2600" b="1" dirty="0"/>
          </a:p>
          <a:p>
            <a:endParaRPr lang="ar-SA" sz="2600"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3671081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عنصر نائب للمحتوى 2"/>
          <p:cNvSpPr>
            <a:spLocks noGrp="1"/>
          </p:cNvSpPr>
          <p:nvPr>
            <p:ph idx="1"/>
          </p:nvPr>
        </p:nvSpPr>
        <p:spPr>
          <a:xfrm>
            <a:off x="4447308" y="591344"/>
            <a:ext cx="6906491" cy="5585619"/>
          </a:xfrm>
        </p:spPr>
        <p:txBody>
          <a:bodyPr anchor="ctr">
            <a:normAutofit/>
          </a:bodyPr>
          <a:lstStyle/>
          <a:p>
            <a:pPr marL="0" indent="0">
              <a:buNone/>
            </a:pPr>
            <a:r>
              <a:rPr lang="ar-SA" sz="2400" b="1" u="sng" dirty="0"/>
              <a:t>أنواع الثروات البيئية </a:t>
            </a:r>
          </a:p>
          <a:p>
            <a:pPr marL="342900" indent="-342900">
              <a:buFont typeface="+mj-lt"/>
              <a:buAutoNum type="arabicPeriod"/>
            </a:pPr>
            <a:endParaRPr lang="en-US" sz="2400" dirty="0"/>
          </a:p>
          <a:p>
            <a:pPr marL="342900" indent="-342900">
              <a:buFont typeface="+mj-lt"/>
              <a:buAutoNum type="arabicPeriod"/>
            </a:pPr>
            <a:r>
              <a:rPr lang="ar-SA" sz="2400" b="1" dirty="0"/>
              <a:t>الثروات المعدنية.</a:t>
            </a:r>
          </a:p>
          <a:p>
            <a:pPr marL="342900" indent="-342900">
              <a:buFont typeface="+mj-lt"/>
              <a:buAutoNum type="arabicPeriod"/>
            </a:pPr>
            <a:r>
              <a:rPr lang="ar-SA" sz="2400" b="1" dirty="0"/>
              <a:t>الثروات المائية.</a:t>
            </a:r>
            <a:endParaRPr lang="en-US" sz="2400" b="1" dirty="0"/>
          </a:p>
          <a:p>
            <a:pPr marL="342900" indent="-342900">
              <a:buFont typeface="+mj-lt"/>
              <a:buAutoNum type="arabicPeriod"/>
            </a:pPr>
            <a:r>
              <a:rPr lang="ar-SA" sz="2400" b="1" dirty="0"/>
              <a:t> ثروت الهواء.</a:t>
            </a:r>
            <a:endParaRPr lang="en-US" sz="2400" b="1" dirty="0"/>
          </a:p>
          <a:p>
            <a:pPr marL="342900" indent="-342900">
              <a:buFont typeface="+mj-lt"/>
              <a:buAutoNum type="arabicPeriod"/>
            </a:pPr>
            <a:r>
              <a:rPr lang="en-US" sz="2400" b="1" dirty="0"/>
              <a:t> </a:t>
            </a:r>
            <a:r>
              <a:rPr lang="ar-SA" sz="2400" b="1" dirty="0"/>
              <a:t>ثروت التربة.</a:t>
            </a:r>
            <a:endParaRPr lang="en-US" sz="2400" b="1" dirty="0"/>
          </a:p>
          <a:p>
            <a:pPr marL="342900" indent="-342900">
              <a:buFont typeface="+mj-lt"/>
              <a:buAutoNum type="arabicPeriod"/>
            </a:pPr>
            <a:r>
              <a:rPr lang="ar-SA" sz="2400" b="1" dirty="0"/>
              <a:t>الغطاء النباتي.</a:t>
            </a:r>
            <a:endParaRPr lang="en-US" sz="2400" b="1" dirty="0"/>
          </a:p>
          <a:p>
            <a:pPr marL="342900" indent="-342900">
              <a:buFont typeface="+mj-lt"/>
              <a:buAutoNum type="arabicPeriod"/>
            </a:pPr>
            <a:r>
              <a:rPr lang="ar-SA" sz="2400" b="1" dirty="0"/>
              <a:t>الثروات الحيوانية.   </a:t>
            </a:r>
            <a:endParaRPr lang="en-US" sz="2400" b="1" dirty="0"/>
          </a:p>
          <a:p>
            <a:pPr marL="342900" indent="-342900">
              <a:buFont typeface="+mj-lt"/>
              <a:buAutoNum type="arabicPeriod"/>
            </a:pPr>
            <a:r>
              <a:rPr lang="ar-SA" sz="2400" b="1" dirty="0"/>
              <a:t>الثروة السمكية او البحرية.  </a:t>
            </a:r>
            <a:endParaRPr lang="en-US" sz="2400" b="1" dirty="0"/>
          </a:p>
          <a:p>
            <a:pPr marL="342900" indent="-342900">
              <a:buFont typeface="+mj-lt"/>
              <a:buAutoNum type="arabicPeriod"/>
            </a:pPr>
            <a:r>
              <a:rPr lang="ar-SA" sz="2400" b="1" dirty="0"/>
              <a:t>ثروات الطاقة الميكانيكية</a:t>
            </a:r>
            <a:r>
              <a:rPr lang="en-US" sz="2400" b="1" dirty="0"/>
              <a:t>.</a:t>
            </a:r>
            <a:endParaRPr lang="en-US" sz="2400" dirty="0"/>
          </a:p>
          <a:p>
            <a:pPr marL="342900" indent="-342900">
              <a:buFont typeface="+mj-lt"/>
              <a:buAutoNum type="arabicPeriod"/>
            </a:pPr>
            <a:endParaRPr lang="ar-SA" sz="2400" dirty="0"/>
          </a:p>
        </p:txBody>
      </p:sp>
      <p:sp>
        <p:nvSpPr>
          <p:cNvPr id="21" name="Arc 2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267771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2800" b="1" dirty="0"/>
              <a:t>انتهت المحاضرة</a:t>
            </a:r>
          </a:p>
        </p:txBody>
      </p:sp>
      <p:sp>
        <p:nvSpPr>
          <p:cNvPr id="3" name="عنصر نائب للنص 2"/>
          <p:cNvSpPr>
            <a:spLocks noGrp="1"/>
          </p:cNvSpPr>
          <p:nvPr>
            <p:ph type="body" idx="1"/>
          </p:nvPr>
        </p:nvSpPr>
        <p:spPr/>
        <p:txBody>
          <a:bodyPr/>
          <a:lstStyle/>
          <a:p>
            <a:endParaRPr lang="ar-SA" dirty="0"/>
          </a:p>
        </p:txBody>
      </p:sp>
    </p:spTree>
    <p:extLst>
      <p:ext uri="{BB962C8B-B14F-4D97-AF65-F5344CB8AC3E}">
        <p14:creationId xmlns:p14="http://schemas.microsoft.com/office/powerpoint/2010/main" val="1730817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1D98CAC-3EFF-4342-BD5A-6C0E8CAB4C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38200" y="520700"/>
            <a:ext cx="10515600" cy="34861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عنوان 1"/>
          <p:cNvSpPr>
            <a:spLocks noGrp="1"/>
          </p:cNvSpPr>
          <p:nvPr>
            <p:ph type="ctrTitle"/>
          </p:nvPr>
        </p:nvSpPr>
        <p:spPr>
          <a:xfrm>
            <a:off x="1330325" y="958852"/>
            <a:ext cx="9531350" cy="2514597"/>
          </a:xfrm>
        </p:spPr>
        <p:txBody>
          <a:bodyPr anchor="b">
            <a:normAutofit/>
          </a:bodyPr>
          <a:lstStyle/>
          <a:p>
            <a:r>
              <a:rPr lang="ar-SA" sz="8000" b="1">
                <a:solidFill>
                  <a:srgbClr val="FFFFFF"/>
                </a:solidFill>
              </a:rPr>
              <a:t>الثروات البيئية</a:t>
            </a:r>
            <a:br>
              <a:rPr lang="ar-SA" sz="8000" b="1">
                <a:solidFill>
                  <a:srgbClr val="FFFFFF"/>
                </a:solidFill>
              </a:rPr>
            </a:br>
            <a:r>
              <a:rPr lang="ar-SA" sz="8000" b="1">
                <a:solidFill>
                  <a:srgbClr val="FFFFFF"/>
                </a:solidFill>
              </a:rPr>
              <a:t> ٤٤٤ نبت</a:t>
            </a:r>
          </a:p>
        </p:txBody>
      </p:sp>
      <p:sp>
        <p:nvSpPr>
          <p:cNvPr id="4" name="Subtitle 2">
            <a:extLst>
              <a:ext uri="{FF2B5EF4-FFF2-40B4-BE49-F238E27FC236}">
                <a16:creationId xmlns:a16="http://schemas.microsoft.com/office/drawing/2014/main" id="{C421A082-D5A4-E44F-9A7D-E7601BB328EA}"/>
              </a:ext>
            </a:extLst>
          </p:cNvPr>
          <p:cNvSpPr>
            <a:spLocks noGrp="1"/>
          </p:cNvSpPr>
          <p:nvPr>
            <p:ph type="subTitle" idx="1"/>
          </p:nvPr>
        </p:nvSpPr>
        <p:spPr>
          <a:xfrm>
            <a:off x="1330324" y="4305300"/>
            <a:ext cx="9585326" cy="1454150"/>
          </a:xfrm>
        </p:spPr>
        <p:txBody>
          <a:bodyPr vert="horz" lIns="91440" tIns="45720" rIns="91440" bIns="45720" rtlCol="0">
            <a:normAutofit/>
          </a:bodyPr>
          <a:lstStyle/>
          <a:p>
            <a:pPr marL="0" indent="-228600" algn="r" rtl="1">
              <a:spcBef>
                <a:spcPts val="1000"/>
              </a:spcBef>
              <a:buFont typeface="Arial" panose="020B0604020202020204" pitchFamily="34" charset="0"/>
              <a:buChar char="•"/>
            </a:pPr>
            <a:r>
              <a:rPr lang="en-US" sz="1500" dirty="0" err="1"/>
              <a:t>العنود</a:t>
            </a:r>
            <a:r>
              <a:rPr lang="en-US" sz="1500" dirty="0"/>
              <a:t> </a:t>
            </a:r>
            <a:r>
              <a:rPr lang="en-US" sz="1500" dirty="0" err="1"/>
              <a:t>طلال</a:t>
            </a:r>
            <a:r>
              <a:rPr lang="en-US" sz="1500" dirty="0"/>
              <a:t> </a:t>
            </a:r>
            <a:r>
              <a:rPr lang="en-US" sz="1500" dirty="0" err="1"/>
              <a:t>الفغم</a:t>
            </a:r>
            <a:endParaRPr lang="en-US" sz="1500" dirty="0"/>
          </a:p>
          <a:p>
            <a:pPr marL="0" indent="-228600" algn="r" rtl="1">
              <a:spcBef>
                <a:spcPts val="1000"/>
              </a:spcBef>
              <a:buFont typeface="Arial" panose="020B0604020202020204" pitchFamily="34" charset="0"/>
              <a:buChar char="•"/>
            </a:pPr>
            <a:r>
              <a:rPr lang="en-US" sz="1500" dirty="0" err="1"/>
              <a:t>بيئة</a:t>
            </a:r>
            <a:r>
              <a:rPr lang="en-US" sz="1500" dirty="0"/>
              <a:t> </a:t>
            </a:r>
            <a:r>
              <a:rPr lang="en-US" sz="1500" dirty="0" err="1"/>
              <a:t>نباتية</a:t>
            </a:r>
            <a:endParaRPr lang="en-US" sz="1500" dirty="0"/>
          </a:p>
          <a:p>
            <a:pPr marL="0" indent="-228600" algn="r" rtl="1">
              <a:spcBef>
                <a:spcPts val="1000"/>
              </a:spcBef>
              <a:buFont typeface="Arial" panose="020B0604020202020204" pitchFamily="34" charset="0"/>
              <a:buChar char="•"/>
            </a:pPr>
            <a:r>
              <a:rPr lang="en-US" sz="1500" dirty="0" err="1"/>
              <a:t>مكتب</a:t>
            </a:r>
            <a:r>
              <a:rPr lang="en-US" sz="1500" dirty="0"/>
              <a:t> ٢٤٨ ،</a:t>
            </a:r>
            <a:r>
              <a:rPr lang="en-US" sz="1500" dirty="0" err="1"/>
              <a:t>الدور</a:t>
            </a:r>
            <a:r>
              <a:rPr lang="en-US" sz="1500" dirty="0"/>
              <a:t> </a:t>
            </a:r>
            <a:r>
              <a:rPr lang="en-US" sz="1500" dirty="0" err="1"/>
              <a:t>الثالث</a:t>
            </a:r>
            <a:r>
              <a:rPr lang="en-US" sz="1500" dirty="0"/>
              <a:t> ،</a:t>
            </a:r>
            <a:r>
              <a:rPr lang="en-US" sz="1500" dirty="0" err="1"/>
              <a:t>مبنى</a:t>
            </a:r>
            <a:r>
              <a:rPr lang="en-US" sz="1500" dirty="0"/>
              <a:t> ٥</a:t>
            </a:r>
          </a:p>
          <a:p>
            <a:pPr marL="0" indent="-228600" algn="r" rtl="1">
              <a:spcBef>
                <a:spcPts val="1000"/>
              </a:spcBef>
              <a:buFont typeface="Arial" panose="020B0604020202020204" pitchFamily="34" charset="0"/>
              <a:buChar char="•"/>
            </a:pPr>
            <a:r>
              <a:rPr lang="en-US" sz="1500" dirty="0">
                <a:hlinkClick r:id="rId2">
                  <a:extLst>
                    <a:ext uri="{A12FA001-AC4F-418D-AE19-62706E023703}">
                      <ahyp:hlinkClr xmlns:ahyp="http://schemas.microsoft.com/office/drawing/2018/hyperlinkcolor" val="tx"/>
                    </a:ext>
                  </a:extLst>
                </a:hlinkClick>
              </a:rPr>
              <a:t>aalfaghom@ksu.edu.sa</a:t>
            </a:r>
            <a:endParaRPr lang="ar-SA" sz="1500" dirty="0"/>
          </a:p>
        </p:txBody>
      </p:sp>
    </p:spTree>
    <p:extLst>
      <p:ext uri="{BB962C8B-B14F-4D97-AF65-F5344CB8AC3E}">
        <p14:creationId xmlns:p14="http://schemas.microsoft.com/office/powerpoint/2010/main" val="1079059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6EB8BFDF-7D55-7F43-9CED-EAC5A838B424}"/>
              </a:ext>
            </a:extLst>
          </p:cNvPr>
          <p:cNvGraphicFramePr>
            <a:graphicFrameLocks noGrp="1"/>
          </p:cNvGraphicFramePr>
          <p:nvPr>
            <p:ph sz="half" idx="1"/>
            <p:extLst>
              <p:ext uri="{D42A27DB-BD31-4B8C-83A1-F6EECF244321}">
                <p14:modId xmlns:p14="http://schemas.microsoft.com/office/powerpoint/2010/main" val="73774004"/>
              </p:ext>
            </p:extLst>
          </p:nvPr>
        </p:nvGraphicFramePr>
        <p:xfrm>
          <a:off x="1425062" y="2547340"/>
          <a:ext cx="3585846" cy="1501140"/>
        </p:xfrm>
        <a:graphic>
          <a:graphicData uri="http://schemas.openxmlformats.org/drawingml/2006/table">
            <a:tbl>
              <a:tblPr rtl="1" firstRow="1" firstCol="1" bandRow="1">
                <a:tableStyleId>{5C22544A-7EE6-4342-B048-85BDC9FD1C3A}</a:tableStyleId>
              </a:tblPr>
              <a:tblGrid>
                <a:gridCol w="1792923">
                  <a:extLst>
                    <a:ext uri="{9D8B030D-6E8A-4147-A177-3AD203B41FA5}">
                      <a16:colId xmlns:a16="http://schemas.microsoft.com/office/drawing/2014/main" val="3659804748"/>
                    </a:ext>
                  </a:extLst>
                </a:gridCol>
                <a:gridCol w="1792923">
                  <a:extLst>
                    <a:ext uri="{9D8B030D-6E8A-4147-A177-3AD203B41FA5}">
                      <a16:colId xmlns:a16="http://schemas.microsoft.com/office/drawing/2014/main" val="2586196548"/>
                    </a:ext>
                  </a:extLst>
                </a:gridCol>
              </a:tblGrid>
              <a:tr h="202565">
                <a:tc>
                  <a:txBody>
                    <a:bodyPr/>
                    <a:lstStyle/>
                    <a:p>
                      <a:pPr algn="ctr" rtl="1">
                        <a:spcAft>
                          <a:spcPts val="0"/>
                        </a:spcAft>
                      </a:pPr>
                      <a:r>
                        <a:rPr lang="ar-SA" sz="1400">
                          <a:effectLst/>
                        </a:rPr>
                        <a:t>النشاط</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ctr" rtl="1">
                        <a:spcAft>
                          <a:spcPts val="0"/>
                        </a:spcAft>
                      </a:pPr>
                      <a:r>
                        <a:rPr lang="ar-SA" sz="1400">
                          <a:effectLst/>
                        </a:rPr>
                        <a:t>الدرجة</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521405172"/>
                  </a:ext>
                </a:extLst>
              </a:tr>
              <a:tr h="202565">
                <a:tc>
                  <a:txBody>
                    <a:bodyPr/>
                    <a:lstStyle/>
                    <a:p>
                      <a:pPr algn="ctr" rtl="1">
                        <a:spcAft>
                          <a:spcPts val="0"/>
                        </a:spcAft>
                      </a:pPr>
                      <a:r>
                        <a:rPr lang="ar-SA" sz="1400">
                          <a:effectLst/>
                        </a:rPr>
                        <a:t>الاختبار الشهري (1)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ctr" rtl="1">
                        <a:spcAft>
                          <a:spcPts val="0"/>
                        </a:spcAft>
                      </a:pPr>
                      <a:r>
                        <a:rPr lang="ar-SA" sz="1400">
                          <a:effectLst/>
                        </a:rPr>
                        <a:t>15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4127331867"/>
                  </a:ext>
                </a:extLst>
              </a:tr>
              <a:tr h="215900">
                <a:tc>
                  <a:txBody>
                    <a:bodyPr/>
                    <a:lstStyle/>
                    <a:p>
                      <a:pPr algn="ctr" rtl="1">
                        <a:spcAft>
                          <a:spcPts val="0"/>
                        </a:spcAft>
                      </a:pPr>
                      <a:r>
                        <a:rPr lang="ar-SA" sz="1400">
                          <a:effectLst/>
                        </a:rPr>
                        <a:t>الاختبار الشهري (2)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ctr" rtl="1">
                        <a:spcAft>
                          <a:spcPts val="0"/>
                        </a:spcAft>
                      </a:pPr>
                      <a:r>
                        <a:rPr lang="ar-SA" sz="1400">
                          <a:effectLst/>
                        </a:rPr>
                        <a:t>15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05103495"/>
                  </a:ext>
                </a:extLst>
              </a:tr>
              <a:tr h="202565">
                <a:tc>
                  <a:txBody>
                    <a:bodyPr/>
                    <a:lstStyle/>
                    <a:p>
                      <a:pPr algn="ctr" rtl="1">
                        <a:spcAft>
                          <a:spcPts val="0"/>
                        </a:spcAft>
                      </a:pPr>
                      <a:r>
                        <a:rPr lang="ar-SA" sz="1400">
                          <a:effectLst/>
                        </a:rPr>
                        <a:t>الانشطة الصفية</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ctr" rtl="1">
                        <a:spcAft>
                          <a:spcPts val="0"/>
                        </a:spcAft>
                      </a:pPr>
                      <a:r>
                        <a:rPr lang="ar-SA" sz="1400">
                          <a:effectLst/>
                        </a:rPr>
                        <a:t>10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884204890"/>
                  </a:ext>
                </a:extLst>
              </a:tr>
              <a:tr h="215900">
                <a:tc>
                  <a:txBody>
                    <a:bodyPr/>
                    <a:lstStyle/>
                    <a:p>
                      <a:pPr algn="ctr" rtl="1">
                        <a:spcAft>
                          <a:spcPts val="0"/>
                        </a:spcAft>
                      </a:pPr>
                      <a:r>
                        <a:rPr lang="ar-SA" sz="1400">
                          <a:effectLst/>
                        </a:rPr>
                        <a:t>الجزء العملي</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ctr" rtl="1">
                        <a:spcAft>
                          <a:spcPts val="0"/>
                        </a:spcAft>
                      </a:pPr>
                      <a:r>
                        <a:rPr lang="ar-SA" sz="1400">
                          <a:effectLst/>
                        </a:rPr>
                        <a:t>20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943098744"/>
                  </a:ext>
                </a:extLst>
              </a:tr>
              <a:tr h="215900">
                <a:tc>
                  <a:txBody>
                    <a:bodyPr/>
                    <a:lstStyle/>
                    <a:p>
                      <a:pPr algn="ctr" rtl="1">
                        <a:spcAft>
                          <a:spcPts val="0"/>
                        </a:spcAft>
                      </a:pPr>
                      <a:r>
                        <a:rPr lang="ar-SA" sz="1400">
                          <a:effectLst/>
                        </a:rPr>
                        <a:t>الاختبار النهائي</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ctr" rtl="1">
                        <a:spcAft>
                          <a:spcPts val="0"/>
                        </a:spcAft>
                      </a:pPr>
                      <a:r>
                        <a:rPr lang="ar-SA" sz="1400">
                          <a:effectLst/>
                        </a:rPr>
                        <a:t>40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2567250561"/>
                  </a:ext>
                </a:extLst>
              </a:tr>
              <a:tr h="202565">
                <a:tc>
                  <a:txBody>
                    <a:bodyPr/>
                    <a:lstStyle/>
                    <a:p>
                      <a:pPr algn="ctr" rtl="1">
                        <a:spcAft>
                          <a:spcPts val="0"/>
                        </a:spcAft>
                      </a:pPr>
                      <a:r>
                        <a:rPr lang="ar-SA" sz="1400">
                          <a:effectLst/>
                        </a:rPr>
                        <a:t>المجموع</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ctr" rtl="1">
                        <a:spcAft>
                          <a:spcPts val="0"/>
                        </a:spcAft>
                      </a:pPr>
                      <a:r>
                        <a:rPr lang="ar-SA" sz="1400" dirty="0">
                          <a:effectLst/>
                        </a:rPr>
                        <a:t>100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3257228043"/>
                  </a:ext>
                </a:extLst>
              </a:tr>
            </a:tbl>
          </a:graphicData>
        </a:graphic>
      </p:graphicFrame>
      <p:graphicFrame>
        <p:nvGraphicFramePr>
          <p:cNvPr id="4" name="Content Placeholder 3">
            <a:extLst>
              <a:ext uri="{FF2B5EF4-FFF2-40B4-BE49-F238E27FC236}">
                <a16:creationId xmlns:a16="http://schemas.microsoft.com/office/drawing/2014/main" id="{94D914DB-36E4-5D4F-8636-E8EA4DD8D5F9}"/>
              </a:ext>
            </a:extLst>
          </p:cNvPr>
          <p:cNvGraphicFramePr>
            <a:graphicFrameLocks noGrp="1"/>
          </p:cNvGraphicFramePr>
          <p:nvPr>
            <p:ph sz="half" idx="2"/>
            <p:extLst>
              <p:ext uri="{D42A27DB-BD31-4B8C-83A1-F6EECF244321}">
                <p14:modId xmlns:p14="http://schemas.microsoft.com/office/powerpoint/2010/main" val="3742604219"/>
              </p:ext>
            </p:extLst>
          </p:nvPr>
        </p:nvGraphicFramePr>
        <p:xfrm>
          <a:off x="6380480" y="1516566"/>
          <a:ext cx="4765040" cy="4196948"/>
        </p:xfrm>
        <a:graphic>
          <a:graphicData uri="http://schemas.openxmlformats.org/drawingml/2006/table">
            <a:tbl>
              <a:tblPr rtl="1" firstRow="1" firstCol="1" bandRow="1">
                <a:tableStyleId>{5C22544A-7EE6-4342-B048-85BDC9FD1C3A}</a:tableStyleId>
              </a:tblPr>
              <a:tblGrid>
                <a:gridCol w="719455">
                  <a:extLst>
                    <a:ext uri="{9D8B030D-6E8A-4147-A177-3AD203B41FA5}">
                      <a16:colId xmlns:a16="http://schemas.microsoft.com/office/drawing/2014/main" val="4205924354"/>
                    </a:ext>
                  </a:extLst>
                </a:gridCol>
                <a:gridCol w="1167765">
                  <a:extLst>
                    <a:ext uri="{9D8B030D-6E8A-4147-A177-3AD203B41FA5}">
                      <a16:colId xmlns:a16="http://schemas.microsoft.com/office/drawing/2014/main" val="1059160714"/>
                    </a:ext>
                  </a:extLst>
                </a:gridCol>
                <a:gridCol w="2877820">
                  <a:extLst>
                    <a:ext uri="{9D8B030D-6E8A-4147-A177-3AD203B41FA5}">
                      <a16:colId xmlns:a16="http://schemas.microsoft.com/office/drawing/2014/main" val="2552457167"/>
                    </a:ext>
                  </a:extLst>
                </a:gridCol>
              </a:tblGrid>
              <a:tr h="299782">
                <a:tc>
                  <a:txBody>
                    <a:bodyPr/>
                    <a:lstStyle/>
                    <a:p>
                      <a:pPr algn="r" rtl="1">
                        <a:lnSpc>
                          <a:spcPct val="150000"/>
                        </a:lnSpc>
                        <a:spcAft>
                          <a:spcPts val="0"/>
                        </a:spcAft>
                      </a:pPr>
                      <a:r>
                        <a:rPr lang="ar-SA" sz="1200">
                          <a:effectLst/>
                        </a:rPr>
                        <a:t>الأسبوع</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r" rtl="1">
                        <a:lnSpc>
                          <a:spcPct val="150000"/>
                        </a:lnSpc>
                        <a:spcAft>
                          <a:spcPts val="0"/>
                        </a:spcAft>
                      </a:pPr>
                      <a:r>
                        <a:rPr lang="ar-SA" sz="1200">
                          <a:effectLst/>
                        </a:rPr>
                        <a:t>التاريخ</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r" rtl="1">
                        <a:lnSpc>
                          <a:spcPct val="150000"/>
                        </a:lnSpc>
                        <a:spcAft>
                          <a:spcPts val="0"/>
                        </a:spcAft>
                      </a:pPr>
                      <a:r>
                        <a:rPr lang="ar-SA" sz="1200">
                          <a:effectLst/>
                        </a:rPr>
                        <a:t>الموضوع</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2088968829"/>
                  </a:ext>
                </a:extLst>
              </a:tr>
              <a:tr h="299782">
                <a:tc>
                  <a:txBody>
                    <a:bodyPr/>
                    <a:lstStyle/>
                    <a:p>
                      <a:pPr algn="r" rtl="1">
                        <a:lnSpc>
                          <a:spcPct val="150000"/>
                        </a:lnSpc>
                        <a:spcAft>
                          <a:spcPts val="0"/>
                        </a:spcAft>
                      </a:pPr>
                      <a:r>
                        <a:rPr lang="ar-SA" sz="1200">
                          <a:effectLst/>
                        </a:rPr>
                        <a:t>الثاني</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r" rtl="1">
                        <a:lnSpc>
                          <a:spcPct val="150000"/>
                        </a:lnSpc>
                        <a:spcAft>
                          <a:spcPts val="0"/>
                        </a:spcAft>
                      </a:pPr>
                      <a:r>
                        <a:rPr lang="ar-SA" sz="1200">
                          <a:effectLst/>
                        </a:rPr>
                        <a:t>٣٠/١</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r" rtl="1">
                        <a:lnSpc>
                          <a:spcPct val="150000"/>
                        </a:lnSpc>
                        <a:spcAft>
                          <a:spcPts val="0"/>
                        </a:spcAft>
                      </a:pPr>
                      <a:r>
                        <a:rPr lang="ar-SA" sz="1200">
                          <a:effectLst/>
                        </a:rPr>
                        <a:t>تعريف الثروات البيئية</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2828151869"/>
                  </a:ext>
                </a:extLst>
              </a:tr>
              <a:tr h="299782">
                <a:tc>
                  <a:txBody>
                    <a:bodyPr/>
                    <a:lstStyle/>
                    <a:p>
                      <a:pPr algn="r" rtl="1">
                        <a:lnSpc>
                          <a:spcPct val="150000"/>
                        </a:lnSpc>
                        <a:spcAft>
                          <a:spcPts val="0"/>
                        </a:spcAft>
                      </a:pPr>
                      <a:r>
                        <a:rPr lang="ar-SA" sz="1200">
                          <a:effectLst/>
                        </a:rPr>
                        <a:t>الثالث</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r" rtl="1">
                        <a:lnSpc>
                          <a:spcPct val="150000"/>
                        </a:lnSpc>
                        <a:spcAft>
                          <a:spcPts val="0"/>
                        </a:spcAft>
                      </a:pPr>
                      <a:r>
                        <a:rPr lang="ar-SA" sz="1200">
                          <a:effectLst/>
                        </a:rPr>
                        <a:t>٦/٢</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r" rtl="1">
                        <a:lnSpc>
                          <a:spcPct val="150000"/>
                        </a:lnSpc>
                        <a:spcAft>
                          <a:spcPts val="0"/>
                        </a:spcAft>
                      </a:pPr>
                      <a:r>
                        <a:rPr lang="ar-SA" sz="1200">
                          <a:effectLst/>
                        </a:rPr>
                        <a:t>الثروة الطاقة المتجددة</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3127681987"/>
                  </a:ext>
                </a:extLst>
              </a:tr>
              <a:tr h="299782">
                <a:tc>
                  <a:txBody>
                    <a:bodyPr/>
                    <a:lstStyle/>
                    <a:p>
                      <a:pPr algn="r" rtl="1">
                        <a:lnSpc>
                          <a:spcPct val="150000"/>
                        </a:lnSpc>
                        <a:spcAft>
                          <a:spcPts val="0"/>
                        </a:spcAft>
                      </a:pPr>
                      <a:r>
                        <a:rPr lang="ar-SA" sz="1200">
                          <a:effectLst/>
                        </a:rPr>
                        <a:t>الرابع</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r" rtl="1">
                        <a:lnSpc>
                          <a:spcPct val="150000"/>
                        </a:lnSpc>
                        <a:spcAft>
                          <a:spcPts val="0"/>
                        </a:spcAft>
                      </a:pPr>
                      <a:r>
                        <a:rPr lang="ar-SA" sz="1200">
                          <a:effectLst/>
                        </a:rPr>
                        <a:t>١٣/٢</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r" rtl="1">
                        <a:lnSpc>
                          <a:spcPct val="150000"/>
                        </a:lnSpc>
                        <a:spcAft>
                          <a:spcPts val="0"/>
                        </a:spcAft>
                      </a:pPr>
                      <a:r>
                        <a:rPr lang="ar-SA" sz="1200">
                          <a:effectLst/>
                        </a:rPr>
                        <a:t>الثروة الطاقة الغير متجددة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784461942"/>
                  </a:ext>
                </a:extLst>
              </a:tr>
              <a:tr h="299782">
                <a:tc>
                  <a:txBody>
                    <a:bodyPr/>
                    <a:lstStyle/>
                    <a:p>
                      <a:pPr algn="r" rtl="1">
                        <a:lnSpc>
                          <a:spcPct val="150000"/>
                        </a:lnSpc>
                        <a:spcAft>
                          <a:spcPts val="0"/>
                        </a:spcAft>
                      </a:pPr>
                      <a:r>
                        <a:rPr lang="ar-SA" sz="1200">
                          <a:effectLst/>
                        </a:rPr>
                        <a:t>الخامس</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r" rtl="1">
                        <a:lnSpc>
                          <a:spcPct val="150000"/>
                        </a:lnSpc>
                        <a:spcAft>
                          <a:spcPts val="0"/>
                        </a:spcAft>
                      </a:pPr>
                      <a:r>
                        <a:rPr lang="ar-SA" sz="1200">
                          <a:effectLst/>
                        </a:rPr>
                        <a:t>٢٠/٢</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r" rtl="1">
                        <a:lnSpc>
                          <a:spcPct val="150000"/>
                        </a:lnSpc>
                        <a:spcAft>
                          <a:spcPts val="0"/>
                        </a:spcAft>
                      </a:pPr>
                      <a:r>
                        <a:rPr lang="ar-SA" sz="1200">
                          <a:effectLst/>
                        </a:rPr>
                        <a:t>الاختبار الفصلي الاول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2626897835"/>
                  </a:ext>
                </a:extLst>
              </a:tr>
              <a:tr h="299782">
                <a:tc>
                  <a:txBody>
                    <a:bodyPr/>
                    <a:lstStyle/>
                    <a:p>
                      <a:pPr algn="r" rtl="1">
                        <a:lnSpc>
                          <a:spcPct val="150000"/>
                        </a:lnSpc>
                        <a:spcAft>
                          <a:spcPts val="0"/>
                        </a:spcAft>
                      </a:pPr>
                      <a:r>
                        <a:rPr lang="ar-SA" sz="1200">
                          <a:effectLst/>
                        </a:rPr>
                        <a:t>السادس</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r" rtl="1">
                        <a:lnSpc>
                          <a:spcPct val="150000"/>
                        </a:lnSpc>
                        <a:spcAft>
                          <a:spcPts val="0"/>
                        </a:spcAft>
                      </a:pPr>
                      <a:r>
                        <a:rPr lang="ar-SA" sz="1200">
                          <a:effectLst/>
                        </a:rPr>
                        <a:t>٢٧/٢</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r" rtl="1">
                        <a:lnSpc>
                          <a:spcPct val="150000"/>
                        </a:lnSpc>
                        <a:spcAft>
                          <a:spcPts val="0"/>
                        </a:spcAft>
                      </a:pPr>
                      <a:r>
                        <a:rPr lang="ar-SA" sz="1200">
                          <a:effectLst/>
                        </a:rPr>
                        <a:t>ثروات الغطاء النباتي</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833421195"/>
                  </a:ext>
                </a:extLst>
              </a:tr>
              <a:tr h="299782">
                <a:tc>
                  <a:txBody>
                    <a:bodyPr/>
                    <a:lstStyle/>
                    <a:p>
                      <a:pPr algn="r" rtl="1">
                        <a:lnSpc>
                          <a:spcPct val="150000"/>
                        </a:lnSpc>
                        <a:spcAft>
                          <a:spcPts val="0"/>
                        </a:spcAft>
                      </a:pPr>
                      <a:r>
                        <a:rPr lang="ar-SA" sz="1200">
                          <a:effectLst/>
                        </a:rPr>
                        <a:t>السابع</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r" rtl="1">
                        <a:lnSpc>
                          <a:spcPct val="150000"/>
                        </a:lnSpc>
                        <a:spcAft>
                          <a:spcPts val="0"/>
                        </a:spcAft>
                      </a:pPr>
                      <a:r>
                        <a:rPr lang="ar-SA" sz="1200">
                          <a:effectLst/>
                        </a:rPr>
                        <a:t>٥/٣</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r" rtl="1">
                        <a:lnSpc>
                          <a:spcPct val="150000"/>
                        </a:lnSpc>
                        <a:spcAft>
                          <a:spcPts val="0"/>
                        </a:spcAft>
                      </a:pPr>
                      <a:r>
                        <a:rPr lang="ar-SA" sz="1200">
                          <a:effectLst/>
                        </a:rPr>
                        <a:t>الثروة المعدنية</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3885305750"/>
                  </a:ext>
                </a:extLst>
              </a:tr>
              <a:tr h="299782">
                <a:tc>
                  <a:txBody>
                    <a:bodyPr/>
                    <a:lstStyle/>
                    <a:p>
                      <a:pPr algn="r" rtl="1">
                        <a:lnSpc>
                          <a:spcPct val="150000"/>
                        </a:lnSpc>
                        <a:spcAft>
                          <a:spcPts val="0"/>
                        </a:spcAft>
                      </a:pPr>
                      <a:r>
                        <a:rPr lang="ar-SA" sz="1200">
                          <a:effectLst/>
                        </a:rPr>
                        <a:t>الثامن</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r" rtl="1">
                        <a:lnSpc>
                          <a:spcPct val="150000"/>
                        </a:lnSpc>
                        <a:spcAft>
                          <a:spcPts val="0"/>
                        </a:spcAft>
                      </a:pPr>
                      <a:r>
                        <a:rPr lang="ar-SA" sz="1200">
                          <a:effectLst/>
                        </a:rPr>
                        <a:t>١٢/٣</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r" rtl="1">
                        <a:lnSpc>
                          <a:spcPct val="150000"/>
                        </a:lnSpc>
                        <a:spcAft>
                          <a:spcPts val="0"/>
                        </a:spcAft>
                      </a:pPr>
                      <a:r>
                        <a:rPr lang="ar-SA" sz="1200">
                          <a:effectLst/>
                        </a:rPr>
                        <a:t>الثروة المائية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520299022"/>
                  </a:ext>
                </a:extLst>
              </a:tr>
              <a:tr h="299782">
                <a:tc>
                  <a:txBody>
                    <a:bodyPr/>
                    <a:lstStyle/>
                    <a:p>
                      <a:pPr algn="r" rtl="1">
                        <a:lnSpc>
                          <a:spcPct val="150000"/>
                        </a:lnSpc>
                        <a:spcAft>
                          <a:spcPts val="0"/>
                        </a:spcAft>
                      </a:pPr>
                      <a:r>
                        <a:rPr lang="ar-SA" sz="1200">
                          <a:effectLst/>
                        </a:rPr>
                        <a:t>التاسع</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r" rtl="1">
                        <a:lnSpc>
                          <a:spcPct val="150000"/>
                        </a:lnSpc>
                        <a:spcAft>
                          <a:spcPts val="0"/>
                        </a:spcAft>
                      </a:pPr>
                      <a:r>
                        <a:rPr lang="ar-SA" sz="1200">
                          <a:effectLst/>
                        </a:rPr>
                        <a:t>١٩/٣</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r" rtl="1">
                        <a:lnSpc>
                          <a:spcPct val="150000"/>
                        </a:lnSpc>
                        <a:spcAft>
                          <a:spcPts val="0"/>
                        </a:spcAft>
                      </a:pPr>
                      <a:r>
                        <a:rPr lang="ar-SA" sz="1200">
                          <a:effectLst/>
                        </a:rPr>
                        <a:t>الاختبار الشهري (2)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380659888"/>
                  </a:ext>
                </a:extLst>
              </a:tr>
              <a:tr h="299782">
                <a:tc>
                  <a:txBody>
                    <a:bodyPr/>
                    <a:lstStyle/>
                    <a:p>
                      <a:pPr algn="r" rtl="1">
                        <a:lnSpc>
                          <a:spcPct val="150000"/>
                        </a:lnSpc>
                        <a:spcAft>
                          <a:spcPts val="0"/>
                        </a:spcAft>
                      </a:pPr>
                      <a:r>
                        <a:rPr lang="ar-SA" sz="1200">
                          <a:effectLst/>
                        </a:rPr>
                        <a:t>العاشر</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r" rtl="1">
                        <a:lnSpc>
                          <a:spcPct val="150000"/>
                        </a:lnSpc>
                        <a:spcAft>
                          <a:spcPts val="0"/>
                        </a:spcAft>
                      </a:pPr>
                      <a:r>
                        <a:rPr lang="ar-SA" sz="1200">
                          <a:effectLst/>
                        </a:rPr>
                        <a:t>٢٦/٣</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r" rtl="1">
                        <a:lnSpc>
                          <a:spcPct val="150000"/>
                        </a:lnSpc>
                        <a:spcAft>
                          <a:spcPts val="0"/>
                        </a:spcAft>
                      </a:pPr>
                      <a:r>
                        <a:rPr lang="ar-SA" sz="1200">
                          <a:effectLst/>
                        </a:rPr>
                        <a:t>الثروة التربه</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4008474359"/>
                  </a:ext>
                </a:extLst>
              </a:tr>
              <a:tr h="299782">
                <a:tc>
                  <a:txBody>
                    <a:bodyPr/>
                    <a:lstStyle/>
                    <a:p>
                      <a:pPr algn="r" rtl="1">
                        <a:lnSpc>
                          <a:spcPct val="150000"/>
                        </a:lnSpc>
                        <a:spcAft>
                          <a:spcPts val="0"/>
                        </a:spcAft>
                      </a:pPr>
                      <a:r>
                        <a:rPr lang="ar-SA" sz="1200">
                          <a:effectLst/>
                        </a:rPr>
                        <a:t>الحادي عشر</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r" rtl="1">
                        <a:lnSpc>
                          <a:spcPct val="150000"/>
                        </a:lnSpc>
                        <a:spcAft>
                          <a:spcPts val="0"/>
                        </a:spcAft>
                      </a:pPr>
                      <a:r>
                        <a:rPr lang="ar-SA" sz="1200">
                          <a:effectLst/>
                        </a:rPr>
                        <a:t>٢/٤</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r" rtl="1">
                        <a:lnSpc>
                          <a:spcPct val="150000"/>
                        </a:lnSpc>
                        <a:spcAft>
                          <a:spcPts val="0"/>
                        </a:spcAft>
                      </a:pPr>
                      <a:r>
                        <a:rPr lang="ar-SA" sz="1200">
                          <a:effectLst/>
                        </a:rPr>
                        <a:t>الثروة الهواء</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3957605084"/>
                  </a:ext>
                </a:extLst>
              </a:tr>
              <a:tr h="299782">
                <a:tc>
                  <a:txBody>
                    <a:bodyPr/>
                    <a:lstStyle/>
                    <a:p>
                      <a:pPr algn="r" rtl="1">
                        <a:lnSpc>
                          <a:spcPct val="150000"/>
                        </a:lnSpc>
                        <a:spcAft>
                          <a:spcPts val="0"/>
                        </a:spcAft>
                      </a:pPr>
                      <a:r>
                        <a:rPr lang="ar-SA" sz="1200">
                          <a:effectLst/>
                        </a:rPr>
                        <a:t>الثاني عشر</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r" rtl="1">
                        <a:lnSpc>
                          <a:spcPct val="150000"/>
                        </a:lnSpc>
                        <a:spcAft>
                          <a:spcPts val="0"/>
                        </a:spcAft>
                      </a:pPr>
                      <a:r>
                        <a:rPr lang="ar-SA" sz="1200">
                          <a:effectLst/>
                        </a:rPr>
                        <a:t>٩/٤</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r" rtl="1">
                        <a:lnSpc>
                          <a:spcPct val="150000"/>
                        </a:lnSpc>
                        <a:spcAft>
                          <a:spcPts val="0"/>
                        </a:spcAft>
                      </a:pPr>
                      <a:r>
                        <a:rPr lang="ar-SA" sz="1200">
                          <a:effectLst/>
                        </a:rPr>
                        <a:t>الثروة الطاقة</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2534458017"/>
                  </a:ext>
                </a:extLst>
              </a:tr>
              <a:tr h="299782">
                <a:tc>
                  <a:txBody>
                    <a:bodyPr/>
                    <a:lstStyle/>
                    <a:p>
                      <a:pPr algn="r" rtl="1">
                        <a:lnSpc>
                          <a:spcPct val="150000"/>
                        </a:lnSpc>
                        <a:spcAft>
                          <a:spcPts val="0"/>
                        </a:spcAft>
                      </a:pPr>
                      <a:r>
                        <a:rPr lang="ar-SA" sz="1200">
                          <a:effectLst/>
                        </a:rPr>
                        <a:t>الثالث عشر</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r" rtl="1">
                        <a:lnSpc>
                          <a:spcPct val="150000"/>
                        </a:lnSpc>
                        <a:spcAft>
                          <a:spcPts val="0"/>
                        </a:spcAft>
                      </a:pPr>
                      <a:r>
                        <a:rPr lang="ar-SA" sz="1200">
                          <a:effectLst/>
                        </a:rPr>
                        <a:t>١٦/٤</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r" rtl="1">
                        <a:lnSpc>
                          <a:spcPct val="150000"/>
                        </a:lnSpc>
                        <a:spcAft>
                          <a:spcPts val="0"/>
                        </a:spcAft>
                      </a:pPr>
                      <a:r>
                        <a:rPr lang="ar-SA" sz="1200">
                          <a:effectLst/>
                        </a:rPr>
                        <a:t>مشكلة استنزاف الموارد الطبيعية ( المفهوم والأسباب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3433939281"/>
                  </a:ext>
                </a:extLst>
              </a:tr>
              <a:tr h="299782">
                <a:tc>
                  <a:txBody>
                    <a:bodyPr/>
                    <a:lstStyle/>
                    <a:p>
                      <a:pPr algn="r" rtl="1">
                        <a:lnSpc>
                          <a:spcPct val="150000"/>
                        </a:lnSpc>
                        <a:spcAft>
                          <a:spcPts val="0"/>
                        </a:spcAft>
                      </a:pP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r" rtl="1">
                        <a:lnSpc>
                          <a:spcPct val="150000"/>
                        </a:lnSpc>
                        <a:spcAft>
                          <a:spcPts val="0"/>
                        </a:spcAft>
                      </a:pP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rtl="1"/>
                      <a:endParaRPr lang="en-US" sz="1200" dirty="0">
                        <a:effectLst/>
                        <a:latin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629091654"/>
                  </a:ext>
                </a:extLst>
              </a:tr>
            </a:tbl>
          </a:graphicData>
        </a:graphic>
      </p:graphicFrame>
    </p:spTree>
    <p:extLst>
      <p:ext uri="{BB962C8B-B14F-4D97-AF65-F5344CB8AC3E}">
        <p14:creationId xmlns:p14="http://schemas.microsoft.com/office/powerpoint/2010/main" val="174217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200A078-BFD9-3248-8EED-1D422097450E}"/>
              </a:ext>
            </a:extLst>
          </p:cNvPr>
          <p:cNvSpPr>
            <a:spLocks noGrp="1"/>
          </p:cNvSpPr>
          <p:nvPr>
            <p:ph type="title"/>
          </p:nvPr>
        </p:nvSpPr>
        <p:spPr>
          <a:xfrm>
            <a:off x="838200" y="365125"/>
            <a:ext cx="10515600" cy="1325563"/>
          </a:xfrm>
        </p:spPr>
        <p:txBody>
          <a:bodyPr>
            <a:normAutofit/>
          </a:bodyPr>
          <a:lstStyle/>
          <a:p>
            <a:r>
              <a:rPr lang="ar-SA" dirty="0"/>
              <a:t>مقدمة </a:t>
            </a:r>
            <a:endParaRPr lang="en-US" dirty="0"/>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عنصر نائب للمحتوى 2"/>
          <p:cNvSpPr>
            <a:spLocks noGrp="1"/>
          </p:cNvSpPr>
          <p:nvPr>
            <p:ph idx="1"/>
          </p:nvPr>
        </p:nvSpPr>
        <p:spPr>
          <a:xfrm>
            <a:off x="838200" y="1825625"/>
            <a:ext cx="10515600" cy="4351338"/>
          </a:xfrm>
        </p:spPr>
        <p:txBody>
          <a:bodyPr>
            <a:normAutofit lnSpcReduction="10000"/>
          </a:bodyPr>
          <a:lstStyle/>
          <a:p>
            <a:pPr marL="0" indent="0">
              <a:buNone/>
            </a:pPr>
            <a:r>
              <a:rPr lang="ar-SA" sz="2000" b="1" dirty="0">
                <a:latin typeface="Arial" panose="020B0604020202020204" pitchFamily="34" charset="0"/>
              </a:rPr>
              <a:t>تحتوي البيئة الطبيعية ضمن مكوناتها الرئيسية الثلاثة والتي تعرف بالغلاف اليابسة  و المائي و الجوي على مجموعة من الموارد الطبيعية الضرورية للإنسان والكائنات الحية الأخرى و كذلك النظام البيئي</a:t>
            </a:r>
            <a:r>
              <a:rPr lang="en-US" sz="2000" b="1" dirty="0">
                <a:latin typeface="Arial" panose="020B0604020202020204" pitchFamily="34" charset="0"/>
                <a:cs typeface="Arial" panose="020B0604020202020204" pitchFamily="34" charset="0"/>
              </a:rPr>
              <a:t>.</a:t>
            </a:r>
            <a:endParaRPr lang="ar-SA" sz="2000" b="1" dirty="0">
              <a:latin typeface="Arial" panose="020B0604020202020204" pitchFamily="34" charset="0"/>
              <a:cs typeface="Arial" panose="020B0604020202020204" pitchFamily="34" charset="0"/>
            </a:endParaRPr>
          </a:p>
          <a:p>
            <a:pPr marL="0" indent="0">
              <a:buNone/>
            </a:pPr>
            <a:r>
              <a:rPr lang="ar-SA" sz="2000" b="1" u="sng" dirty="0"/>
              <a:t>تعريف الثروات البيئية :</a:t>
            </a:r>
            <a:endParaRPr lang="en-US" sz="2000" dirty="0"/>
          </a:p>
          <a:p>
            <a:pPr marL="0" indent="0">
              <a:buNone/>
            </a:pPr>
            <a:r>
              <a:rPr lang="ar-SA" sz="2000" dirty="0"/>
              <a:t>المفهوم الحقيقي لها هي الارض والسلع والخدمات اما النقود فلا قيمة لها مطلقا .</a:t>
            </a:r>
            <a:endParaRPr lang="en-US" sz="2000" dirty="0"/>
          </a:p>
          <a:p>
            <a:pPr marL="0" indent="0">
              <a:buNone/>
            </a:pPr>
            <a:r>
              <a:rPr lang="ar-SA" sz="2000" dirty="0"/>
              <a:t>الثروة في علم الاقتصاد هي كل </a:t>
            </a:r>
            <a:r>
              <a:rPr lang="ar-SA" sz="2000" dirty="0" err="1"/>
              <a:t>شيئ</a:t>
            </a:r>
            <a:r>
              <a:rPr lang="ar-SA" sz="2000" dirty="0"/>
              <a:t> له قيمة تبادلية . والثروة قد تكون مادة او غير مادة . ولها سمات ثلاث هي المنفعة  و الندرة   و القابلية للنقل او التسويق .</a:t>
            </a:r>
          </a:p>
          <a:p>
            <a:pPr marL="0" indent="0">
              <a:buNone/>
            </a:pPr>
            <a:r>
              <a:rPr lang="ar-SA" sz="2000" b="1" u="sng" dirty="0"/>
              <a:t>الفرق بين المورد والثروات :</a:t>
            </a:r>
            <a:endParaRPr lang="en-US" sz="2000" b="1" u="sng" dirty="0"/>
          </a:p>
          <a:p>
            <a:pPr marL="0" indent="0">
              <a:buNone/>
            </a:pPr>
            <a:r>
              <a:rPr lang="ar-SA" sz="2000" dirty="0"/>
              <a:t>تعريف الثروة يؤكد على الندرة والقيمة التبادلية  بينما يؤكد تعريف الموارد على الجانب الوظيفي والمنفعة الناجمة من الاستخدام . اي ان كل </a:t>
            </a:r>
            <a:r>
              <a:rPr lang="ar-SA" sz="2000" dirty="0" err="1"/>
              <a:t>شي</a:t>
            </a:r>
            <a:r>
              <a:rPr lang="ar-SA" sz="2000" dirty="0"/>
              <a:t> له قيمة تبادلية يعتبر ثروة واي </a:t>
            </a:r>
            <a:r>
              <a:rPr lang="ar-SA" sz="2000" dirty="0" err="1"/>
              <a:t>شي</a:t>
            </a:r>
            <a:r>
              <a:rPr lang="ar-SA" sz="2000" dirty="0"/>
              <a:t> يمكن ان يكون وسيلة </a:t>
            </a:r>
            <a:r>
              <a:rPr lang="ar-SA" sz="2000" dirty="0" err="1"/>
              <a:t>لاشباع</a:t>
            </a:r>
            <a:r>
              <a:rPr lang="ar-SA" sz="2000" dirty="0"/>
              <a:t> حاجات الانسان والمجتمع في وقت ما ومكان ما يعتبر مورد . </a:t>
            </a:r>
            <a:br>
              <a:rPr lang="en-US" sz="2000" dirty="0"/>
            </a:br>
            <a:r>
              <a:rPr lang="ar-SA" b="1" u="sng" dirty="0"/>
              <a:t>الثروات البيئية الطبيعية</a:t>
            </a:r>
            <a:r>
              <a:rPr lang="ar-SA" u="sng" dirty="0"/>
              <a:t> </a:t>
            </a:r>
            <a:r>
              <a:rPr lang="ar-SA" u="sng" dirty="0">
                <a:latin typeface="Arial" panose="020B0604020202020204" pitchFamily="34" charset="0"/>
              </a:rPr>
              <a:t>:ـ</a:t>
            </a:r>
            <a:r>
              <a:rPr lang="ar-SA" dirty="0">
                <a:latin typeface="Arial" panose="020B0604020202020204" pitchFamily="34" charset="0"/>
              </a:rPr>
              <a:t>  </a:t>
            </a:r>
          </a:p>
          <a:p>
            <a:pPr marL="0" indent="0">
              <a:buNone/>
            </a:pPr>
            <a:r>
              <a:rPr lang="ar-SA" b="1" dirty="0">
                <a:latin typeface="Arial" panose="020B0604020202020204" pitchFamily="34" charset="0"/>
              </a:rPr>
              <a:t>هي ثروات لا دخل للإنسان في وجودها ونظرا لأهميتها الحيوية واعتماد الإنسان عليها فهو يؤثر فيها ويتأثر بها .</a:t>
            </a:r>
            <a:endParaRPr lang="en-US" b="1" dirty="0">
              <a:latin typeface="Arial" panose="020B0604020202020204" pitchFamily="34" charset="0"/>
              <a:cs typeface="Arial" panose="020B0604020202020204" pitchFamily="34" charset="0"/>
            </a:endParaRPr>
          </a:p>
          <a:p>
            <a:pPr marL="0" indent="0">
              <a:buNone/>
            </a:pPr>
            <a:endParaRPr lang="ar-SA" sz="2000" b="1" u="sng" dirty="0"/>
          </a:p>
          <a:p>
            <a:pPr marL="0" indent="0">
              <a:buNone/>
            </a:pPr>
            <a:endParaRPr lang="ar-SA" sz="2000"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3293506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عنوان 1"/>
          <p:cNvSpPr>
            <a:spLocks noGrp="1"/>
          </p:cNvSpPr>
          <p:nvPr>
            <p:ph type="title"/>
          </p:nvPr>
        </p:nvSpPr>
        <p:spPr>
          <a:xfrm>
            <a:off x="838200" y="365125"/>
            <a:ext cx="10515600" cy="1325563"/>
          </a:xfrm>
        </p:spPr>
        <p:txBody>
          <a:bodyPr>
            <a:normAutofit/>
          </a:bodyPr>
          <a:lstStyle/>
          <a:p>
            <a:br>
              <a:rPr lang="ar-SA" sz="2800" b="1">
                <a:latin typeface="Arial" panose="020B0604020202020204" pitchFamily="34" charset="0"/>
                <a:cs typeface="Arial" panose="020B0604020202020204" pitchFamily="34" charset="0"/>
              </a:rPr>
            </a:br>
            <a:r>
              <a:rPr lang="ar-SA" sz="2800" b="1">
                <a:latin typeface="Arial" panose="020B0604020202020204" pitchFamily="34" charset="0"/>
                <a:cs typeface="Arial" panose="020B0604020202020204" pitchFamily="34" charset="0"/>
              </a:rPr>
              <a:t>تصنيف الموارد البيئية</a:t>
            </a:r>
            <a:br>
              <a:rPr lang="en-US" sz="2800"/>
            </a:br>
            <a:endParaRPr lang="ar-SA" sz="2800"/>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عنصر نائب للمحتوى 2"/>
          <p:cNvSpPr>
            <a:spLocks noGrp="1"/>
          </p:cNvSpPr>
          <p:nvPr>
            <p:ph idx="1"/>
          </p:nvPr>
        </p:nvSpPr>
        <p:spPr>
          <a:xfrm>
            <a:off x="838200" y="1825625"/>
            <a:ext cx="10515600" cy="4351338"/>
          </a:xfrm>
        </p:spPr>
        <p:txBody>
          <a:bodyPr>
            <a:normAutofit/>
          </a:bodyPr>
          <a:lstStyle/>
          <a:p>
            <a:pPr marL="0" indent="0">
              <a:buNone/>
            </a:pPr>
            <a:r>
              <a:rPr lang="ar-SY" sz="2400" dirty="0"/>
              <a:t>اختلفت الآراء بشأن تصنيف الثروات الطبيعية، فمنهم من يصنفها في </a:t>
            </a:r>
            <a:r>
              <a:rPr lang="ar-SY" sz="2400" b="1" dirty="0"/>
              <a:t>أقسام حسب التوزيع الجغرافي، ومنهم من يصنفها على أساس التكوين، أو على أساس العمر. </a:t>
            </a:r>
            <a:endParaRPr lang="en-US" sz="2400" b="1" dirty="0"/>
          </a:p>
          <a:p>
            <a:pPr marL="0" indent="0">
              <a:buNone/>
            </a:pPr>
            <a:r>
              <a:rPr lang="ar-SY" sz="2400" dirty="0"/>
              <a:t> </a:t>
            </a:r>
            <a:r>
              <a:rPr lang="ar-SA" sz="2400" b="1" dirty="0"/>
              <a:t>يمكن تصنيف الموارد البيئية تبعا للأسس التالية :</a:t>
            </a:r>
          </a:p>
          <a:p>
            <a:pPr marL="0" indent="0">
              <a:buNone/>
            </a:pPr>
            <a:r>
              <a:rPr lang="ar-SA" sz="2400" b="1" u="sng" dirty="0"/>
              <a:t>أولا: طبيعة الموارد البيئية</a:t>
            </a:r>
            <a:endParaRPr lang="en-US" sz="2400" b="1" dirty="0"/>
          </a:p>
          <a:p>
            <a:pPr marL="514350" lvl="0" indent="-514350">
              <a:buFont typeface="+mj-lt"/>
              <a:buAutoNum type="arabicParenR"/>
            </a:pPr>
            <a:r>
              <a:rPr lang="ar-SA" sz="2400" b="1" dirty="0"/>
              <a:t>مجموعة الموارد غير الحية</a:t>
            </a:r>
            <a:r>
              <a:rPr lang="en-GB" sz="2400" b="1" dirty="0"/>
              <a:t>  </a:t>
            </a:r>
            <a:r>
              <a:rPr lang="en-US" i="1" dirty="0"/>
              <a:t> </a:t>
            </a:r>
            <a:r>
              <a:rPr lang="en-US" i="1" u="sng" dirty="0"/>
              <a:t> Biotic natural resources </a:t>
            </a:r>
            <a:r>
              <a:rPr lang="ar-SA" sz="2400" b="1" dirty="0"/>
              <a:t>: </a:t>
            </a:r>
            <a:r>
              <a:rPr lang="ar-SA" sz="2400" dirty="0"/>
              <a:t>تتضمن الماء والهواء وطاقة الشمس الحرارية والضوئية والمعادن و المعادن المشعة و مصادر الطاقة مثل الفحم و النفط و الغاز الطبيعي. </a:t>
            </a:r>
            <a:endParaRPr lang="en-US" sz="2400" dirty="0"/>
          </a:p>
          <a:p>
            <a:pPr marL="514350" indent="-514350">
              <a:buFont typeface="+mj-lt"/>
              <a:buAutoNum type="arabicParenR"/>
            </a:pPr>
            <a:r>
              <a:rPr lang="ar-SA" sz="2400" b="1" dirty="0"/>
              <a:t>مجموعة الموارد الحية</a:t>
            </a:r>
            <a:r>
              <a:rPr lang="en-GB" sz="2400" b="1" dirty="0"/>
              <a:t> </a:t>
            </a:r>
            <a:r>
              <a:rPr lang="en-US" i="1" u="sng" dirty="0"/>
              <a:t>Abiotic natural resources </a:t>
            </a:r>
            <a:r>
              <a:rPr lang="ar-SA" sz="2400" b="1" dirty="0"/>
              <a:t>: </a:t>
            </a:r>
            <a:r>
              <a:rPr lang="ar-SA" sz="2400" dirty="0"/>
              <a:t>تتضمن كلاّ ً من النباتات الطبيعية من غابات وحشائش و نباتات صحراوية، والحيوانات البرية سواء آكلة العشب (مثل الغزال و الزرافة وغيرها) أو آكلة اللحوم (مثل الأسود و الذئاب وغيرها). كما تتضمن هذه المجموعة الأحياء المائية (النباتية والحيوانية) مثل الطحالب و الأسماك و المحار وغيرها. </a:t>
            </a:r>
            <a:endParaRPr lang="en-US" sz="2400" dirty="0"/>
          </a:p>
          <a:p>
            <a:pPr marL="0" indent="0">
              <a:buNone/>
            </a:pPr>
            <a:endParaRPr lang="ar-SA" sz="2400"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1700856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عنصر نائب للمحتوى 2"/>
          <p:cNvSpPr>
            <a:spLocks noGrp="1"/>
          </p:cNvSpPr>
          <p:nvPr>
            <p:ph idx="1"/>
          </p:nvPr>
        </p:nvSpPr>
        <p:spPr>
          <a:xfrm>
            <a:off x="838200" y="1825625"/>
            <a:ext cx="10515600" cy="4351338"/>
          </a:xfrm>
        </p:spPr>
        <p:txBody>
          <a:bodyPr>
            <a:normAutofit lnSpcReduction="10000"/>
          </a:bodyPr>
          <a:lstStyle/>
          <a:p>
            <a:pPr marL="0" indent="0">
              <a:buNone/>
            </a:pPr>
            <a:r>
              <a:rPr lang="ar-SA" b="1" u="sng" dirty="0"/>
              <a:t>ثانيا: التصنيف حسب قدرتها على التجدد والاستمرار</a:t>
            </a:r>
          </a:p>
          <a:p>
            <a:pPr marL="514350" indent="-514350">
              <a:buFont typeface="+mj-lt"/>
              <a:buAutoNum type="arabicParenR"/>
            </a:pPr>
            <a:r>
              <a:rPr lang="ar-SA" b="1" dirty="0"/>
              <a:t>موارد طبيعية متجددة </a:t>
            </a:r>
            <a:r>
              <a:rPr lang="en-US" i="1" u="sng" dirty="0"/>
              <a:t>Non-renewable natural resources </a:t>
            </a:r>
            <a:r>
              <a:rPr lang="ar-SA" b="1" dirty="0"/>
              <a:t>:  </a:t>
            </a:r>
            <a:r>
              <a:rPr lang="ar-SA" dirty="0"/>
              <a:t>يقصد بها الموارد التي لا تنفذ حيث تتجدد باستمرار وبشكل طبيعي خلال حياة الإنسان مثل الماء والهواء والتربة.</a:t>
            </a:r>
            <a:endParaRPr lang="en-US" dirty="0"/>
          </a:p>
          <a:p>
            <a:pPr marL="514350" indent="-514350">
              <a:buFont typeface="+mj-lt"/>
              <a:buAutoNum type="arabicParenR"/>
            </a:pPr>
            <a:r>
              <a:rPr lang="ar-SA" b="1" dirty="0"/>
              <a:t>موارد  طبيعية غير متجددة </a:t>
            </a:r>
            <a:r>
              <a:rPr lang="en-US" i="1" u="sng" dirty="0"/>
              <a:t>Renewable natural resources </a:t>
            </a:r>
            <a:r>
              <a:rPr lang="ar-SA" b="1" dirty="0"/>
              <a:t>:</a:t>
            </a:r>
            <a:r>
              <a:rPr lang="ar-SA" dirty="0"/>
              <a:t>  هي الموارد القابلة للنفاذ إما لإهمال الإنسان وإسرافه في استغلالها وإما لأنها لا تتجدد بسبب طبيعة تكوينها التي تستغرق ملايين السنين مثل الفحم والنفط والمعادن. </a:t>
            </a:r>
          </a:p>
          <a:p>
            <a:pPr marL="514350" indent="-514350">
              <a:buFont typeface="+mj-lt"/>
              <a:buAutoNum type="arabicParenR"/>
            </a:pPr>
            <a:r>
              <a:rPr lang="ar-SA" b="1" dirty="0"/>
              <a:t>موارد  طبيعية غير قابلة للنفاذ  ( دائمة ) </a:t>
            </a:r>
            <a:r>
              <a:rPr lang="en-GB" i="1" u="sng" dirty="0"/>
              <a:t>Permanent </a:t>
            </a:r>
            <a:r>
              <a:rPr lang="en-US" i="1" u="sng" dirty="0"/>
              <a:t>natural </a:t>
            </a:r>
            <a:r>
              <a:rPr lang="en-GB" i="1" u="sng" dirty="0"/>
              <a:t>Resources</a:t>
            </a:r>
            <a:r>
              <a:rPr lang="en-US" i="1" u="sng" dirty="0"/>
              <a:t> </a:t>
            </a:r>
            <a:r>
              <a:rPr lang="ar-SA" b="1" dirty="0"/>
              <a:t>:</a:t>
            </a:r>
            <a:endParaRPr lang="en-US" dirty="0"/>
          </a:p>
          <a:p>
            <a:pPr marL="0" indent="0">
              <a:buNone/>
            </a:pPr>
            <a:r>
              <a:rPr lang="ar-SA" dirty="0"/>
              <a:t>هي الموارد التي تظل متوفرة في الطبيعة مهما استهلك منها ومن أمثلة هذا النوع من الموارد الشمس والماء وغيرها.</a:t>
            </a:r>
            <a:endParaRPr lang="en-US" dirty="0"/>
          </a:p>
          <a:p>
            <a:pPr marL="0" indent="0">
              <a:buNone/>
            </a:pPr>
            <a:endParaRPr lang="ar-SA"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2291463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عنصر نائب للمحتوى 2"/>
          <p:cNvSpPr>
            <a:spLocks noGrp="1"/>
          </p:cNvSpPr>
          <p:nvPr>
            <p:ph idx="1"/>
          </p:nvPr>
        </p:nvSpPr>
        <p:spPr>
          <a:xfrm>
            <a:off x="838200" y="1825625"/>
            <a:ext cx="10515600" cy="4351338"/>
          </a:xfrm>
        </p:spPr>
        <p:txBody>
          <a:bodyPr>
            <a:normAutofit lnSpcReduction="10000"/>
          </a:bodyPr>
          <a:lstStyle/>
          <a:p>
            <a:pPr marL="0" indent="0">
              <a:buNone/>
            </a:pPr>
            <a:r>
              <a:rPr lang="ar-SA" sz="2400" b="1" u="sng" dirty="0"/>
              <a:t>ثالثا: التصنيف حسب التوزيع الجغرافي</a:t>
            </a:r>
            <a:endParaRPr lang="en-US" sz="2400" b="1" dirty="0"/>
          </a:p>
          <a:p>
            <a:pPr marL="514350" lvl="0" indent="-514350">
              <a:buFont typeface="+mj-lt"/>
              <a:buAutoNum type="arabicParenR"/>
            </a:pPr>
            <a:r>
              <a:rPr lang="ar-SY" sz="2400" b="1" dirty="0"/>
              <a:t>موارد طبيعية واسعة الانتشار</a:t>
            </a:r>
            <a:r>
              <a:rPr lang="ar-SA" sz="2400" b="1" dirty="0"/>
              <a:t>:</a:t>
            </a:r>
            <a:r>
              <a:rPr lang="ar-SY" sz="2400" b="1" dirty="0"/>
              <a:t> </a:t>
            </a:r>
            <a:r>
              <a:rPr lang="ar-SY" sz="2400" dirty="0"/>
              <a:t>وتشمل الموارد التي يسهل على الإنسان الحصول عليها لوفرتها، مثل عناصر الغلاف الجوي والأشعة الشمسية و</a:t>
            </a:r>
            <a:r>
              <a:rPr lang="ar-SA" sz="2400" dirty="0"/>
              <a:t>التربة</a:t>
            </a:r>
            <a:r>
              <a:rPr lang="ar-SY" sz="2400" dirty="0"/>
              <a:t>. </a:t>
            </a:r>
            <a:endParaRPr lang="en-US" sz="2400" dirty="0"/>
          </a:p>
          <a:p>
            <a:pPr marL="514350" indent="-514350">
              <a:buFont typeface="+mj-lt"/>
              <a:buAutoNum type="arabicParenR"/>
            </a:pPr>
            <a:r>
              <a:rPr lang="ar-SY" sz="2400" b="1" dirty="0"/>
              <a:t>موارد متوسطة الانتشار الجغرافي</a:t>
            </a:r>
            <a:r>
              <a:rPr lang="ar-SA" sz="2400" b="1" dirty="0"/>
              <a:t>: </a:t>
            </a:r>
            <a:r>
              <a:rPr lang="ar-SA" sz="2400" dirty="0"/>
              <a:t> يكون المورد موجودا في أماكن محددة بحيث هناك مساحات يتوفر فيها ومساحات أخرى تحرم من وجوده مثل </a:t>
            </a:r>
            <a:r>
              <a:rPr lang="ar-SA" sz="2400" b="1" dirty="0"/>
              <a:t>الغابات الطبيعية </a:t>
            </a:r>
            <a:r>
              <a:rPr lang="ar-SA" sz="2400" dirty="0"/>
              <a:t>التي تكاد تغطي ما يزيد عن ثلث مساحة اليابس على سطح الكرة الأرضية, ولكن تختلف أهميتها من </a:t>
            </a:r>
            <a:r>
              <a:rPr lang="ar-SA" sz="2400" dirty="0" err="1"/>
              <a:t>أقليم</a:t>
            </a:r>
            <a:r>
              <a:rPr lang="ar-SA" sz="2400" dirty="0"/>
              <a:t> إلى آخر إذ تختلف أهميتها على حسب:</a:t>
            </a:r>
            <a:endParaRPr lang="en-US" sz="2400" dirty="0"/>
          </a:p>
          <a:p>
            <a:pPr marL="971550" lvl="1" indent="-514350">
              <a:buFont typeface="+mj-lt"/>
              <a:buAutoNum type="arabicParenR"/>
            </a:pPr>
            <a:r>
              <a:rPr lang="ar-SA" sz="2000" dirty="0"/>
              <a:t>مكانها.</a:t>
            </a:r>
            <a:endParaRPr lang="en-US" sz="2000" dirty="0"/>
          </a:p>
          <a:p>
            <a:pPr marL="971550" lvl="1" indent="-514350">
              <a:buFont typeface="+mj-lt"/>
              <a:buAutoNum type="arabicParenR"/>
            </a:pPr>
            <a:r>
              <a:rPr lang="ar-SA" sz="2000" dirty="0"/>
              <a:t>درجة استغلالها.</a:t>
            </a:r>
            <a:endParaRPr lang="en-US" sz="2000" dirty="0"/>
          </a:p>
          <a:p>
            <a:pPr marL="971550" lvl="1" indent="-514350">
              <a:buFont typeface="+mj-lt"/>
              <a:buAutoNum type="arabicParenR"/>
            </a:pPr>
            <a:r>
              <a:rPr lang="ar-SA" sz="2000" dirty="0"/>
              <a:t>جودتها وشروطها الطبيعية.</a:t>
            </a:r>
            <a:endParaRPr lang="en-US" sz="2000" dirty="0"/>
          </a:p>
          <a:p>
            <a:pPr marL="0" lvl="0" indent="0">
              <a:buNone/>
            </a:pPr>
            <a:r>
              <a:rPr lang="ar-SA" sz="2400" b="1" dirty="0"/>
              <a:t>3)    موارد محدودة </a:t>
            </a:r>
            <a:r>
              <a:rPr lang="ar-SA" sz="2400" b="1" dirty="0" err="1"/>
              <a:t>الإنتشار</a:t>
            </a:r>
            <a:r>
              <a:rPr lang="ar-SA" sz="2400" b="1" dirty="0"/>
              <a:t> الجغرافي: </a:t>
            </a:r>
            <a:r>
              <a:rPr lang="ar-SA" sz="2400" dirty="0"/>
              <a:t>أن يكون المورد موجودا في مكان محدد بالذات وتحرم منه سائر المساحات الأخرى اذن هي الموارد التي يتركز وجودها في أماكن محدودة جدا على سطح الأرض مثل النفط والماء.</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1261055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عنصر نائب للمحتوى 2"/>
          <p:cNvSpPr>
            <a:spLocks noGrp="1"/>
          </p:cNvSpPr>
          <p:nvPr>
            <p:ph idx="1"/>
          </p:nvPr>
        </p:nvSpPr>
        <p:spPr>
          <a:xfrm>
            <a:off x="838200" y="1825625"/>
            <a:ext cx="10515600" cy="4351338"/>
          </a:xfrm>
        </p:spPr>
        <p:txBody>
          <a:bodyPr>
            <a:normAutofit/>
          </a:bodyPr>
          <a:lstStyle/>
          <a:p>
            <a:pPr marL="0" indent="0">
              <a:buNone/>
            </a:pPr>
            <a:r>
              <a:rPr lang="ar-SA" sz="2400" b="1" u="sng" dirty="0"/>
              <a:t>رابعا: تصنيفها حسب تكوينها </a:t>
            </a:r>
            <a:endParaRPr lang="en-US" sz="2400" b="1" dirty="0"/>
          </a:p>
          <a:p>
            <a:pPr marL="0" lvl="0" indent="0">
              <a:buNone/>
            </a:pPr>
            <a:r>
              <a:rPr lang="ar-SA" sz="2400" b="1" dirty="0"/>
              <a:t>١. موارد عضوية </a:t>
            </a:r>
            <a:r>
              <a:rPr lang="en-GB" sz="2400" b="1" dirty="0"/>
              <a:t>organic natural recourses</a:t>
            </a:r>
            <a:endParaRPr lang="en-US" sz="2400" b="1" dirty="0"/>
          </a:p>
          <a:p>
            <a:pPr marL="0" indent="0">
              <a:buNone/>
            </a:pPr>
            <a:r>
              <a:rPr lang="ar-SA" sz="2400" dirty="0"/>
              <a:t>تشمل موارد الغابات والمراعي والحيوانات بأنواعها المختلفة, والموارد السمكية والفحم والنفط وغيرها من مصادر القوة المحركة ذات الأصل العضوي.</a:t>
            </a:r>
          </a:p>
          <a:p>
            <a:pPr marL="0" indent="0">
              <a:buNone/>
            </a:pPr>
            <a:r>
              <a:rPr lang="ar-SA" sz="2400" b="1" dirty="0"/>
              <a:t>٢. موارد غير عضوية:</a:t>
            </a:r>
            <a:r>
              <a:rPr lang="en-GB" sz="2400" b="1" dirty="0"/>
              <a:t>non-organic natural recourses</a:t>
            </a:r>
            <a:endParaRPr lang="en-US" sz="2400" b="1" dirty="0"/>
          </a:p>
          <a:p>
            <a:pPr marL="0" indent="0">
              <a:buNone/>
            </a:pPr>
            <a:r>
              <a:rPr lang="ar-SA" sz="2400" dirty="0"/>
              <a:t>مثل الماء والخامات المعدنية وأحجار البناء والمواد الكيماوية التي تتوافر في الجو مثل الآزوت أو في الأرض مثل الأملاح المعدنية المختلفة.</a:t>
            </a:r>
            <a:endParaRPr lang="en-US" sz="2400" dirty="0"/>
          </a:p>
          <a:p>
            <a:pPr marL="0" lvl="0" indent="0">
              <a:buNone/>
            </a:pPr>
            <a:r>
              <a:rPr lang="ar-SA" sz="2400" b="1" dirty="0"/>
              <a:t>٣. موارد مختلطة: </a:t>
            </a:r>
            <a:endParaRPr lang="en-US" sz="2400" b="1" dirty="0"/>
          </a:p>
          <a:p>
            <a:pPr marL="0" indent="0">
              <a:buNone/>
            </a:pPr>
            <a:r>
              <a:rPr lang="ar-SA" sz="2400" dirty="0"/>
              <a:t>عبارة عن مزيج من العناصر العضوية والغير عضوية مثل التربة.</a:t>
            </a:r>
            <a:endParaRPr lang="en-US" sz="2400" dirty="0"/>
          </a:p>
          <a:p>
            <a:pPr marL="0" indent="0">
              <a:buNone/>
            </a:pPr>
            <a:endParaRPr lang="ar-SA" sz="2400"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2130301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عنصر نائب للمحتوى 2"/>
          <p:cNvSpPr>
            <a:spLocks noGrp="1"/>
          </p:cNvSpPr>
          <p:nvPr>
            <p:ph idx="1"/>
          </p:nvPr>
        </p:nvSpPr>
        <p:spPr>
          <a:xfrm>
            <a:off x="838200" y="1825625"/>
            <a:ext cx="10515600" cy="4351338"/>
          </a:xfrm>
        </p:spPr>
        <p:txBody>
          <a:bodyPr>
            <a:normAutofit/>
          </a:bodyPr>
          <a:lstStyle/>
          <a:p>
            <a:pPr marL="0" indent="0">
              <a:buNone/>
            </a:pPr>
            <a:r>
              <a:rPr lang="ar-SY" sz="2600" b="1" u="sng"/>
              <a:t>خامسا : تصنيفها حسب المساحة:</a:t>
            </a:r>
            <a:r>
              <a:rPr lang="ar-SA" sz="2600" b="1" u="sng"/>
              <a:t> </a:t>
            </a:r>
            <a:endParaRPr lang="en-US" sz="2600" b="1" u="sng"/>
          </a:p>
          <a:p>
            <a:r>
              <a:rPr lang="ar-SY" sz="2600"/>
              <a:t> </a:t>
            </a:r>
            <a:r>
              <a:rPr lang="ar-SY" sz="2600" dirty="0"/>
              <a:t>تعدّ مساحة الإقليم أو الدولة مورداً من مواردها الطبيعية، فكلما كبرت مساحة الأرض المنتجة في دولة من الدول ازدادت مواردها. </a:t>
            </a:r>
            <a:endParaRPr lang="en-US" sz="2600"/>
          </a:p>
          <a:p>
            <a:pPr lvl="0"/>
            <a:r>
              <a:rPr lang="ar-SY" sz="2600" dirty="0"/>
              <a:t>ولكن كبر المساحة وما يرتبط به من وفرة في الموارد الطبيعية لا يمكن أن يعد وحده العامل الفيصل في التقدم الاقتصادي، إذ إن هنالك عوامل أخرى يجب أن تتوافر كلها لكي يمكن الإفادة من اتساع المساحة بوصفها مورداً اقتصادياً غير مباشر. </a:t>
            </a:r>
            <a:endParaRPr lang="en-US" sz="2600"/>
          </a:p>
          <a:p>
            <a:pPr lvl="0"/>
            <a:r>
              <a:rPr lang="ar-SY" sz="2600" b="1"/>
              <a:t>وإضافة إلى الموقع والمساحة، هناك موارد طبيعية أخرى غير مباشرة، يذكر منها </a:t>
            </a:r>
            <a:r>
              <a:rPr lang="ar-SY" sz="2600" b="1" u="sng"/>
              <a:t>الأشكال التضاريسية العامة من سهول وهضاب وجبال</a:t>
            </a:r>
            <a:r>
              <a:rPr lang="ar-SY" sz="2600" b="1"/>
              <a:t>، والتي يمكن أن تعد عوامل بيئية طبيعية مهمة، تؤثر في تنوع العوامل المناخية والغطاءات النباتية، والمجموعات الحيوانية. ويتوقف على كل هذه الإمكانات الطبيعية مدى تنوع النشاط البشري لسكان الإقليم أو الدولة. </a:t>
            </a:r>
            <a:endParaRPr lang="en-US" sz="2600" b="1"/>
          </a:p>
          <a:p>
            <a:endParaRPr lang="ar-SA" sz="260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326117163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1314</Words>
  <Application>Microsoft Macintosh PowerPoint</Application>
  <PresentationFormat>Widescreen</PresentationFormat>
  <Paragraphs>129</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نسق Office</vt:lpstr>
      <vt:lpstr>PowerPoint Presentation</vt:lpstr>
      <vt:lpstr>الثروات البيئية  ٤٤٤ نبت</vt:lpstr>
      <vt:lpstr>PowerPoint Presentation</vt:lpstr>
      <vt:lpstr>مقدمة </vt:lpstr>
      <vt:lpstr> تصنيف الموارد البيئية </vt:lpstr>
      <vt:lpstr>PowerPoint Presentation</vt:lpstr>
      <vt:lpstr>PowerPoint Presentation</vt:lpstr>
      <vt:lpstr>PowerPoint Presentation</vt:lpstr>
      <vt:lpstr>PowerPoint Presentation</vt:lpstr>
      <vt:lpstr>الأهمية الاقتصادية للموارد البيئية</vt:lpstr>
      <vt:lpstr>استدامة المصادر المتجددة</vt:lpstr>
      <vt:lpstr>استدامة المصادر الغير متجددة</vt:lpstr>
      <vt:lpstr>PowerPoint Presentation</vt:lpstr>
      <vt:lpstr>انتهت المحاضرة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Alanoud Talal Alfaghom</dc:creator>
  <cp:lastModifiedBy>Alanoud Talal Alfaghom</cp:lastModifiedBy>
  <cp:revision>2</cp:revision>
  <dcterms:created xsi:type="dcterms:W3CDTF">2020-01-29T10:54:56Z</dcterms:created>
  <dcterms:modified xsi:type="dcterms:W3CDTF">2020-01-29T11:11:53Z</dcterms:modified>
</cp:coreProperties>
</file>