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notesMasterIdLst>
    <p:notesMasterId r:id="rId17"/>
  </p:notesMasterIdLst>
  <p:sldIdLst>
    <p:sldId id="256" r:id="rId2"/>
    <p:sldId id="275" r:id="rId3"/>
    <p:sldId id="257" r:id="rId4"/>
    <p:sldId id="258" r:id="rId5"/>
    <p:sldId id="259" r:id="rId6"/>
    <p:sldId id="260" r:id="rId7"/>
    <p:sldId id="269" r:id="rId8"/>
    <p:sldId id="274" r:id="rId9"/>
    <p:sldId id="262" r:id="rId10"/>
    <p:sldId id="264" r:id="rId11"/>
    <p:sldId id="265" r:id="rId12"/>
    <p:sldId id="277" r:id="rId13"/>
    <p:sldId id="271" r:id="rId14"/>
    <p:sldId id="267" r:id="rId15"/>
    <p:sldId id="268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706" autoAdjust="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F905CF-01F0-4A04-B03F-B70EDA77B64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8EA69544-331D-42CE-B22F-00B08C4A40DC}">
      <dgm:prSet phldrT="[نص]"/>
      <dgm:spPr/>
      <dgm:t>
        <a:bodyPr/>
        <a:lstStyle/>
        <a:p>
          <a:r>
            <a:rPr lang="ar-SA" dirty="0" smtClean="0"/>
            <a:t>وصول الزبائن إليها</a:t>
          </a:r>
          <a:endParaRPr lang="en-US" dirty="0"/>
        </a:p>
      </dgm:t>
    </dgm:pt>
    <dgm:pt modelId="{3F8C575D-F024-4D7B-9D84-CF7A173A0E2D}" type="parTrans" cxnId="{1C3BB863-DC09-47BB-B83A-FED148B0AD87}">
      <dgm:prSet/>
      <dgm:spPr/>
      <dgm:t>
        <a:bodyPr/>
        <a:lstStyle/>
        <a:p>
          <a:endParaRPr lang="en-US"/>
        </a:p>
      </dgm:t>
    </dgm:pt>
    <dgm:pt modelId="{E9A3866B-2410-47C1-8437-4A620B2DAA42}" type="sibTrans" cxnId="{1C3BB863-DC09-47BB-B83A-FED148B0AD87}">
      <dgm:prSet/>
      <dgm:spPr/>
      <dgm:t>
        <a:bodyPr/>
        <a:lstStyle/>
        <a:p>
          <a:endParaRPr lang="en-US"/>
        </a:p>
      </dgm:t>
    </dgm:pt>
    <dgm:pt modelId="{73D55361-977F-49B1-96FF-A3FCBCFFB706}">
      <dgm:prSet phldrT="[نص]"/>
      <dgm:spPr/>
      <dgm:t>
        <a:bodyPr/>
        <a:lstStyle/>
        <a:p>
          <a:r>
            <a:rPr lang="ar-SA" dirty="0" smtClean="0"/>
            <a:t>الوصول إلى الزبائن</a:t>
          </a:r>
          <a:endParaRPr lang="en-US" dirty="0"/>
        </a:p>
      </dgm:t>
    </dgm:pt>
    <dgm:pt modelId="{7F1B7067-B9BB-452B-8A81-E5B09F7C2F7F}" type="parTrans" cxnId="{E61BCF7B-09DA-4E4E-A4D8-18122B1BCF09}">
      <dgm:prSet/>
      <dgm:spPr/>
      <dgm:t>
        <a:bodyPr/>
        <a:lstStyle/>
        <a:p>
          <a:endParaRPr lang="en-US"/>
        </a:p>
      </dgm:t>
    </dgm:pt>
    <dgm:pt modelId="{F5453B09-651B-4F05-A21B-69E1166F296C}" type="sibTrans" cxnId="{E61BCF7B-09DA-4E4E-A4D8-18122B1BCF09}">
      <dgm:prSet/>
      <dgm:spPr/>
      <dgm:t>
        <a:bodyPr/>
        <a:lstStyle/>
        <a:p>
          <a:endParaRPr lang="en-US"/>
        </a:p>
      </dgm:t>
    </dgm:pt>
    <dgm:pt modelId="{15D95E88-9DF1-48EF-B541-1C10EBD847F3}">
      <dgm:prSet phldrT="[نص]"/>
      <dgm:spPr/>
      <dgm:t>
        <a:bodyPr/>
        <a:lstStyle/>
        <a:p>
          <a:r>
            <a:rPr lang="ar-SA" dirty="0" smtClean="0"/>
            <a:t>استراتيجية الاتصالات التسويقية </a:t>
          </a:r>
          <a:endParaRPr lang="en-US" dirty="0"/>
        </a:p>
      </dgm:t>
    </dgm:pt>
    <dgm:pt modelId="{71E5320D-1319-470F-B781-5E181A1D4669}" type="parTrans" cxnId="{D95EFB4A-AC9B-4799-83D0-4BCD73604A03}">
      <dgm:prSet/>
      <dgm:spPr/>
      <dgm:t>
        <a:bodyPr/>
        <a:lstStyle/>
        <a:p>
          <a:endParaRPr lang="en-US"/>
        </a:p>
      </dgm:t>
    </dgm:pt>
    <dgm:pt modelId="{769BB482-3189-417C-A55E-23022AEE9CF1}" type="sibTrans" cxnId="{D95EFB4A-AC9B-4799-83D0-4BCD73604A03}">
      <dgm:prSet/>
      <dgm:spPr/>
      <dgm:t>
        <a:bodyPr/>
        <a:lstStyle/>
        <a:p>
          <a:endParaRPr lang="en-US"/>
        </a:p>
      </dgm:t>
    </dgm:pt>
    <dgm:pt modelId="{8FBC8083-6BEB-40B9-972C-589E2110804E}" type="pres">
      <dgm:prSet presAssocID="{0DF905CF-01F0-4A04-B03F-B70EDA77B644}" presName="CompostProcess" presStyleCnt="0">
        <dgm:presLayoutVars>
          <dgm:dir/>
          <dgm:resizeHandles val="exact"/>
        </dgm:presLayoutVars>
      </dgm:prSet>
      <dgm:spPr/>
    </dgm:pt>
    <dgm:pt modelId="{A4EDFD8F-2313-498B-AF75-35498730324F}" type="pres">
      <dgm:prSet presAssocID="{0DF905CF-01F0-4A04-B03F-B70EDA77B644}" presName="arrow" presStyleLbl="bgShp" presStyleIdx="0" presStyleCnt="1" custAng="10800000"/>
      <dgm:spPr/>
    </dgm:pt>
    <dgm:pt modelId="{33A30819-ACC4-4426-AEC9-6B8C4D8AC92D}" type="pres">
      <dgm:prSet presAssocID="{0DF905CF-01F0-4A04-B03F-B70EDA77B644}" presName="linearProcess" presStyleCnt="0"/>
      <dgm:spPr/>
    </dgm:pt>
    <dgm:pt modelId="{B5414B25-8E08-450B-A6BD-129C7ABF8AEE}" type="pres">
      <dgm:prSet presAssocID="{8EA69544-331D-42CE-B22F-00B08C4A40DC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D9B176-5A41-43BD-B3A4-D6797363899E}" type="pres">
      <dgm:prSet presAssocID="{E9A3866B-2410-47C1-8437-4A620B2DAA42}" presName="sibTrans" presStyleCnt="0"/>
      <dgm:spPr/>
    </dgm:pt>
    <dgm:pt modelId="{78F82DED-9D9F-446A-81B0-AB2BCB4CD979}" type="pres">
      <dgm:prSet presAssocID="{73D55361-977F-49B1-96FF-A3FCBCFFB706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9780C9-DAF0-4729-8430-4A816E267DA9}" type="pres">
      <dgm:prSet presAssocID="{F5453B09-651B-4F05-A21B-69E1166F296C}" presName="sibTrans" presStyleCnt="0"/>
      <dgm:spPr/>
    </dgm:pt>
    <dgm:pt modelId="{C1CD5C8E-4B24-4E9A-B127-A81F830323C2}" type="pres">
      <dgm:prSet presAssocID="{15D95E88-9DF1-48EF-B541-1C10EBD847F3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0E1D56-1009-4DAC-9703-B6F050F6A845}" type="presOf" srcId="{73D55361-977F-49B1-96FF-A3FCBCFFB706}" destId="{78F82DED-9D9F-446A-81B0-AB2BCB4CD979}" srcOrd="0" destOrd="0" presId="urn:microsoft.com/office/officeart/2005/8/layout/hProcess9"/>
    <dgm:cxn modelId="{F37F8433-29A0-4CAE-9EA0-9A4949F78415}" type="presOf" srcId="{8EA69544-331D-42CE-B22F-00B08C4A40DC}" destId="{B5414B25-8E08-450B-A6BD-129C7ABF8AEE}" srcOrd="0" destOrd="0" presId="urn:microsoft.com/office/officeart/2005/8/layout/hProcess9"/>
    <dgm:cxn modelId="{CBAACBDD-2392-4B04-8C2C-B70D0FF29902}" type="presOf" srcId="{0DF905CF-01F0-4A04-B03F-B70EDA77B644}" destId="{8FBC8083-6BEB-40B9-972C-589E2110804E}" srcOrd="0" destOrd="0" presId="urn:microsoft.com/office/officeart/2005/8/layout/hProcess9"/>
    <dgm:cxn modelId="{E61BCF7B-09DA-4E4E-A4D8-18122B1BCF09}" srcId="{0DF905CF-01F0-4A04-B03F-B70EDA77B644}" destId="{73D55361-977F-49B1-96FF-A3FCBCFFB706}" srcOrd="1" destOrd="0" parTransId="{7F1B7067-B9BB-452B-8A81-E5B09F7C2F7F}" sibTransId="{F5453B09-651B-4F05-A21B-69E1166F296C}"/>
    <dgm:cxn modelId="{7B7D2D72-5EE8-425E-9FBB-842978CAD16F}" type="presOf" srcId="{15D95E88-9DF1-48EF-B541-1C10EBD847F3}" destId="{C1CD5C8E-4B24-4E9A-B127-A81F830323C2}" srcOrd="0" destOrd="0" presId="urn:microsoft.com/office/officeart/2005/8/layout/hProcess9"/>
    <dgm:cxn modelId="{1C3BB863-DC09-47BB-B83A-FED148B0AD87}" srcId="{0DF905CF-01F0-4A04-B03F-B70EDA77B644}" destId="{8EA69544-331D-42CE-B22F-00B08C4A40DC}" srcOrd="0" destOrd="0" parTransId="{3F8C575D-F024-4D7B-9D84-CF7A173A0E2D}" sibTransId="{E9A3866B-2410-47C1-8437-4A620B2DAA42}"/>
    <dgm:cxn modelId="{D95EFB4A-AC9B-4799-83D0-4BCD73604A03}" srcId="{0DF905CF-01F0-4A04-B03F-B70EDA77B644}" destId="{15D95E88-9DF1-48EF-B541-1C10EBD847F3}" srcOrd="2" destOrd="0" parTransId="{71E5320D-1319-470F-B781-5E181A1D4669}" sibTransId="{769BB482-3189-417C-A55E-23022AEE9CF1}"/>
    <dgm:cxn modelId="{512A244E-885E-4108-99AE-15940F9E7841}" type="presParOf" srcId="{8FBC8083-6BEB-40B9-972C-589E2110804E}" destId="{A4EDFD8F-2313-498B-AF75-35498730324F}" srcOrd="0" destOrd="0" presId="urn:microsoft.com/office/officeart/2005/8/layout/hProcess9"/>
    <dgm:cxn modelId="{4997E16F-3D6F-4BD6-80E4-466F11645243}" type="presParOf" srcId="{8FBC8083-6BEB-40B9-972C-589E2110804E}" destId="{33A30819-ACC4-4426-AEC9-6B8C4D8AC92D}" srcOrd="1" destOrd="0" presId="urn:microsoft.com/office/officeart/2005/8/layout/hProcess9"/>
    <dgm:cxn modelId="{0EC45F16-DB8F-4FA6-A52D-0FB11C3E1D67}" type="presParOf" srcId="{33A30819-ACC4-4426-AEC9-6B8C4D8AC92D}" destId="{B5414B25-8E08-450B-A6BD-129C7ABF8AEE}" srcOrd="0" destOrd="0" presId="urn:microsoft.com/office/officeart/2005/8/layout/hProcess9"/>
    <dgm:cxn modelId="{CBFD2FA5-D991-434A-B325-53E0B436BA94}" type="presParOf" srcId="{33A30819-ACC4-4426-AEC9-6B8C4D8AC92D}" destId="{23D9B176-5A41-43BD-B3A4-D6797363899E}" srcOrd="1" destOrd="0" presId="urn:microsoft.com/office/officeart/2005/8/layout/hProcess9"/>
    <dgm:cxn modelId="{919A7297-BBAD-4705-AD92-28F0BCE8BF2D}" type="presParOf" srcId="{33A30819-ACC4-4426-AEC9-6B8C4D8AC92D}" destId="{78F82DED-9D9F-446A-81B0-AB2BCB4CD979}" srcOrd="2" destOrd="0" presId="urn:microsoft.com/office/officeart/2005/8/layout/hProcess9"/>
    <dgm:cxn modelId="{23BD5562-1AC4-4D1A-B74D-CE6A72220FB3}" type="presParOf" srcId="{33A30819-ACC4-4426-AEC9-6B8C4D8AC92D}" destId="{AF9780C9-DAF0-4729-8430-4A816E267DA9}" srcOrd="3" destOrd="0" presId="urn:microsoft.com/office/officeart/2005/8/layout/hProcess9"/>
    <dgm:cxn modelId="{B3106C59-FE41-4110-BD64-BF7D7BFA4A1A}" type="presParOf" srcId="{33A30819-ACC4-4426-AEC9-6B8C4D8AC92D}" destId="{C1CD5C8E-4B24-4E9A-B127-A81F830323C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257898-1ED1-4730-94AB-1A85945023C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CA83C7-657E-4793-9951-4F01B3975DCF}" type="pres">
      <dgm:prSet presAssocID="{EC257898-1ED1-4730-94AB-1A85945023C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AD361FE8-CF4F-47BA-953D-5284D3B5250D}" type="presOf" srcId="{EC257898-1ED1-4730-94AB-1A85945023CD}" destId="{E9CA83C7-657E-4793-9951-4F01B3975DCF}" srcOrd="0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DD0FCB-CDAD-4D64-B6DA-60E77D51E014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737C777-F71C-40CE-92D4-FA8840468B56}">
      <dgm:prSet phldrT="[نص]"/>
      <dgm:spPr/>
      <dgm:t>
        <a:bodyPr/>
        <a:lstStyle/>
        <a:p>
          <a:r>
            <a:rPr lang="ar-SA" dirty="0" smtClean="0"/>
            <a:t>التغطية</a:t>
          </a:r>
          <a:endParaRPr lang="en-US" dirty="0"/>
        </a:p>
      </dgm:t>
    </dgm:pt>
    <dgm:pt modelId="{6C08FCF3-326A-4618-A63A-4B95717AD409}" type="parTrans" cxnId="{AC7AD01C-A758-415F-AC30-03BCF940EA1B}">
      <dgm:prSet/>
      <dgm:spPr/>
      <dgm:t>
        <a:bodyPr/>
        <a:lstStyle/>
        <a:p>
          <a:endParaRPr lang="en-US"/>
        </a:p>
      </dgm:t>
    </dgm:pt>
    <dgm:pt modelId="{253EF7DE-3551-4EBC-9EB9-7027FEFA35CA}" type="sibTrans" cxnId="{AC7AD01C-A758-415F-AC30-03BCF940EA1B}">
      <dgm:prSet/>
      <dgm:spPr/>
      <dgm:t>
        <a:bodyPr/>
        <a:lstStyle/>
        <a:p>
          <a:endParaRPr lang="en-US"/>
        </a:p>
      </dgm:t>
    </dgm:pt>
    <dgm:pt modelId="{1602E428-3802-4D3A-B1A5-698639D73B58}">
      <dgm:prSet phldrT="[نص]"/>
      <dgm:spPr/>
      <dgm:t>
        <a:bodyPr/>
        <a:lstStyle/>
        <a:p>
          <a:r>
            <a:rPr lang="ar-SA" dirty="0" smtClean="0"/>
            <a:t>خلق إدراك</a:t>
          </a:r>
          <a:endParaRPr lang="en-US" dirty="0"/>
        </a:p>
      </dgm:t>
    </dgm:pt>
    <dgm:pt modelId="{4DDA87F0-3145-42DE-9632-257FFBD9A3AB}" type="parTrans" cxnId="{491DBC78-968A-4EAE-BCCA-76B07E5BCE7C}">
      <dgm:prSet/>
      <dgm:spPr/>
      <dgm:t>
        <a:bodyPr/>
        <a:lstStyle/>
        <a:p>
          <a:endParaRPr lang="en-US"/>
        </a:p>
      </dgm:t>
    </dgm:pt>
    <dgm:pt modelId="{51EFCCAC-76F5-4777-8544-2358BFECDD3D}" type="sibTrans" cxnId="{491DBC78-968A-4EAE-BCCA-76B07E5BCE7C}">
      <dgm:prSet/>
      <dgm:spPr/>
      <dgm:t>
        <a:bodyPr/>
        <a:lstStyle/>
        <a:p>
          <a:endParaRPr lang="en-US"/>
        </a:p>
      </dgm:t>
    </dgm:pt>
    <dgm:pt modelId="{80DFCDA9-14E0-434A-A40F-5ABB56285916}">
      <dgm:prSet phldrT="[نص]"/>
      <dgm:spPr/>
      <dgm:t>
        <a:bodyPr/>
        <a:lstStyle/>
        <a:p>
          <a:r>
            <a:rPr lang="ar-SA" dirty="0" smtClean="0"/>
            <a:t>تحديد توقعات</a:t>
          </a:r>
          <a:endParaRPr lang="en-US" dirty="0"/>
        </a:p>
      </dgm:t>
    </dgm:pt>
    <dgm:pt modelId="{1C4EA2A8-A33D-4BA2-94D5-2CCD874423F7}" type="parTrans" cxnId="{EC26F980-F22E-4C11-95FF-37FA113FFA9A}">
      <dgm:prSet/>
      <dgm:spPr/>
      <dgm:t>
        <a:bodyPr/>
        <a:lstStyle/>
        <a:p>
          <a:endParaRPr lang="en-US"/>
        </a:p>
      </dgm:t>
    </dgm:pt>
    <dgm:pt modelId="{7A05C9FB-5448-449E-8394-45C241AB3A03}" type="sibTrans" cxnId="{EC26F980-F22E-4C11-95FF-37FA113FFA9A}">
      <dgm:prSet/>
      <dgm:spPr/>
      <dgm:t>
        <a:bodyPr/>
        <a:lstStyle/>
        <a:p>
          <a:endParaRPr lang="en-US"/>
        </a:p>
      </dgm:t>
    </dgm:pt>
    <dgm:pt modelId="{F123E457-CA50-44A7-8EC6-FE990D32A00C}">
      <dgm:prSet phldrT="[نص]"/>
      <dgm:spPr/>
      <dgm:t>
        <a:bodyPr/>
        <a:lstStyle/>
        <a:p>
          <a:r>
            <a:rPr lang="ar-SA" dirty="0" smtClean="0"/>
            <a:t>العمليات</a:t>
          </a:r>
          <a:endParaRPr lang="en-US" dirty="0"/>
        </a:p>
      </dgm:t>
    </dgm:pt>
    <dgm:pt modelId="{88E4F9E6-C5D7-49A1-A4B2-FC62E2C204A9}" type="parTrans" cxnId="{3D3E2316-0007-4A72-99A5-4CE798A0384F}">
      <dgm:prSet/>
      <dgm:spPr/>
      <dgm:t>
        <a:bodyPr/>
        <a:lstStyle/>
        <a:p>
          <a:endParaRPr lang="en-US"/>
        </a:p>
      </dgm:t>
    </dgm:pt>
    <dgm:pt modelId="{259A60E9-D0E4-405B-B184-4DA8F2061B8A}" type="sibTrans" cxnId="{3D3E2316-0007-4A72-99A5-4CE798A0384F}">
      <dgm:prSet/>
      <dgm:spPr/>
      <dgm:t>
        <a:bodyPr/>
        <a:lstStyle/>
        <a:p>
          <a:endParaRPr lang="en-US"/>
        </a:p>
      </dgm:t>
    </dgm:pt>
    <dgm:pt modelId="{E2B576AE-9CAB-4FDA-8AAD-95655AB0CE0E}">
      <dgm:prSet phldrT="[نص]"/>
      <dgm:spPr/>
      <dgm:t>
        <a:bodyPr/>
        <a:lstStyle/>
        <a:p>
          <a:r>
            <a:rPr lang="ar-SA" dirty="0" smtClean="0"/>
            <a:t>شجيع على تجربة المنتج        </a:t>
          </a:r>
          <a:endParaRPr lang="en-US" dirty="0"/>
        </a:p>
      </dgm:t>
    </dgm:pt>
    <dgm:pt modelId="{031E9267-748E-4955-A3AB-E01A25F5EAB6}" type="parTrans" cxnId="{EF46D162-C024-4186-A7BD-F273BB10949D}">
      <dgm:prSet/>
      <dgm:spPr/>
      <dgm:t>
        <a:bodyPr/>
        <a:lstStyle/>
        <a:p>
          <a:endParaRPr lang="en-US"/>
        </a:p>
      </dgm:t>
    </dgm:pt>
    <dgm:pt modelId="{51EB9665-39E0-43DD-80B9-695E4B454880}" type="sibTrans" cxnId="{EF46D162-C024-4186-A7BD-F273BB10949D}">
      <dgm:prSet/>
      <dgm:spPr/>
      <dgm:t>
        <a:bodyPr/>
        <a:lstStyle/>
        <a:p>
          <a:endParaRPr lang="en-US"/>
        </a:p>
      </dgm:t>
    </dgm:pt>
    <dgm:pt modelId="{148E6592-DE88-4EF0-B10A-7A173A35D557}">
      <dgm:prSet phldrT="[نص]"/>
      <dgm:spPr/>
      <dgm:t>
        <a:bodyPr/>
        <a:lstStyle/>
        <a:p>
          <a:r>
            <a:rPr lang="ar-SA" dirty="0" smtClean="0"/>
            <a:t>مواجهة الجهود الترويجية للمنافسين</a:t>
          </a:r>
          <a:endParaRPr lang="en-US" dirty="0"/>
        </a:p>
      </dgm:t>
    </dgm:pt>
    <dgm:pt modelId="{F1DF0868-7726-4C51-8647-3EF36BB16873}" type="parTrans" cxnId="{A1597602-FD0D-479A-A316-D77A5C4E45C4}">
      <dgm:prSet/>
      <dgm:spPr/>
      <dgm:t>
        <a:bodyPr/>
        <a:lstStyle/>
        <a:p>
          <a:endParaRPr lang="en-US"/>
        </a:p>
      </dgm:t>
    </dgm:pt>
    <dgm:pt modelId="{3F34222C-4221-43E8-887B-BAF00B740CA2}" type="sibTrans" cxnId="{A1597602-FD0D-479A-A316-D77A5C4E45C4}">
      <dgm:prSet/>
      <dgm:spPr/>
      <dgm:t>
        <a:bodyPr/>
        <a:lstStyle/>
        <a:p>
          <a:endParaRPr lang="en-US"/>
        </a:p>
      </dgm:t>
    </dgm:pt>
    <dgm:pt modelId="{62FB2C44-2104-4881-A706-CC3AD955713F}">
      <dgm:prSet phldrT="[نص]"/>
      <dgm:spPr/>
      <dgm:t>
        <a:bodyPr/>
        <a:lstStyle/>
        <a:p>
          <a:r>
            <a:rPr lang="ar-SA" dirty="0" smtClean="0"/>
            <a:t>الفاعلية</a:t>
          </a:r>
          <a:endParaRPr lang="en-US" dirty="0"/>
        </a:p>
      </dgm:t>
    </dgm:pt>
    <dgm:pt modelId="{31D44510-1D84-4E54-BBF7-5CEB8DF4306F}" type="parTrans" cxnId="{7A0704C8-B949-4BC1-A23E-7F8486D382A7}">
      <dgm:prSet/>
      <dgm:spPr/>
      <dgm:t>
        <a:bodyPr/>
        <a:lstStyle/>
        <a:p>
          <a:endParaRPr lang="en-US"/>
        </a:p>
      </dgm:t>
    </dgm:pt>
    <dgm:pt modelId="{9756F8B3-91E8-4B37-A0FB-C55509E9C25D}" type="sibTrans" cxnId="{7A0704C8-B949-4BC1-A23E-7F8486D382A7}">
      <dgm:prSet/>
      <dgm:spPr/>
      <dgm:t>
        <a:bodyPr/>
        <a:lstStyle/>
        <a:p>
          <a:endParaRPr lang="en-US"/>
        </a:p>
      </dgm:t>
    </dgm:pt>
    <dgm:pt modelId="{A2D0A1A8-7470-4165-BB8D-768F7E4F1AB2}">
      <dgm:prSet phldrT="[نص]"/>
      <dgm:spPr/>
      <dgm:t>
        <a:bodyPr/>
        <a:lstStyle/>
        <a:p>
          <a:r>
            <a:rPr lang="ar-SA" dirty="0" smtClean="0"/>
            <a:t>التخطيط للاتصالات</a:t>
          </a:r>
          <a:endParaRPr lang="en-US" dirty="0"/>
        </a:p>
      </dgm:t>
    </dgm:pt>
    <dgm:pt modelId="{6AF36775-0C47-4989-BF5D-033375C4B148}" type="parTrans" cxnId="{081EC33D-F8F9-4340-8F4E-98C5CCAE6308}">
      <dgm:prSet/>
      <dgm:spPr/>
      <dgm:t>
        <a:bodyPr/>
        <a:lstStyle/>
        <a:p>
          <a:endParaRPr lang="en-US"/>
        </a:p>
      </dgm:t>
    </dgm:pt>
    <dgm:pt modelId="{C8711EB7-0B60-4053-9540-F1910725C27C}" type="sibTrans" cxnId="{081EC33D-F8F9-4340-8F4E-98C5CCAE6308}">
      <dgm:prSet/>
      <dgm:spPr/>
      <dgm:t>
        <a:bodyPr/>
        <a:lstStyle/>
        <a:p>
          <a:endParaRPr lang="en-US"/>
        </a:p>
      </dgm:t>
    </dgm:pt>
    <dgm:pt modelId="{E4E17419-DC78-4A2D-95E9-1EE77ACC8C8F}">
      <dgm:prSet phldrT="[نص]"/>
      <dgm:spPr/>
      <dgm:t>
        <a:bodyPr/>
        <a:lstStyle/>
        <a:p>
          <a:r>
            <a:rPr lang="ar-SA" dirty="0" smtClean="0"/>
            <a:t>حاجة المستلم للمعلومات</a:t>
          </a:r>
          <a:endParaRPr lang="en-US" dirty="0"/>
        </a:p>
      </dgm:t>
    </dgm:pt>
    <dgm:pt modelId="{A1B6DF04-9F31-4E10-8909-BD1C6A803A9A}" type="parTrans" cxnId="{3CEFEDCB-5217-42E8-9E16-9675B39EAD76}">
      <dgm:prSet/>
      <dgm:spPr/>
      <dgm:t>
        <a:bodyPr/>
        <a:lstStyle/>
        <a:p>
          <a:endParaRPr lang="en-US"/>
        </a:p>
      </dgm:t>
    </dgm:pt>
    <dgm:pt modelId="{44A776E8-4893-4EF2-BEC1-C2B7DE322CFC}" type="sibTrans" cxnId="{3CEFEDCB-5217-42E8-9E16-9675B39EAD76}">
      <dgm:prSet/>
      <dgm:spPr/>
      <dgm:t>
        <a:bodyPr/>
        <a:lstStyle/>
        <a:p>
          <a:endParaRPr lang="en-US"/>
        </a:p>
      </dgm:t>
    </dgm:pt>
    <dgm:pt modelId="{8DA9531B-E9AD-4A13-97EC-46584C5E8EC7}">
      <dgm:prSet phldrT="[نص]"/>
      <dgm:spPr/>
      <dgm:t>
        <a:bodyPr/>
        <a:lstStyle/>
        <a:p>
          <a:r>
            <a:rPr lang="ar-SA" dirty="0" smtClean="0"/>
            <a:t>تحفيز طلب</a:t>
          </a:r>
          <a:endParaRPr lang="en-US" dirty="0"/>
        </a:p>
      </dgm:t>
    </dgm:pt>
    <dgm:pt modelId="{50A80321-2698-4811-9FD1-73E0DF38C147}" type="parTrans" cxnId="{D8E32BF4-B384-4471-8B9C-6862CAF2B043}">
      <dgm:prSet/>
      <dgm:spPr/>
      <dgm:t>
        <a:bodyPr/>
        <a:lstStyle/>
        <a:p>
          <a:endParaRPr lang="en-US"/>
        </a:p>
      </dgm:t>
    </dgm:pt>
    <dgm:pt modelId="{B9C54645-BC8C-433B-89F3-77CD5306B8A8}" type="sibTrans" cxnId="{D8E32BF4-B384-4471-8B9C-6862CAF2B043}">
      <dgm:prSet/>
      <dgm:spPr/>
      <dgm:t>
        <a:bodyPr/>
        <a:lstStyle/>
        <a:p>
          <a:endParaRPr lang="en-US"/>
        </a:p>
      </dgm:t>
    </dgm:pt>
    <dgm:pt modelId="{41546651-2EDE-429D-89D3-C83A0906EB38}">
      <dgm:prSet phldrT="[نص]"/>
      <dgm:spPr/>
      <dgm:t>
        <a:bodyPr/>
        <a:lstStyle/>
        <a:p>
          <a:r>
            <a:rPr lang="ar-SA" dirty="0" smtClean="0"/>
            <a:t>الولاء إلى العلامة</a:t>
          </a:r>
          <a:endParaRPr lang="en-US" dirty="0"/>
        </a:p>
      </dgm:t>
    </dgm:pt>
    <dgm:pt modelId="{28C70495-6B30-4F96-AB68-32A22822F934}" type="parTrans" cxnId="{BF3A8A6C-8BA9-4FFA-ACCB-80E31BCD136A}">
      <dgm:prSet/>
      <dgm:spPr/>
      <dgm:t>
        <a:bodyPr/>
        <a:lstStyle/>
        <a:p>
          <a:endParaRPr lang="en-US"/>
        </a:p>
      </dgm:t>
    </dgm:pt>
    <dgm:pt modelId="{4EDEA092-8A01-4079-A1E8-D248BF2B94EF}" type="sibTrans" cxnId="{BF3A8A6C-8BA9-4FFA-ACCB-80E31BCD136A}">
      <dgm:prSet/>
      <dgm:spPr/>
      <dgm:t>
        <a:bodyPr/>
        <a:lstStyle/>
        <a:p>
          <a:endParaRPr lang="en-US"/>
        </a:p>
      </dgm:t>
    </dgm:pt>
    <dgm:pt modelId="{B14628F7-1665-41E2-9471-F4CEB0FE9235}">
      <dgm:prSet phldrT="[نص]"/>
      <dgm:spPr/>
      <dgm:t>
        <a:bodyPr/>
        <a:lstStyle/>
        <a:p>
          <a:r>
            <a:rPr lang="ar-SA" dirty="0" smtClean="0"/>
            <a:t>تعزيز العلاقة الشخصية </a:t>
          </a:r>
          <a:endParaRPr lang="en-US" dirty="0"/>
        </a:p>
      </dgm:t>
    </dgm:pt>
    <dgm:pt modelId="{40A6B512-CE42-4485-8386-DC3E3795362A}" type="parTrans" cxnId="{C52476E4-A8E2-40DF-9D4B-9EC28DA95D77}">
      <dgm:prSet/>
      <dgm:spPr/>
      <dgm:t>
        <a:bodyPr/>
        <a:lstStyle/>
        <a:p>
          <a:endParaRPr lang="en-US"/>
        </a:p>
      </dgm:t>
    </dgm:pt>
    <dgm:pt modelId="{8DF0AA16-A171-4AA1-BB2D-B74011333121}" type="sibTrans" cxnId="{C52476E4-A8E2-40DF-9D4B-9EC28DA95D77}">
      <dgm:prSet/>
      <dgm:spPr/>
      <dgm:t>
        <a:bodyPr/>
        <a:lstStyle/>
        <a:p>
          <a:endParaRPr lang="en-US"/>
        </a:p>
      </dgm:t>
    </dgm:pt>
    <dgm:pt modelId="{91A530CB-5A5A-4744-9FED-2FFF8B4681BA}" type="pres">
      <dgm:prSet presAssocID="{9ADD0FCB-CDAD-4D64-B6DA-60E77D51E014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B45C408-B36E-4D9A-A25F-F88B0D6EA88B}" type="pres">
      <dgm:prSet presAssocID="{9ADD0FCB-CDAD-4D64-B6DA-60E77D51E014}" presName="cycle" presStyleCnt="0"/>
      <dgm:spPr/>
    </dgm:pt>
    <dgm:pt modelId="{DD20CFEC-FAE8-4120-BBEC-93547AB507C2}" type="pres">
      <dgm:prSet presAssocID="{9ADD0FCB-CDAD-4D64-B6DA-60E77D51E014}" presName="centerShape" presStyleCnt="0"/>
      <dgm:spPr/>
    </dgm:pt>
    <dgm:pt modelId="{DAAD93CF-EAEF-41D1-976D-55C4278DD0B0}" type="pres">
      <dgm:prSet presAssocID="{9ADD0FCB-CDAD-4D64-B6DA-60E77D51E014}" presName="connSite" presStyleLbl="node1" presStyleIdx="0" presStyleCnt="4"/>
      <dgm:spPr/>
    </dgm:pt>
    <dgm:pt modelId="{3D285D2C-CF00-4D7D-8050-CA1D4B51C937}" type="pres">
      <dgm:prSet presAssocID="{9ADD0FCB-CDAD-4D64-B6DA-60E77D51E014}" presName="visible" presStyleLbl="node1" presStyleIdx="0" presStyleCnt="4"/>
      <dgm:spPr/>
    </dgm:pt>
    <dgm:pt modelId="{2B3D4D99-CC68-4A73-8A0D-67D46BA252D1}" type="pres">
      <dgm:prSet presAssocID="{6C08FCF3-326A-4618-A63A-4B95717AD409}" presName="Name25" presStyleLbl="parChTrans1D1" presStyleIdx="0" presStyleCnt="3"/>
      <dgm:spPr/>
      <dgm:t>
        <a:bodyPr/>
        <a:lstStyle/>
        <a:p>
          <a:endParaRPr lang="en-US"/>
        </a:p>
      </dgm:t>
    </dgm:pt>
    <dgm:pt modelId="{0BA6C95B-78A7-4994-8FC8-ABEC69AC60D1}" type="pres">
      <dgm:prSet presAssocID="{3737C777-F71C-40CE-92D4-FA8840468B56}" presName="node" presStyleCnt="0"/>
      <dgm:spPr/>
    </dgm:pt>
    <dgm:pt modelId="{13A61FFD-A305-4B87-8EC1-CB42EE091B67}" type="pres">
      <dgm:prSet presAssocID="{3737C777-F71C-40CE-92D4-FA8840468B56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AA9849-F3DE-4CD7-AA2B-1467AB181F49}" type="pres">
      <dgm:prSet presAssocID="{3737C777-F71C-40CE-92D4-FA8840468B56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884057-8992-47DC-B0E6-7FDB74F135E3}" type="pres">
      <dgm:prSet presAssocID="{88E4F9E6-C5D7-49A1-A4B2-FC62E2C204A9}" presName="Name25" presStyleLbl="parChTrans1D1" presStyleIdx="1" presStyleCnt="3"/>
      <dgm:spPr/>
      <dgm:t>
        <a:bodyPr/>
        <a:lstStyle/>
        <a:p>
          <a:endParaRPr lang="en-US"/>
        </a:p>
      </dgm:t>
    </dgm:pt>
    <dgm:pt modelId="{0A0D6F35-E57B-49C7-80DA-BEF42FF3A42A}" type="pres">
      <dgm:prSet presAssocID="{F123E457-CA50-44A7-8EC6-FE990D32A00C}" presName="node" presStyleCnt="0"/>
      <dgm:spPr/>
    </dgm:pt>
    <dgm:pt modelId="{0FD05C03-74CC-44E0-9BFD-59F9EFFB7C45}" type="pres">
      <dgm:prSet presAssocID="{F123E457-CA50-44A7-8EC6-FE990D32A00C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9A446D-DCBB-47C5-9779-9B43D75E688C}" type="pres">
      <dgm:prSet presAssocID="{F123E457-CA50-44A7-8EC6-FE990D32A00C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5FA064-230A-4D0A-87A7-4B76EBE987C1}" type="pres">
      <dgm:prSet presAssocID="{31D44510-1D84-4E54-BBF7-5CEB8DF4306F}" presName="Name25" presStyleLbl="parChTrans1D1" presStyleIdx="2" presStyleCnt="3"/>
      <dgm:spPr/>
      <dgm:t>
        <a:bodyPr/>
        <a:lstStyle/>
        <a:p>
          <a:endParaRPr lang="en-US"/>
        </a:p>
      </dgm:t>
    </dgm:pt>
    <dgm:pt modelId="{185F920D-9202-4223-95DA-E4D5B39A2D91}" type="pres">
      <dgm:prSet presAssocID="{62FB2C44-2104-4881-A706-CC3AD955713F}" presName="node" presStyleCnt="0"/>
      <dgm:spPr/>
    </dgm:pt>
    <dgm:pt modelId="{B510834D-F6A8-4470-BADC-D508D95738DA}" type="pres">
      <dgm:prSet presAssocID="{62FB2C44-2104-4881-A706-CC3AD955713F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68B0AB-C532-4457-B236-21D8CA308CCE}" type="pres">
      <dgm:prSet presAssocID="{62FB2C44-2104-4881-A706-CC3AD955713F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C26F980-F22E-4C11-95FF-37FA113FFA9A}" srcId="{3737C777-F71C-40CE-92D4-FA8840468B56}" destId="{80DFCDA9-14E0-434A-A40F-5ABB56285916}" srcOrd="2" destOrd="0" parTransId="{1C4EA2A8-A33D-4BA2-94D5-2CCD874423F7}" sibTransId="{7A05C9FB-5448-449E-8394-45C241AB3A03}"/>
    <dgm:cxn modelId="{4F1AA13D-D674-48E0-8A04-F5A28B860B97}" type="presOf" srcId="{41546651-2EDE-429D-89D3-C83A0906EB38}" destId="{D49A446D-DCBB-47C5-9779-9B43D75E688C}" srcOrd="0" destOrd="1" presId="urn:microsoft.com/office/officeart/2005/8/layout/radial2"/>
    <dgm:cxn modelId="{FAD87082-8D6F-4750-9B38-1B2A74A1600B}" type="presOf" srcId="{8DA9531B-E9AD-4A13-97EC-46584C5E8EC7}" destId="{9BAA9849-F3DE-4CD7-AA2B-1467AB181F49}" srcOrd="0" destOrd="1" presId="urn:microsoft.com/office/officeart/2005/8/layout/radial2"/>
    <dgm:cxn modelId="{AC7AD01C-A758-415F-AC30-03BCF940EA1B}" srcId="{9ADD0FCB-CDAD-4D64-B6DA-60E77D51E014}" destId="{3737C777-F71C-40CE-92D4-FA8840468B56}" srcOrd="0" destOrd="0" parTransId="{6C08FCF3-326A-4618-A63A-4B95717AD409}" sibTransId="{253EF7DE-3551-4EBC-9EB9-7027FEFA35CA}"/>
    <dgm:cxn modelId="{4C6A1CB6-8F23-4ABA-BBE5-344E6A9CAED4}" type="presOf" srcId="{B14628F7-1665-41E2-9471-F4CEB0FE9235}" destId="{E368B0AB-C532-4457-B236-21D8CA308CCE}" srcOrd="0" destOrd="2" presId="urn:microsoft.com/office/officeart/2005/8/layout/radial2"/>
    <dgm:cxn modelId="{9BFFAB0A-97A0-49CE-9C5B-4F9D17F39BD5}" type="presOf" srcId="{148E6592-DE88-4EF0-B10A-7A173A35D557}" destId="{D49A446D-DCBB-47C5-9779-9B43D75E688C}" srcOrd="0" destOrd="2" presId="urn:microsoft.com/office/officeart/2005/8/layout/radial2"/>
    <dgm:cxn modelId="{C52476E4-A8E2-40DF-9D4B-9EC28DA95D77}" srcId="{62FB2C44-2104-4881-A706-CC3AD955713F}" destId="{B14628F7-1665-41E2-9471-F4CEB0FE9235}" srcOrd="2" destOrd="0" parTransId="{40A6B512-CE42-4485-8386-DC3E3795362A}" sibTransId="{8DF0AA16-A171-4AA1-BB2D-B74011333121}"/>
    <dgm:cxn modelId="{EF46D162-C024-4186-A7BD-F273BB10949D}" srcId="{F123E457-CA50-44A7-8EC6-FE990D32A00C}" destId="{E2B576AE-9CAB-4FDA-8AAD-95655AB0CE0E}" srcOrd="0" destOrd="0" parTransId="{031E9267-748E-4955-A3AB-E01A25F5EAB6}" sibTransId="{51EB9665-39E0-43DD-80B9-695E4B454880}"/>
    <dgm:cxn modelId="{1E0B6D9A-6EC0-4EBF-8023-E9075FEEADEC}" type="presOf" srcId="{1602E428-3802-4D3A-B1A5-698639D73B58}" destId="{9BAA9849-F3DE-4CD7-AA2B-1467AB181F49}" srcOrd="0" destOrd="0" presId="urn:microsoft.com/office/officeart/2005/8/layout/radial2"/>
    <dgm:cxn modelId="{4A32CA13-6579-4C54-B07B-49C8B14238CD}" type="presOf" srcId="{A2D0A1A8-7470-4165-BB8D-768F7E4F1AB2}" destId="{E368B0AB-C532-4457-B236-21D8CA308CCE}" srcOrd="0" destOrd="0" presId="urn:microsoft.com/office/officeart/2005/8/layout/radial2"/>
    <dgm:cxn modelId="{7A0704C8-B949-4BC1-A23E-7F8486D382A7}" srcId="{9ADD0FCB-CDAD-4D64-B6DA-60E77D51E014}" destId="{62FB2C44-2104-4881-A706-CC3AD955713F}" srcOrd="2" destOrd="0" parTransId="{31D44510-1D84-4E54-BBF7-5CEB8DF4306F}" sibTransId="{9756F8B3-91E8-4B37-A0FB-C55509E9C25D}"/>
    <dgm:cxn modelId="{D0DE832B-F834-4BB4-876F-7496411A1654}" type="presOf" srcId="{62FB2C44-2104-4881-A706-CC3AD955713F}" destId="{B510834D-F6A8-4470-BADC-D508D95738DA}" srcOrd="0" destOrd="0" presId="urn:microsoft.com/office/officeart/2005/8/layout/radial2"/>
    <dgm:cxn modelId="{B0907717-171B-4D83-9CF4-582D1B8BB176}" type="presOf" srcId="{E4E17419-DC78-4A2D-95E9-1EE77ACC8C8F}" destId="{E368B0AB-C532-4457-B236-21D8CA308CCE}" srcOrd="0" destOrd="1" presId="urn:microsoft.com/office/officeart/2005/8/layout/radial2"/>
    <dgm:cxn modelId="{AD12A9CD-37CF-4930-BCCE-E24FBB7460C8}" type="presOf" srcId="{80DFCDA9-14E0-434A-A40F-5ABB56285916}" destId="{9BAA9849-F3DE-4CD7-AA2B-1467AB181F49}" srcOrd="0" destOrd="2" presId="urn:microsoft.com/office/officeart/2005/8/layout/radial2"/>
    <dgm:cxn modelId="{64A2A8DC-3260-4E5B-BE31-47CA15E3DBEB}" type="presOf" srcId="{E2B576AE-9CAB-4FDA-8AAD-95655AB0CE0E}" destId="{D49A446D-DCBB-47C5-9779-9B43D75E688C}" srcOrd="0" destOrd="0" presId="urn:microsoft.com/office/officeart/2005/8/layout/radial2"/>
    <dgm:cxn modelId="{491DBC78-968A-4EAE-BCCA-76B07E5BCE7C}" srcId="{3737C777-F71C-40CE-92D4-FA8840468B56}" destId="{1602E428-3802-4D3A-B1A5-698639D73B58}" srcOrd="0" destOrd="0" parTransId="{4DDA87F0-3145-42DE-9632-257FFBD9A3AB}" sibTransId="{51EFCCAC-76F5-4777-8544-2358BFECDD3D}"/>
    <dgm:cxn modelId="{3CEFEDCB-5217-42E8-9E16-9675B39EAD76}" srcId="{62FB2C44-2104-4881-A706-CC3AD955713F}" destId="{E4E17419-DC78-4A2D-95E9-1EE77ACC8C8F}" srcOrd="1" destOrd="0" parTransId="{A1B6DF04-9F31-4E10-8909-BD1C6A803A9A}" sibTransId="{44A776E8-4893-4EF2-BEC1-C2B7DE322CFC}"/>
    <dgm:cxn modelId="{CB978EA4-8982-48A0-8E8D-D5306674CFE1}" type="presOf" srcId="{F123E457-CA50-44A7-8EC6-FE990D32A00C}" destId="{0FD05C03-74CC-44E0-9BFD-59F9EFFB7C45}" srcOrd="0" destOrd="0" presId="urn:microsoft.com/office/officeart/2005/8/layout/radial2"/>
    <dgm:cxn modelId="{D8E32BF4-B384-4471-8B9C-6862CAF2B043}" srcId="{3737C777-F71C-40CE-92D4-FA8840468B56}" destId="{8DA9531B-E9AD-4A13-97EC-46584C5E8EC7}" srcOrd="1" destOrd="0" parTransId="{50A80321-2698-4811-9FD1-73E0DF38C147}" sibTransId="{B9C54645-BC8C-433B-89F3-77CD5306B8A8}"/>
    <dgm:cxn modelId="{708B5EE6-A624-41BA-BEC4-9883630A98A5}" type="presOf" srcId="{31D44510-1D84-4E54-BBF7-5CEB8DF4306F}" destId="{E15FA064-230A-4D0A-87A7-4B76EBE987C1}" srcOrd="0" destOrd="0" presId="urn:microsoft.com/office/officeart/2005/8/layout/radial2"/>
    <dgm:cxn modelId="{BF3A8A6C-8BA9-4FFA-ACCB-80E31BCD136A}" srcId="{F123E457-CA50-44A7-8EC6-FE990D32A00C}" destId="{41546651-2EDE-429D-89D3-C83A0906EB38}" srcOrd="1" destOrd="0" parTransId="{28C70495-6B30-4F96-AB68-32A22822F934}" sibTransId="{4EDEA092-8A01-4079-A1E8-D248BF2B94EF}"/>
    <dgm:cxn modelId="{987FDD9F-077A-4DBE-9F62-FBD2F34CBF06}" type="presOf" srcId="{3737C777-F71C-40CE-92D4-FA8840468B56}" destId="{13A61FFD-A305-4B87-8EC1-CB42EE091B67}" srcOrd="0" destOrd="0" presId="urn:microsoft.com/office/officeart/2005/8/layout/radial2"/>
    <dgm:cxn modelId="{081EC33D-F8F9-4340-8F4E-98C5CCAE6308}" srcId="{62FB2C44-2104-4881-A706-CC3AD955713F}" destId="{A2D0A1A8-7470-4165-BB8D-768F7E4F1AB2}" srcOrd="0" destOrd="0" parTransId="{6AF36775-0C47-4989-BF5D-033375C4B148}" sibTransId="{C8711EB7-0B60-4053-9540-F1910725C27C}"/>
    <dgm:cxn modelId="{A1597602-FD0D-479A-A316-D77A5C4E45C4}" srcId="{F123E457-CA50-44A7-8EC6-FE990D32A00C}" destId="{148E6592-DE88-4EF0-B10A-7A173A35D557}" srcOrd="2" destOrd="0" parTransId="{F1DF0868-7726-4C51-8647-3EF36BB16873}" sibTransId="{3F34222C-4221-43E8-887B-BAF00B740CA2}"/>
    <dgm:cxn modelId="{96339FC7-63AD-4B30-BE78-BD2B6445EBBD}" type="presOf" srcId="{9ADD0FCB-CDAD-4D64-B6DA-60E77D51E014}" destId="{91A530CB-5A5A-4744-9FED-2FFF8B4681BA}" srcOrd="0" destOrd="0" presId="urn:microsoft.com/office/officeart/2005/8/layout/radial2"/>
    <dgm:cxn modelId="{3D3E2316-0007-4A72-99A5-4CE798A0384F}" srcId="{9ADD0FCB-CDAD-4D64-B6DA-60E77D51E014}" destId="{F123E457-CA50-44A7-8EC6-FE990D32A00C}" srcOrd="1" destOrd="0" parTransId="{88E4F9E6-C5D7-49A1-A4B2-FC62E2C204A9}" sibTransId="{259A60E9-D0E4-405B-B184-4DA8F2061B8A}"/>
    <dgm:cxn modelId="{A4BC2CAB-40ED-4783-9070-FA00B44523BF}" type="presOf" srcId="{88E4F9E6-C5D7-49A1-A4B2-FC62E2C204A9}" destId="{57884057-8992-47DC-B0E6-7FDB74F135E3}" srcOrd="0" destOrd="0" presId="urn:microsoft.com/office/officeart/2005/8/layout/radial2"/>
    <dgm:cxn modelId="{364244CE-A538-43EA-B4B0-0AE3436CDC9B}" type="presOf" srcId="{6C08FCF3-326A-4618-A63A-4B95717AD409}" destId="{2B3D4D99-CC68-4A73-8A0D-67D46BA252D1}" srcOrd="0" destOrd="0" presId="urn:microsoft.com/office/officeart/2005/8/layout/radial2"/>
    <dgm:cxn modelId="{B6CF8038-F484-441F-848A-77DB501824F9}" type="presParOf" srcId="{91A530CB-5A5A-4744-9FED-2FFF8B4681BA}" destId="{4B45C408-B36E-4D9A-A25F-F88B0D6EA88B}" srcOrd="0" destOrd="0" presId="urn:microsoft.com/office/officeart/2005/8/layout/radial2"/>
    <dgm:cxn modelId="{9CF99A5A-A474-4D73-8A95-5D4C277356AA}" type="presParOf" srcId="{4B45C408-B36E-4D9A-A25F-F88B0D6EA88B}" destId="{DD20CFEC-FAE8-4120-BBEC-93547AB507C2}" srcOrd="0" destOrd="0" presId="urn:microsoft.com/office/officeart/2005/8/layout/radial2"/>
    <dgm:cxn modelId="{DE29FC58-B191-4EE2-8639-846B34F25B80}" type="presParOf" srcId="{DD20CFEC-FAE8-4120-BBEC-93547AB507C2}" destId="{DAAD93CF-EAEF-41D1-976D-55C4278DD0B0}" srcOrd="0" destOrd="0" presId="urn:microsoft.com/office/officeart/2005/8/layout/radial2"/>
    <dgm:cxn modelId="{8331DA6D-EB1E-4D82-ADD7-A1C38533B3D4}" type="presParOf" srcId="{DD20CFEC-FAE8-4120-BBEC-93547AB507C2}" destId="{3D285D2C-CF00-4D7D-8050-CA1D4B51C937}" srcOrd="1" destOrd="0" presId="urn:microsoft.com/office/officeart/2005/8/layout/radial2"/>
    <dgm:cxn modelId="{2F69BA65-385F-41BA-A0A3-6C10FA001E4C}" type="presParOf" srcId="{4B45C408-B36E-4D9A-A25F-F88B0D6EA88B}" destId="{2B3D4D99-CC68-4A73-8A0D-67D46BA252D1}" srcOrd="1" destOrd="0" presId="urn:microsoft.com/office/officeart/2005/8/layout/radial2"/>
    <dgm:cxn modelId="{4DCBBEDE-D8DD-431E-8AC3-B833C80B4A28}" type="presParOf" srcId="{4B45C408-B36E-4D9A-A25F-F88B0D6EA88B}" destId="{0BA6C95B-78A7-4994-8FC8-ABEC69AC60D1}" srcOrd="2" destOrd="0" presId="urn:microsoft.com/office/officeart/2005/8/layout/radial2"/>
    <dgm:cxn modelId="{F817457F-CDB8-4806-82B2-B0D336821DE6}" type="presParOf" srcId="{0BA6C95B-78A7-4994-8FC8-ABEC69AC60D1}" destId="{13A61FFD-A305-4B87-8EC1-CB42EE091B67}" srcOrd="0" destOrd="0" presId="urn:microsoft.com/office/officeart/2005/8/layout/radial2"/>
    <dgm:cxn modelId="{F17F9255-F138-430E-9D42-E20D2A23F2BD}" type="presParOf" srcId="{0BA6C95B-78A7-4994-8FC8-ABEC69AC60D1}" destId="{9BAA9849-F3DE-4CD7-AA2B-1467AB181F49}" srcOrd="1" destOrd="0" presId="urn:microsoft.com/office/officeart/2005/8/layout/radial2"/>
    <dgm:cxn modelId="{03A7C64F-FDD3-42BF-AF1E-8449CCFF0211}" type="presParOf" srcId="{4B45C408-B36E-4D9A-A25F-F88B0D6EA88B}" destId="{57884057-8992-47DC-B0E6-7FDB74F135E3}" srcOrd="3" destOrd="0" presId="urn:microsoft.com/office/officeart/2005/8/layout/radial2"/>
    <dgm:cxn modelId="{990FAE80-050F-4310-8FFB-8127D1D1EF13}" type="presParOf" srcId="{4B45C408-B36E-4D9A-A25F-F88B0D6EA88B}" destId="{0A0D6F35-E57B-49C7-80DA-BEF42FF3A42A}" srcOrd="4" destOrd="0" presId="urn:microsoft.com/office/officeart/2005/8/layout/radial2"/>
    <dgm:cxn modelId="{64850A0F-EB2D-41AD-B3B2-0812CF245318}" type="presParOf" srcId="{0A0D6F35-E57B-49C7-80DA-BEF42FF3A42A}" destId="{0FD05C03-74CC-44E0-9BFD-59F9EFFB7C45}" srcOrd="0" destOrd="0" presId="urn:microsoft.com/office/officeart/2005/8/layout/radial2"/>
    <dgm:cxn modelId="{73A1207B-A692-49B7-BB99-DABBA2154F40}" type="presParOf" srcId="{0A0D6F35-E57B-49C7-80DA-BEF42FF3A42A}" destId="{D49A446D-DCBB-47C5-9779-9B43D75E688C}" srcOrd="1" destOrd="0" presId="urn:microsoft.com/office/officeart/2005/8/layout/radial2"/>
    <dgm:cxn modelId="{4586004E-CBCB-4260-8802-2AF3BC872EEF}" type="presParOf" srcId="{4B45C408-B36E-4D9A-A25F-F88B0D6EA88B}" destId="{E15FA064-230A-4D0A-87A7-4B76EBE987C1}" srcOrd="5" destOrd="0" presId="urn:microsoft.com/office/officeart/2005/8/layout/radial2"/>
    <dgm:cxn modelId="{216BAF8F-15BE-4FA7-A165-BE82DAE55762}" type="presParOf" srcId="{4B45C408-B36E-4D9A-A25F-F88B0D6EA88B}" destId="{185F920D-9202-4223-95DA-E4D5B39A2D91}" srcOrd="6" destOrd="0" presId="urn:microsoft.com/office/officeart/2005/8/layout/radial2"/>
    <dgm:cxn modelId="{F9CC00B6-9D39-4D2B-A816-A20042136E0B}" type="presParOf" srcId="{185F920D-9202-4223-95DA-E4D5B39A2D91}" destId="{B510834D-F6A8-4470-BADC-D508D95738DA}" srcOrd="0" destOrd="0" presId="urn:microsoft.com/office/officeart/2005/8/layout/radial2"/>
    <dgm:cxn modelId="{7235A6FD-A323-4667-A603-F54B86E66812}" type="presParOf" srcId="{185F920D-9202-4223-95DA-E4D5B39A2D91}" destId="{E368B0AB-C532-4457-B236-21D8CA308CCE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EDFD8F-2313-498B-AF75-35498730324F}">
      <dsp:nvSpPr>
        <dsp:cNvPr id="0" name=""/>
        <dsp:cNvSpPr/>
      </dsp:nvSpPr>
      <dsp:spPr>
        <a:xfrm rot="10800000">
          <a:off x="457199" y="0"/>
          <a:ext cx="5181600" cy="216024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414B25-8E08-450B-A6BD-129C7ABF8AEE}">
      <dsp:nvSpPr>
        <dsp:cNvPr id="0" name=""/>
        <dsp:cNvSpPr/>
      </dsp:nvSpPr>
      <dsp:spPr>
        <a:xfrm>
          <a:off x="3767" y="648072"/>
          <a:ext cx="1961126" cy="8640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smtClean="0"/>
            <a:t>وصول الزبائن إليها</a:t>
          </a:r>
          <a:endParaRPr lang="en-US" sz="2100" kern="1200" dirty="0"/>
        </a:p>
      </dsp:txBody>
      <dsp:txXfrm>
        <a:off x="45949" y="690254"/>
        <a:ext cx="1876762" cy="779732"/>
      </dsp:txXfrm>
    </dsp:sp>
    <dsp:sp modelId="{78F82DED-9D9F-446A-81B0-AB2BCB4CD979}">
      <dsp:nvSpPr>
        <dsp:cNvPr id="0" name=""/>
        <dsp:cNvSpPr/>
      </dsp:nvSpPr>
      <dsp:spPr>
        <a:xfrm>
          <a:off x="2067436" y="648072"/>
          <a:ext cx="1961126" cy="8640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smtClean="0"/>
            <a:t>الوصول إلى الزبائن</a:t>
          </a:r>
          <a:endParaRPr lang="en-US" sz="2100" kern="1200" dirty="0"/>
        </a:p>
      </dsp:txBody>
      <dsp:txXfrm>
        <a:off x="2109618" y="690254"/>
        <a:ext cx="1876762" cy="779732"/>
      </dsp:txXfrm>
    </dsp:sp>
    <dsp:sp modelId="{C1CD5C8E-4B24-4E9A-B127-A81F830323C2}">
      <dsp:nvSpPr>
        <dsp:cNvPr id="0" name=""/>
        <dsp:cNvSpPr/>
      </dsp:nvSpPr>
      <dsp:spPr>
        <a:xfrm>
          <a:off x="4131105" y="648072"/>
          <a:ext cx="1961126" cy="8640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smtClean="0"/>
            <a:t>استراتيجية الاتصالات التسويقية </a:t>
          </a:r>
          <a:endParaRPr lang="en-US" sz="2100" kern="1200" dirty="0"/>
        </a:p>
      </dsp:txBody>
      <dsp:txXfrm>
        <a:off x="4173287" y="690254"/>
        <a:ext cx="1876762" cy="7797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FA064-230A-4D0A-87A7-4B76EBE987C1}">
      <dsp:nvSpPr>
        <dsp:cNvPr id="0" name=""/>
        <dsp:cNvSpPr/>
      </dsp:nvSpPr>
      <dsp:spPr>
        <a:xfrm rot="2563443">
          <a:off x="1790621" y="3159629"/>
          <a:ext cx="689898" cy="65039"/>
        </a:xfrm>
        <a:custGeom>
          <a:avLst/>
          <a:gdLst/>
          <a:ahLst/>
          <a:cxnLst/>
          <a:rect l="0" t="0" r="0" b="0"/>
          <a:pathLst>
            <a:path>
              <a:moveTo>
                <a:pt x="0" y="32519"/>
              </a:moveTo>
              <a:lnTo>
                <a:pt x="689898" y="3251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884057-8992-47DC-B0E6-7FDB74F135E3}">
      <dsp:nvSpPr>
        <dsp:cNvPr id="0" name=""/>
        <dsp:cNvSpPr/>
      </dsp:nvSpPr>
      <dsp:spPr>
        <a:xfrm>
          <a:off x="1882161" y="2213599"/>
          <a:ext cx="767791" cy="65039"/>
        </a:xfrm>
        <a:custGeom>
          <a:avLst/>
          <a:gdLst/>
          <a:ahLst/>
          <a:cxnLst/>
          <a:rect l="0" t="0" r="0" b="0"/>
          <a:pathLst>
            <a:path>
              <a:moveTo>
                <a:pt x="0" y="32519"/>
              </a:moveTo>
              <a:lnTo>
                <a:pt x="767791" y="3251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3D4D99-CC68-4A73-8A0D-67D46BA252D1}">
      <dsp:nvSpPr>
        <dsp:cNvPr id="0" name=""/>
        <dsp:cNvSpPr/>
      </dsp:nvSpPr>
      <dsp:spPr>
        <a:xfrm rot="19103914">
          <a:off x="1780628" y="1261824"/>
          <a:ext cx="805120" cy="65039"/>
        </a:xfrm>
        <a:custGeom>
          <a:avLst/>
          <a:gdLst/>
          <a:ahLst/>
          <a:cxnLst/>
          <a:rect l="0" t="0" r="0" b="0"/>
          <a:pathLst>
            <a:path>
              <a:moveTo>
                <a:pt x="0" y="32519"/>
              </a:moveTo>
              <a:lnTo>
                <a:pt x="805120" y="3251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285D2C-CF00-4D7D-8050-CA1D4B51C937}">
      <dsp:nvSpPr>
        <dsp:cNvPr id="0" name=""/>
        <dsp:cNvSpPr/>
      </dsp:nvSpPr>
      <dsp:spPr>
        <a:xfrm>
          <a:off x="9903" y="1144791"/>
          <a:ext cx="2202656" cy="22026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A61FFD-A305-4B87-8EC1-CB42EE091B67}">
      <dsp:nvSpPr>
        <dsp:cNvPr id="0" name=""/>
        <dsp:cNvSpPr/>
      </dsp:nvSpPr>
      <dsp:spPr>
        <a:xfrm>
          <a:off x="2328714" y="1191"/>
          <a:ext cx="1233063" cy="12330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700" kern="1200" dirty="0" smtClean="0"/>
            <a:t>التغطية</a:t>
          </a:r>
          <a:endParaRPr lang="en-US" sz="2700" kern="1200" dirty="0"/>
        </a:p>
      </dsp:txBody>
      <dsp:txXfrm>
        <a:off x="2509292" y="181769"/>
        <a:ext cx="871907" cy="871907"/>
      </dsp:txXfrm>
    </dsp:sp>
    <dsp:sp modelId="{9BAA9849-F3DE-4CD7-AA2B-1467AB181F49}">
      <dsp:nvSpPr>
        <dsp:cNvPr id="0" name=""/>
        <dsp:cNvSpPr/>
      </dsp:nvSpPr>
      <dsp:spPr>
        <a:xfrm>
          <a:off x="3685084" y="1191"/>
          <a:ext cx="1849595" cy="12330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800" kern="1200" dirty="0" smtClean="0"/>
            <a:t>خلق إدراك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800" kern="1200" dirty="0" smtClean="0"/>
            <a:t>تحفيز طلب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800" kern="1200" dirty="0" smtClean="0"/>
            <a:t>تحديد توقعات</a:t>
          </a:r>
          <a:endParaRPr lang="en-US" sz="1800" kern="1200" dirty="0"/>
        </a:p>
      </dsp:txBody>
      <dsp:txXfrm>
        <a:off x="3685084" y="1191"/>
        <a:ext cx="1849595" cy="1233063"/>
      </dsp:txXfrm>
    </dsp:sp>
    <dsp:sp modelId="{0FD05C03-74CC-44E0-9BFD-59F9EFFB7C45}">
      <dsp:nvSpPr>
        <dsp:cNvPr id="0" name=""/>
        <dsp:cNvSpPr/>
      </dsp:nvSpPr>
      <dsp:spPr>
        <a:xfrm>
          <a:off x="2649952" y="1585322"/>
          <a:ext cx="1321593" cy="13215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700" kern="1200" dirty="0" smtClean="0"/>
            <a:t>العمليات</a:t>
          </a:r>
          <a:endParaRPr lang="en-US" sz="2700" kern="1200" dirty="0"/>
        </a:p>
      </dsp:txBody>
      <dsp:txXfrm>
        <a:off x="2843495" y="1778865"/>
        <a:ext cx="934507" cy="934507"/>
      </dsp:txXfrm>
    </dsp:sp>
    <dsp:sp modelId="{D49A446D-DCBB-47C5-9779-9B43D75E688C}">
      <dsp:nvSpPr>
        <dsp:cNvPr id="0" name=""/>
        <dsp:cNvSpPr/>
      </dsp:nvSpPr>
      <dsp:spPr>
        <a:xfrm>
          <a:off x="4103706" y="1585322"/>
          <a:ext cx="1982390" cy="13215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800" kern="1200" dirty="0" smtClean="0"/>
            <a:t>شجيع على تجربة المنتج        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800" kern="1200" dirty="0" smtClean="0"/>
            <a:t>الولاء إلى العلامة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800" kern="1200" dirty="0" smtClean="0"/>
            <a:t>مواجهة الجهود الترويجية للمنافسين</a:t>
          </a:r>
          <a:endParaRPr lang="en-US" sz="1800" kern="1200" dirty="0"/>
        </a:p>
      </dsp:txBody>
      <dsp:txXfrm>
        <a:off x="4103706" y="1585322"/>
        <a:ext cx="1982390" cy="1321593"/>
      </dsp:txXfrm>
    </dsp:sp>
    <dsp:sp modelId="{B510834D-F6A8-4470-BADC-D508D95738DA}">
      <dsp:nvSpPr>
        <dsp:cNvPr id="0" name=""/>
        <dsp:cNvSpPr/>
      </dsp:nvSpPr>
      <dsp:spPr>
        <a:xfrm>
          <a:off x="2213625" y="3213719"/>
          <a:ext cx="1321593" cy="13215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700" kern="1200" dirty="0" smtClean="0"/>
            <a:t>الفاعلية</a:t>
          </a:r>
          <a:endParaRPr lang="en-US" sz="2700" kern="1200" dirty="0"/>
        </a:p>
      </dsp:txBody>
      <dsp:txXfrm>
        <a:off x="2407168" y="3407262"/>
        <a:ext cx="934507" cy="934507"/>
      </dsp:txXfrm>
    </dsp:sp>
    <dsp:sp modelId="{E368B0AB-C532-4457-B236-21D8CA308CCE}">
      <dsp:nvSpPr>
        <dsp:cNvPr id="0" name=""/>
        <dsp:cNvSpPr/>
      </dsp:nvSpPr>
      <dsp:spPr>
        <a:xfrm>
          <a:off x="3667378" y="3213719"/>
          <a:ext cx="1982390" cy="13215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800" kern="1200" dirty="0" smtClean="0"/>
            <a:t>التخطيط للاتصالات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800" kern="1200" dirty="0" smtClean="0"/>
            <a:t>حاجة المستلم للمعلومات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800" kern="1200" dirty="0" smtClean="0"/>
            <a:t>تعزيز العلاقة الشخصية </a:t>
          </a:r>
          <a:endParaRPr lang="en-US" sz="1800" kern="1200" dirty="0"/>
        </a:p>
      </dsp:txBody>
      <dsp:txXfrm>
        <a:off x="3667378" y="3213719"/>
        <a:ext cx="1982390" cy="13215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8863AE8-E857-4981-9868-9ED79148B29F}" type="datetimeFigureOut">
              <a:rPr lang="ar-SA" smtClean="0"/>
              <a:pPr/>
              <a:t>01/12/36</a:t>
            </a:fld>
            <a:endParaRPr lang="ar-SA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0A991E1-B901-49CC-971B-352A33F5885D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08210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991E1-B901-49CC-971B-352A33F5885D}" type="slidenum">
              <a:rPr lang="ar-SA" smtClean="0"/>
              <a:pPr/>
              <a:t>8</a:t>
            </a:fld>
            <a:endParaRPr lang="ar-SA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991E1-B901-49CC-971B-352A33F5885D}" type="slidenum">
              <a:rPr lang="ar-SA" smtClean="0"/>
              <a:pPr/>
              <a:t>10</a:t>
            </a:fld>
            <a:endParaRPr lang="ar-SA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991E1-B901-49CC-971B-352A33F5885D}" type="slidenum">
              <a:rPr lang="ar-SA" smtClean="0"/>
              <a:pPr/>
              <a:t>14</a:t>
            </a:fld>
            <a:endParaRPr lang="ar-S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مستطيل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مستطيل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76C2F2C-7037-4CD6-874E-C7C9204DDDC5}" type="datetimeFigureOut">
              <a:rPr lang="ar-SA" smtClean="0"/>
              <a:pPr/>
              <a:t>01/12/36</a:t>
            </a:fld>
            <a:endParaRPr lang="ar-SA" dirty="0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1A88D3-814B-4135-B3E4-8065B5C67AA5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2F2C-7037-4CD6-874E-C7C9204DDDC5}" type="datetimeFigureOut">
              <a:rPr lang="ar-SA" smtClean="0"/>
              <a:pPr/>
              <a:t>01/12/36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88D3-814B-4135-B3E4-8065B5C67AA5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76C2F2C-7037-4CD6-874E-C7C9204DDDC5}" type="datetimeFigureOut">
              <a:rPr lang="ar-SA" smtClean="0"/>
              <a:pPr/>
              <a:t>01/12/36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7" name="مستطيل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مستطيل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مستطيل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F1A88D3-814B-4135-B3E4-8065B5C67AA5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2F2C-7037-4CD6-874E-C7C9204DDDC5}" type="datetimeFigureOut">
              <a:rPr lang="ar-SA" smtClean="0"/>
              <a:pPr/>
              <a:t>01/12/36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1A88D3-814B-4135-B3E4-8065B5C67AA5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مستطيل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مستطيل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مستطيل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2F2C-7037-4CD6-874E-C7C9204DDDC5}" type="datetimeFigureOut">
              <a:rPr lang="ar-SA" smtClean="0"/>
              <a:pPr/>
              <a:t>01/12/36</a:t>
            </a:fld>
            <a:endParaRPr lang="ar-SA" dirty="0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F1A88D3-814B-4135-B3E4-8065B5C67AA5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76C2F2C-7037-4CD6-874E-C7C9204DDDC5}" type="datetimeFigureOut">
              <a:rPr lang="ar-SA" smtClean="0"/>
              <a:pPr/>
              <a:t>01/12/36</a:t>
            </a:fld>
            <a:endParaRPr lang="ar-SA" dirty="0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F1A88D3-814B-4135-B3E4-8065B5C67AA5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S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76C2F2C-7037-4CD6-874E-C7C9204DDDC5}" type="datetimeFigureOut">
              <a:rPr lang="ar-SA" smtClean="0"/>
              <a:pPr/>
              <a:t>01/12/36</a:t>
            </a:fld>
            <a:endParaRPr lang="ar-SA" dirty="0"/>
          </a:p>
        </p:txBody>
      </p:sp>
      <p:sp>
        <p:nvSpPr>
          <p:cNvPr id="12" name="عنصر نائب لرقم الشريحة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F1A88D3-814B-4135-B3E4-8065B5C67AA5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SA" dirty="0"/>
          </a:p>
        </p:txBody>
      </p:sp>
      <p:sp>
        <p:nvSpPr>
          <p:cNvPr id="16" name="عنصر نائب للنص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5" name="عنصر نائب للنص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2F2C-7037-4CD6-874E-C7C9204DDDC5}" type="datetimeFigureOut">
              <a:rPr lang="ar-SA" smtClean="0"/>
              <a:pPr/>
              <a:t>01/12/36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1A88D3-814B-4135-B3E4-8065B5C67AA5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2F2C-7037-4CD6-874E-C7C9204DDDC5}" type="datetimeFigureOut">
              <a:rPr lang="ar-SA" smtClean="0"/>
              <a:pPr/>
              <a:t>01/12/36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1A88D3-814B-4135-B3E4-8065B5C67AA5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2F2C-7037-4CD6-874E-C7C9204DDDC5}" type="datetimeFigureOut">
              <a:rPr lang="ar-SA" smtClean="0"/>
              <a:pPr/>
              <a:t>01/12/36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1A88D3-814B-4135-B3E4-8065B5C67AA5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مستطيل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مستطيل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مستطيل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76C2F2C-7037-4CD6-874E-C7C9204DDDC5}" type="datetimeFigureOut">
              <a:rPr lang="ar-SA" smtClean="0"/>
              <a:pPr/>
              <a:t>01/12/36</a:t>
            </a:fld>
            <a:endParaRPr lang="ar-SA" dirty="0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F1A88D3-814B-4135-B3E4-8065B5C67AA5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ar-SA" dirty="0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dirty="0" smtClean="0"/>
              <a:t>انقر فوق الرمز لإضافة صورة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76C2F2C-7037-4CD6-874E-C7C9204DDDC5}" type="datetimeFigureOut">
              <a:rPr lang="ar-SA" smtClean="0"/>
              <a:pPr/>
              <a:t>01/12/36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7" name="مستطيل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مستطيل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مستطيل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F1A88D3-814B-4135-B3E4-8065B5C67AA5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1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r" rtl="1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dirty="0"/>
              <a:t>الاتصالات التسويقية</a:t>
            </a:r>
            <a:r>
              <a:rPr lang="en-US" dirty="0"/>
              <a:t/>
            </a:r>
            <a:br>
              <a:rPr lang="en-US" dirty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Marketing Communication</a:t>
            </a:r>
          </a:p>
          <a:p>
            <a:endParaRPr lang="ar-SA" dirty="0"/>
          </a:p>
        </p:txBody>
      </p:sp>
      <p:sp>
        <p:nvSpPr>
          <p:cNvPr id="4" name="مربع نص 3"/>
          <p:cNvSpPr txBox="1"/>
          <p:nvPr/>
        </p:nvSpPr>
        <p:spPr>
          <a:xfrm>
            <a:off x="6948264" y="5229200"/>
            <a:ext cx="2195736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/>
              <a:t>المحاضرة الثانية</a:t>
            </a:r>
            <a:endParaRPr lang="ar-SA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sz="3600" dirty="0" smtClean="0"/>
              <a:t>النماذج المتقدمة للاتصالات التسويقية</a:t>
            </a:r>
            <a:br>
              <a:rPr lang="ar-SA" sz="3600" dirty="0" smtClean="0"/>
            </a:br>
            <a:r>
              <a:rPr lang="ar-SA" sz="3600" dirty="0" smtClean="0"/>
              <a:t>التدرج الهرمي للاستجابة في الاتصالات التسويقية</a:t>
            </a:r>
            <a:endParaRPr lang="ar-SA" sz="3600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sz="quarter" idx="1"/>
          </p:nvPr>
        </p:nvGraphicFramePr>
        <p:xfrm>
          <a:off x="457199" y="1340767"/>
          <a:ext cx="8291265" cy="467631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58253"/>
                <a:gridCol w="1658253"/>
                <a:gridCol w="1658253"/>
                <a:gridCol w="1658253"/>
                <a:gridCol w="1658253"/>
              </a:tblGrid>
              <a:tr h="1302446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200" dirty="0" smtClean="0"/>
                        <a:t>             النماذج 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200" dirty="0" smtClean="0"/>
                        <a:t>     </a:t>
                      </a:r>
                    </a:p>
                    <a:p>
                      <a:pPr algn="r" rtl="1"/>
                      <a:r>
                        <a:rPr lang="ar-SA" sz="2200" dirty="0" smtClean="0"/>
                        <a:t>السلوك</a:t>
                      </a:r>
                      <a:endParaRPr lang="ar-S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 smtClean="0"/>
                        <a:t>AIDA</a:t>
                      </a:r>
                      <a:endParaRPr lang="ar-SA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200" dirty="0" smtClean="0"/>
                        <a:t>التأثير</a:t>
                      </a:r>
                      <a:r>
                        <a:rPr lang="ar-SA" sz="2200" baseline="0" dirty="0" smtClean="0"/>
                        <a:t> المتدرج</a:t>
                      </a:r>
                      <a:endParaRPr lang="ar-SA" sz="2200" dirty="0"/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200" dirty="0" smtClean="0"/>
                        <a:t>الإبداع والتبني</a:t>
                      </a:r>
                      <a:endParaRPr lang="ar-SA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2200" dirty="0" smtClean="0"/>
                    </a:p>
                    <a:p>
                      <a:pPr algn="ctr" rtl="1"/>
                      <a:r>
                        <a:rPr lang="ar-SA" sz="2200" dirty="0" smtClean="0"/>
                        <a:t>الاتصالات</a:t>
                      </a:r>
                    </a:p>
                    <a:p>
                      <a:pPr rtl="1"/>
                      <a:endParaRPr lang="ar-SA" sz="2200" dirty="0"/>
                    </a:p>
                  </a:txBody>
                  <a:tcPr anchor="ctr"/>
                </a:tc>
              </a:tr>
              <a:tr h="1056429">
                <a:tc>
                  <a:txBody>
                    <a:bodyPr/>
                    <a:lstStyle/>
                    <a:p>
                      <a:pPr algn="ctr" rtl="1"/>
                      <a:r>
                        <a:rPr lang="ar-SA" sz="2200" dirty="0" smtClean="0"/>
                        <a:t>المعرفة </a:t>
                      </a:r>
                      <a:endParaRPr lang="ar-SA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200" dirty="0" smtClean="0"/>
                        <a:t>الانتباه</a:t>
                      </a:r>
                      <a:endParaRPr lang="ar-SA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200" dirty="0" smtClean="0"/>
                        <a:t>الإدراك</a:t>
                      </a:r>
                    </a:p>
                    <a:p>
                      <a:pPr algn="ctr" rtl="1"/>
                      <a:r>
                        <a:rPr lang="ar-SA" sz="2200" dirty="0" smtClean="0"/>
                        <a:t>المعرفة</a:t>
                      </a:r>
                      <a:endParaRPr lang="ar-SA" sz="2200" dirty="0"/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200" dirty="0" smtClean="0"/>
                        <a:t>الإدراك </a:t>
                      </a:r>
                      <a:endParaRPr lang="ar-SA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200" dirty="0" smtClean="0"/>
                        <a:t>العرض</a:t>
                      </a:r>
                    </a:p>
                    <a:p>
                      <a:pPr algn="ctr" rtl="1"/>
                      <a:r>
                        <a:rPr lang="ar-SA" sz="2200" dirty="0" smtClean="0"/>
                        <a:t>الاستقبال</a:t>
                      </a:r>
                    </a:p>
                    <a:p>
                      <a:pPr algn="ctr" rtl="1"/>
                      <a:r>
                        <a:rPr lang="ar-SA" sz="2200" dirty="0" smtClean="0"/>
                        <a:t>الاستجابة</a:t>
                      </a:r>
                    </a:p>
                  </a:txBody>
                  <a:tcPr anchor="ctr"/>
                </a:tc>
              </a:tr>
              <a:tr h="1056429">
                <a:tc>
                  <a:txBody>
                    <a:bodyPr/>
                    <a:lstStyle/>
                    <a:p>
                      <a:pPr algn="ctr" rtl="1"/>
                      <a:r>
                        <a:rPr lang="ar-SA" sz="2200" dirty="0" smtClean="0"/>
                        <a:t>التأثير</a:t>
                      </a:r>
                      <a:endParaRPr lang="ar-SA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200" dirty="0" smtClean="0"/>
                        <a:t>الاهتمام</a:t>
                      </a:r>
                    </a:p>
                    <a:p>
                      <a:pPr algn="ctr" rtl="1"/>
                      <a:endParaRPr lang="ar-SA" sz="2200" dirty="0"/>
                    </a:p>
                    <a:p>
                      <a:pPr algn="ctr" rtl="1"/>
                      <a:r>
                        <a:rPr lang="ar-SA" sz="2200" dirty="0" smtClean="0"/>
                        <a:t>الرغبة</a:t>
                      </a:r>
                      <a:endParaRPr lang="ar-SA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200" dirty="0" smtClean="0"/>
                        <a:t>الرغبة</a:t>
                      </a:r>
                      <a:r>
                        <a:rPr lang="ar-SA" sz="2200" baseline="0" dirty="0" smtClean="0"/>
                        <a:t> </a:t>
                      </a:r>
                    </a:p>
                    <a:p>
                      <a:pPr algn="ctr" rtl="1"/>
                      <a:r>
                        <a:rPr lang="ar-SA" sz="2200" baseline="0" dirty="0" smtClean="0"/>
                        <a:t>التفضيل</a:t>
                      </a:r>
                    </a:p>
                    <a:p>
                      <a:pPr algn="ctr" rtl="1"/>
                      <a:r>
                        <a:rPr lang="ar-SA" sz="2200" baseline="0" dirty="0" smtClean="0"/>
                        <a:t>الاقتناع</a:t>
                      </a:r>
                      <a:endParaRPr lang="ar-SA" sz="2200" dirty="0" smtClean="0"/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200" dirty="0" smtClean="0"/>
                        <a:t>الاهتمام</a:t>
                      </a:r>
                    </a:p>
                    <a:p>
                      <a:pPr algn="ctr" rtl="1"/>
                      <a:r>
                        <a:rPr lang="ar-SA" sz="2200" dirty="0" smtClean="0"/>
                        <a:t>التقييم</a:t>
                      </a:r>
                      <a:endParaRPr lang="ar-SA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200" dirty="0" smtClean="0"/>
                        <a:t>الاتجاه</a:t>
                      </a:r>
                    </a:p>
                    <a:p>
                      <a:pPr algn="ctr" rtl="1"/>
                      <a:r>
                        <a:rPr lang="ar-SA" sz="2200" dirty="0" smtClean="0"/>
                        <a:t>الهدف</a:t>
                      </a:r>
                      <a:endParaRPr lang="ar-SA" sz="2200" dirty="0"/>
                    </a:p>
                  </a:txBody>
                  <a:tcPr anchor="ctr"/>
                </a:tc>
              </a:tr>
              <a:tr h="1049192">
                <a:tc>
                  <a:txBody>
                    <a:bodyPr/>
                    <a:lstStyle/>
                    <a:p>
                      <a:pPr algn="ctr" rtl="1"/>
                      <a:r>
                        <a:rPr lang="ar-SA" sz="2200" dirty="0" smtClean="0"/>
                        <a:t>السلوك</a:t>
                      </a:r>
                      <a:endParaRPr lang="ar-SA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200" dirty="0" smtClean="0"/>
                        <a:t>الفعل</a:t>
                      </a:r>
                      <a:r>
                        <a:rPr lang="ar-SA" sz="2200" baseline="0" dirty="0" smtClean="0"/>
                        <a:t> </a:t>
                      </a:r>
                      <a:endParaRPr lang="ar-SA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200" dirty="0" smtClean="0"/>
                        <a:t>الشراء</a:t>
                      </a:r>
                      <a:endParaRPr lang="ar-SA" sz="2200" dirty="0"/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200" dirty="0" smtClean="0"/>
                        <a:t>التجريب</a:t>
                      </a:r>
                    </a:p>
                    <a:p>
                      <a:pPr algn="ctr" rtl="1"/>
                      <a:r>
                        <a:rPr lang="ar-SA" sz="2200" dirty="0" smtClean="0"/>
                        <a:t>التبني </a:t>
                      </a:r>
                      <a:endParaRPr lang="ar-SA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200" dirty="0" smtClean="0"/>
                        <a:t>السلوك</a:t>
                      </a:r>
                      <a:endParaRPr lang="ar-SA" sz="2200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9" name="رابط كسهم مستقيم 8"/>
          <p:cNvCxnSpPr/>
          <p:nvPr/>
        </p:nvCxnSpPr>
        <p:spPr>
          <a:xfrm>
            <a:off x="6228184" y="342900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>
            <a:off x="6228184" y="414908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كسهم مستقيم 12"/>
          <p:cNvCxnSpPr/>
          <p:nvPr/>
        </p:nvCxnSpPr>
        <p:spPr>
          <a:xfrm>
            <a:off x="6228184" y="46531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>
            <a:off x="4572000" y="357301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كسهم مستقيم 16"/>
          <p:cNvCxnSpPr/>
          <p:nvPr/>
        </p:nvCxnSpPr>
        <p:spPr>
          <a:xfrm>
            <a:off x="4572000" y="465313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رابط كسهم مستقيم 18"/>
          <p:cNvCxnSpPr/>
          <p:nvPr/>
        </p:nvCxnSpPr>
        <p:spPr>
          <a:xfrm>
            <a:off x="2915816" y="3284984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رابط كسهم مستقيم 20"/>
          <p:cNvCxnSpPr/>
          <p:nvPr/>
        </p:nvCxnSpPr>
        <p:spPr>
          <a:xfrm>
            <a:off x="2915816" y="458112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رابط كسهم مستقيم 23"/>
          <p:cNvCxnSpPr/>
          <p:nvPr/>
        </p:nvCxnSpPr>
        <p:spPr>
          <a:xfrm>
            <a:off x="1187624" y="364502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رابط كسهم مستقيم 25"/>
          <p:cNvCxnSpPr/>
          <p:nvPr/>
        </p:nvCxnSpPr>
        <p:spPr>
          <a:xfrm>
            <a:off x="1259632" y="458112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التأثير المتدرج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ar-SA" sz="2800" dirty="0" smtClean="0"/>
              <a:t>1- الإدراك (الجمهور يتباينون في الادراك)</a:t>
            </a:r>
          </a:p>
          <a:p>
            <a:pPr>
              <a:lnSpc>
                <a:spcPct val="150000"/>
              </a:lnSpc>
            </a:pPr>
            <a:r>
              <a:rPr lang="ar-SA" sz="2800" dirty="0" smtClean="0"/>
              <a:t>2- المعرفة (مقدار المعرفة التي يمتلكها الجمهور)</a:t>
            </a:r>
          </a:p>
          <a:p>
            <a:pPr>
              <a:lnSpc>
                <a:spcPct val="150000"/>
              </a:lnSpc>
            </a:pPr>
            <a:r>
              <a:rPr lang="ar-SA" sz="2800" dirty="0" smtClean="0"/>
              <a:t>3- الرغبة (مستوى أعلى من مجرد معلومات)</a:t>
            </a:r>
          </a:p>
          <a:p>
            <a:pPr>
              <a:lnSpc>
                <a:spcPct val="150000"/>
              </a:lnSpc>
            </a:pPr>
            <a:r>
              <a:rPr lang="ar-SA" sz="2800" dirty="0" smtClean="0"/>
              <a:t>4- التفضيل (الرغبة وحدها غير كافية)</a:t>
            </a:r>
          </a:p>
          <a:p>
            <a:pPr>
              <a:lnSpc>
                <a:spcPct val="150000"/>
              </a:lnSpc>
            </a:pPr>
            <a:r>
              <a:rPr lang="ar-SA" sz="2800" dirty="0" smtClean="0"/>
              <a:t>5-الاقتناع (خلق القناعة الكافية لدى المشتري بمضمون الرسالة الترويجية)</a:t>
            </a:r>
          </a:p>
          <a:p>
            <a:pPr>
              <a:lnSpc>
                <a:spcPct val="150000"/>
              </a:lnSpc>
            </a:pPr>
            <a:r>
              <a:rPr lang="ar-SA" sz="2800" dirty="0" smtClean="0"/>
              <a:t>6- الشراء (الفعل الحقيقي المتحقق )</a:t>
            </a:r>
          </a:p>
          <a:p>
            <a:pPr>
              <a:lnSpc>
                <a:spcPct val="150000"/>
              </a:lnSpc>
            </a:pPr>
            <a:endParaRPr lang="ar-SA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27192"/>
          </a:xfrm>
        </p:spPr>
        <p:txBody>
          <a:bodyPr>
            <a:normAutofit/>
          </a:bodyPr>
          <a:lstStyle/>
          <a:p>
            <a:r>
              <a:rPr lang="ar-SA" sz="3000" dirty="0" smtClean="0"/>
              <a:t>أهداف الاتصالات التسويقية</a:t>
            </a:r>
            <a:endParaRPr lang="ar-SA" sz="3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640960" cy="518457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ar-SA" sz="2000" dirty="0" smtClean="0"/>
              <a:t>1- التغطية</a:t>
            </a:r>
          </a:p>
          <a:p>
            <a:pPr>
              <a:lnSpc>
                <a:spcPct val="150000"/>
              </a:lnSpc>
              <a:buNone/>
            </a:pPr>
            <a:r>
              <a:rPr lang="ar-SA" sz="2000" dirty="0" smtClean="0"/>
              <a:t>تغطية أهداف الاتصالات التسويقية للبحث عن المجاميع المستهدفة من الجمهور بشكل مؤثر .</a:t>
            </a:r>
          </a:p>
          <a:p>
            <a:pPr>
              <a:lnSpc>
                <a:spcPct val="150000"/>
              </a:lnSpc>
              <a:buNone/>
            </a:pPr>
            <a:r>
              <a:rPr lang="ar-SA" sz="2000" dirty="0" smtClean="0"/>
              <a:t>أ – خلق الإدراك( القاعدة العريضة)    ب- تحفيز الطلب         ج- تحديد التوقعات</a:t>
            </a:r>
          </a:p>
          <a:p>
            <a:pPr>
              <a:lnSpc>
                <a:spcPct val="150000"/>
              </a:lnSpc>
            </a:pPr>
            <a:r>
              <a:rPr lang="ar-SA" sz="2000" dirty="0" smtClean="0"/>
              <a:t>2- العمليات </a:t>
            </a:r>
          </a:p>
          <a:p>
            <a:pPr>
              <a:lnSpc>
                <a:spcPct val="150000"/>
              </a:lnSpc>
              <a:buNone/>
            </a:pPr>
            <a:r>
              <a:rPr lang="ar-SA" sz="2000" dirty="0" smtClean="0"/>
              <a:t>مجمل الإجراءات المتحققة في  نظام الاتصالات التسويقية وبما يؤول إلى الوصول إلى الجماهير</a:t>
            </a:r>
          </a:p>
          <a:p>
            <a:pPr marL="457200" indent="-457200">
              <a:lnSpc>
                <a:spcPct val="150000"/>
              </a:lnSpc>
              <a:buNone/>
            </a:pPr>
            <a:r>
              <a:rPr lang="ar-SA" sz="2000" dirty="0" smtClean="0"/>
              <a:t>أ- التشجيع على تجربة المنتج        ب- الولاء إلى العلامة        ج- مواجهة الجهود الترويجية للمنافسين</a:t>
            </a:r>
          </a:p>
          <a:p>
            <a:pPr>
              <a:lnSpc>
                <a:spcPct val="150000"/>
              </a:lnSpc>
            </a:pPr>
            <a:r>
              <a:rPr lang="ar-SA" sz="2000" dirty="0" smtClean="0"/>
              <a:t>3-الفاعلية</a:t>
            </a:r>
          </a:p>
          <a:p>
            <a:pPr>
              <a:lnSpc>
                <a:spcPct val="150000"/>
              </a:lnSpc>
              <a:buNone/>
            </a:pPr>
            <a:r>
              <a:rPr lang="ar-SA" sz="2000" dirty="0" smtClean="0"/>
              <a:t>قياس مدى دقة وصول الرسالة الترويجية عبر عمليات الاتصالات التسويقية وبما يتوافق مع الأهداف المخطط لها. (لقياس تلك الدرجة العلية في الاداء يجب القيام ب:-</a:t>
            </a:r>
          </a:p>
          <a:p>
            <a:pPr>
              <a:lnSpc>
                <a:spcPct val="150000"/>
              </a:lnSpc>
              <a:buNone/>
            </a:pPr>
            <a:r>
              <a:rPr lang="ar-SA" sz="2000" dirty="0" smtClean="0"/>
              <a:t>أ- التخطيط للاتصالات             ب-حاجة المستلم للمعلومات             ج- تعزيز العلاقة الشخصية </a:t>
            </a:r>
          </a:p>
          <a:p>
            <a:pPr>
              <a:lnSpc>
                <a:spcPct val="150000"/>
              </a:lnSpc>
              <a:buNone/>
            </a:pPr>
            <a:endParaRPr lang="ar-SA" sz="2000" dirty="0"/>
          </a:p>
        </p:txBody>
      </p:sp>
    </p:spTree>
    <p:extLst>
      <p:ext uri="{BB962C8B-B14F-4D97-AF65-F5344CB8AC3E}">
        <p14:creationId xmlns:p14="http://schemas.microsoft.com/office/powerpoint/2010/main" val="54844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/>
              <a:t>أهداف الاتصالات التسويقية</a:t>
            </a:r>
            <a:endParaRPr lang="en-US" dirty="0"/>
          </a:p>
        </p:txBody>
      </p:sp>
      <p:graphicFrame>
        <p:nvGraphicFramePr>
          <p:cNvPr id="10" name="عنصر نائب للمحتوى 9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32442931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رسم تخطيطي 10"/>
          <p:cNvGraphicFramePr/>
          <p:nvPr>
            <p:extLst>
              <p:ext uri="{D42A27DB-BD31-4B8C-83A1-F6EECF244321}">
                <p14:modId xmlns:p14="http://schemas.microsoft.com/office/powerpoint/2010/main" val="1015612979"/>
              </p:ext>
            </p:extLst>
          </p:nvPr>
        </p:nvGraphicFramePr>
        <p:xfrm>
          <a:off x="1524000" y="1628800"/>
          <a:ext cx="609600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04861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sz="3000" dirty="0" smtClean="0"/>
              <a:t>خطوات وضع أهداف الاتصالات التسويقية (كيف نضع أهدافنا للاتصالات التسويقية)</a:t>
            </a:r>
            <a:endParaRPr lang="ar-SA" sz="3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ar-SA" sz="2800" dirty="0" smtClean="0"/>
              <a:t>1- التوافق بين اهداف الاتصالات التسويقية والاهداف التسويقية ككل وأهداف المنظمة ايضا.</a:t>
            </a:r>
          </a:p>
          <a:p>
            <a:pPr>
              <a:lnSpc>
                <a:spcPct val="150000"/>
              </a:lnSpc>
            </a:pPr>
            <a:r>
              <a:rPr lang="ar-SA" sz="2800" dirty="0" smtClean="0"/>
              <a:t>2- تتناسب قيمة وحجم الأهداف مع المكانة الحالية التي يحتلها المنتج أو العلامة التجارية بالسوق.</a:t>
            </a:r>
          </a:p>
          <a:p>
            <a:pPr>
              <a:lnSpc>
                <a:spcPct val="150000"/>
              </a:lnSpc>
            </a:pPr>
            <a:r>
              <a:rPr lang="ar-SA" sz="2800" dirty="0" smtClean="0"/>
              <a:t>3- ان تكون الأهداف الموضوعة كمية وقابلة للقياس.</a:t>
            </a:r>
          </a:p>
          <a:p>
            <a:pPr>
              <a:lnSpc>
                <a:spcPct val="150000"/>
              </a:lnSpc>
            </a:pPr>
            <a:r>
              <a:rPr lang="ar-SA" sz="2800" dirty="0" smtClean="0"/>
              <a:t>4-إمكانية المقارنة بالنتائج المتحققة مع نتائج اخرى مماثلة .</a:t>
            </a:r>
          </a:p>
          <a:p>
            <a:pPr>
              <a:lnSpc>
                <a:spcPct val="150000"/>
              </a:lnSpc>
            </a:pPr>
            <a:r>
              <a:rPr lang="ar-SA" sz="2800" dirty="0" smtClean="0"/>
              <a:t>5- ان تكون الاهداف مقبولة ومتفق عليها من قبل المنفذين لها.</a:t>
            </a:r>
          </a:p>
          <a:p>
            <a:pPr>
              <a:lnSpc>
                <a:spcPct val="150000"/>
              </a:lnSpc>
            </a:pPr>
            <a:r>
              <a:rPr lang="ar-SA" sz="2800" dirty="0" smtClean="0"/>
              <a:t>6-يفترض أن تمثل الأهداف الموضوعة عامل تحفيز للأفراد العاملين على تنفيذها لكي يتحقق الاداء الطوعي والذاتي لبلوغها.</a:t>
            </a:r>
            <a:endParaRPr lang="ar-S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4294967295"/>
          </p:nvPr>
        </p:nvSpPr>
        <p:spPr>
          <a:xfrm>
            <a:off x="990600" y="1600200"/>
            <a:ext cx="8153400" cy="4495800"/>
          </a:xfrm>
        </p:spPr>
        <p:txBody>
          <a:bodyPr/>
          <a:lstStyle/>
          <a:p>
            <a:endParaRPr lang="ar-SA" dirty="0" smtClean="0"/>
          </a:p>
          <a:p>
            <a:pPr algn="ctr">
              <a:buNone/>
            </a:pPr>
            <a:r>
              <a:rPr lang="ar-SA" sz="8800" dirty="0" smtClean="0"/>
              <a:t>انتهى </a:t>
            </a: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عناصر محاضرة اليوم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dirty="0" smtClean="0"/>
              <a:t>مفهوم الاتصالات التسويقية</a:t>
            </a:r>
          </a:p>
          <a:p>
            <a:pPr marL="0" indent="0">
              <a:buNone/>
            </a:pPr>
            <a:r>
              <a:rPr lang="ar-SA" dirty="0" smtClean="0"/>
              <a:t>التعريف الشامل للاتصالات التسويقية.</a:t>
            </a:r>
          </a:p>
          <a:p>
            <a:pPr marL="0" indent="0">
              <a:buNone/>
            </a:pPr>
            <a:r>
              <a:rPr lang="ar-SA" sz="2800" dirty="0"/>
              <a:t>عناصر نظام الاتصالات </a:t>
            </a:r>
            <a:r>
              <a:rPr lang="ar-SA" sz="2800" dirty="0" smtClean="0"/>
              <a:t>التسويقية.</a:t>
            </a:r>
          </a:p>
          <a:p>
            <a:pPr marL="0" indent="0">
              <a:buNone/>
            </a:pPr>
            <a:r>
              <a:rPr lang="ar-SA" sz="2800" dirty="0"/>
              <a:t>النماذج المتقدمة للاتصالات التسويقية</a:t>
            </a:r>
            <a:br>
              <a:rPr lang="ar-SA" sz="2800" dirty="0"/>
            </a:br>
            <a:r>
              <a:rPr lang="ar-SA" sz="2800" dirty="0"/>
              <a:t>التدرج الهرمي للاستجابة في الاتصالات </a:t>
            </a:r>
            <a:r>
              <a:rPr lang="ar-SA" sz="2800" dirty="0" smtClean="0"/>
              <a:t>التسويقية</a:t>
            </a:r>
          </a:p>
          <a:p>
            <a:pPr marL="0" indent="0">
              <a:buNone/>
            </a:pPr>
            <a:r>
              <a:rPr lang="ar-SA" sz="2800" dirty="0"/>
              <a:t>أهداف الاتصالات </a:t>
            </a:r>
            <a:r>
              <a:rPr lang="ar-SA" sz="2800" dirty="0" smtClean="0"/>
              <a:t>التسويقية</a:t>
            </a:r>
          </a:p>
          <a:p>
            <a:pPr marL="0" indent="0">
              <a:buNone/>
            </a:pPr>
            <a:r>
              <a:rPr lang="ar-SA" sz="2800" dirty="0" smtClean="0"/>
              <a:t>خطوات وضع اهداف الاتصالات التسويقية</a:t>
            </a:r>
          </a:p>
          <a:p>
            <a:pPr marL="0" indent="0">
              <a:buNone/>
            </a:pPr>
            <a:endParaRPr lang="ar-SA" sz="2800" dirty="0" smtClean="0"/>
          </a:p>
          <a:p>
            <a:pPr marL="0" indent="0">
              <a:buNone/>
            </a:pPr>
            <a:endParaRPr lang="ar-SA" dirty="0" smtClean="0"/>
          </a:p>
          <a:p>
            <a:pPr marL="0" indent="0">
              <a:buNone/>
            </a:pPr>
            <a:endParaRPr lang="ar-SA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91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استراتيجية الاتصالات التسويقية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ar-SA" dirty="0" smtClean="0"/>
          </a:p>
          <a:p>
            <a:pPr>
              <a:buNone/>
            </a:pPr>
            <a:r>
              <a:rPr lang="ar-SA" dirty="0" smtClean="0"/>
              <a:t>انتقلت استراتيجية الاتصالات التسويقية من كيفية الوصول إلى زبائنها إلى كيفية إيجاد الطرق المناسبة لوصول زبائنها إليها.</a:t>
            </a:r>
            <a:r>
              <a:rPr lang="en-US" dirty="0" smtClean="0"/>
              <a:t>)</a:t>
            </a:r>
            <a:r>
              <a:rPr lang="ar-SA" dirty="0"/>
              <a:t>أي </a:t>
            </a:r>
            <a:r>
              <a:rPr lang="ar-SA" dirty="0" smtClean="0"/>
              <a:t>أنها </a:t>
            </a:r>
            <a:r>
              <a:rPr lang="ar-SA" dirty="0" smtClean="0"/>
              <a:t>تهتم </a:t>
            </a:r>
            <a:r>
              <a:rPr lang="ar-SA" dirty="0" smtClean="0"/>
              <a:t>بردة فعل الجمهور واستجابته)</a:t>
            </a:r>
            <a:endParaRPr lang="ar-SA" dirty="0"/>
          </a:p>
        </p:txBody>
      </p:sp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2247287787"/>
              </p:ext>
            </p:extLst>
          </p:nvPr>
        </p:nvGraphicFramePr>
        <p:xfrm>
          <a:off x="1691680" y="4005064"/>
          <a:ext cx="6096000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مفهوم الاتصالات التسويقية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/>
          </a:bodyPr>
          <a:lstStyle/>
          <a:p>
            <a:pPr>
              <a:buNone/>
            </a:pPr>
            <a:endParaRPr lang="ar-SA" dirty="0" smtClean="0"/>
          </a:p>
          <a:p>
            <a:pPr>
              <a:buNone/>
            </a:pPr>
            <a:r>
              <a:rPr lang="ar-SA" sz="2800" dirty="0" smtClean="0"/>
              <a:t>يعرف </a:t>
            </a:r>
            <a:r>
              <a:rPr lang="ar-SA" sz="2800" dirty="0" err="1" smtClean="0"/>
              <a:t>كوتلر</a:t>
            </a:r>
            <a:r>
              <a:rPr lang="en-US" sz="2800" dirty="0" err="1" smtClean="0"/>
              <a:t>kotler</a:t>
            </a:r>
            <a:r>
              <a:rPr lang="en-US" sz="2800" dirty="0" smtClean="0"/>
              <a:t> </a:t>
            </a:r>
            <a:r>
              <a:rPr lang="ar-SA" sz="2800" dirty="0" smtClean="0"/>
              <a:t> </a:t>
            </a:r>
            <a:r>
              <a:rPr lang="ar-SA" sz="2800" dirty="0" smtClean="0"/>
              <a:t>التسويق على أنه”نشاط إنساني قائم على أساس الإشباع المباشر للحاجات والرغبات من خلال عملية التبادل“.</a:t>
            </a:r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endParaRPr lang="ar-SA" dirty="0"/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endParaRPr lang="ar-SA" dirty="0" smtClean="0"/>
          </a:p>
          <a:p>
            <a:pPr algn="ctr">
              <a:buNone/>
            </a:pPr>
            <a:r>
              <a:rPr lang="ar-SA" sz="2800" dirty="0" smtClean="0"/>
              <a:t>(العلاقة التبادلية للتسويق)</a:t>
            </a:r>
            <a:endParaRPr lang="ar-SA" sz="2800" dirty="0"/>
          </a:p>
        </p:txBody>
      </p:sp>
      <p:sp>
        <p:nvSpPr>
          <p:cNvPr id="4" name="مستطيل 3"/>
          <p:cNvSpPr/>
          <p:nvPr/>
        </p:nvSpPr>
        <p:spPr>
          <a:xfrm>
            <a:off x="6732240" y="3645024"/>
            <a:ext cx="180020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dirty="0" smtClean="0"/>
              <a:t>المجتمع </a:t>
            </a:r>
            <a:endParaRPr lang="ar-SA" sz="2200" dirty="0"/>
          </a:p>
        </p:txBody>
      </p:sp>
      <p:cxnSp>
        <p:nvCxnSpPr>
          <p:cNvPr id="6" name="رابط كسهم مستقيم 5"/>
          <p:cNvCxnSpPr/>
          <p:nvPr/>
        </p:nvCxnSpPr>
        <p:spPr>
          <a:xfrm flipH="1">
            <a:off x="3059832" y="4149080"/>
            <a:ext cx="33843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مستطيل 6"/>
          <p:cNvSpPr/>
          <p:nvPr/>
        </p:nvSpPr>
        <p:spPr>
          <a:xfrm>
            <a:off x="1043608" y="3717032"/>
            <a:ext cx="194421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dirty="0" smtClean="0"/>
              <a:t>منظمة الأعمال</a:t>
            </a:r>
            <a:endParaRPr lang="ar-SA" sz="2200" dirty="0"/>
          </a:p>
        </p:txBody>
      </p:sp>
      <p:cxnSp>
        <p:nvCxnSpPr>
          <p:cNvPr id="9" name="رابط كسهم مستقيم 8"/>
          <p:cNvCxnSpPr/>
          <p:nvPr/>
        </p:nvCxnSpPr>
        <p:spPr>
          <a:xfrm>
            <a:off x="3059832" y="4005064"/>
            <a:ext cx="35283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بشكل مرفق 14"/>
          <p:cNvCxnSpPr/>
          <p:nvPr/>
        </p:nvCxnSpPr>
        <p:spPr>
          <a:xfrm rot="10800000" flipV="1">
            <a:off x="6588224" y="4437112"/>
            <a:ext cx="1080120" cy="64807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 flipH="1">
            <a:off x="2123728" y="5085184"/>
            <a:ext cx="46085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رابط كسهم مستقيم 30"/>
          <p:cNvCxnSpPr/>
          <p:nvPr/>
        </p:nvCxnSpPr>
        <p:spPr>
          <a:xfrm flipV="1">
            <a:off x="2123728" y="465313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شكل 33"/>
          <p:cNvCxnSpPr/>
          <p:nvPr/>
        </p:nvCxnSpPr>
        <p:spPr>
          <a:xfrm rot="5400000" flipH="1" flipV="1">
            <a:off x="2861810" y="2258870"/>
            <a:ext cx="648072" cy="226825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رابط مستقيم 35"/>
          <p:cNvCxnSpPr/>
          <p:nvPr/>
        </p:nvCxnSpPr>
        <p:spPr>
          <a:xfrm>
            <a:off x="4355976" y="3068960"/>
            <a:ext cx="29523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رابط كسهم مستقيم 37"/>
          <p:cNvCxnSpPr/>
          <p:nvPr/>
        </p:nvCxnSpPr>
        <p:spPr>
          <a:xfrm>
            <a:off x="7308304" y="314096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مربع نص 38"/>
          <p:cNvSpPr txBox="1"/>
          <p:nvPr/>
        </p:nvSpPr>
        <p:spPr>
          <a:xfrm>
            <a:off x="4139952" y="2636912"/>
            <a:ext cx="1152128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dirty="0" smtClean="0"/>
              <a:t>اتصالات </a:t>
            </a:r>
            <a:endParaRPr lang="ar-SA" sz="2200" dirty="0"/>
          </a:p>
        </p:txBody>
      </p:sp>
      <p:sp>
        <p:nvSpPr>
          <p:cNvPr id="41" name="مربع نص 40"/>
          <p:cNvSpPr txBox="1"/>
          <p:nvPr/>
        </p:nvSpPr>
        <p:spPr>
          <a:xfrm>
            <a:off x="4211960" y="3429000"/>
            <a:ext cx="1152128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dirty="0"/>
              <a:t>منتجات</a:t>
            </a:r>
          </a:p>
        </p:txBody>
      </p:sp>
      <p:sp>
        <p:nvSpPr>
          <p:cNvPr id="42" name="مربع نص 41"/>
          <p:cNvSpPr txBox="1"/>
          <p:nvPr/>
        </p:nvSpPr>
        <p:spPr>
          <a:xfrm flipH="1">
            <a:off x="4067944" y="4365104"/>
            <a:ext cx="1793345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dirty="0" smtClean="0"/>
              <a:t>    نقود</a:t>
            </a:r>
            <a:endParaRPr lang="ar-SA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تعريفات الاتصالات التسويقية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ar-SA" dirty="0" smtClean="0"/>
              <a:t>العمليات المتعلقة بمناقلة المعلومات واستلامها.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ar-SA" dirty="0" smtClean="0"/>
              <a:t>إدارة عمليات الشراء لدى المستهلك خلال عملية البيع وما قبلها ومراحل الاستهلاك وما بعدها 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ar-SA" dirty="0" smtClean="0"/>
              <a:t>كافة الوسائل السائدة التي تستخدمها الشركة مع المجاميع المستهدفة والجمهور للترويج إلى منتجاتها أو لها ككل.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ar-SA" dirty="0" smtClean="0"/>
              <a:t>تنسيق الجهود الترويجية والتسويقية لضمان الحصول على الحد الأعلى من المعلومات وخلق التأثير والإقناع لدى الزبائن.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التعريف الشامل للاتصالات التسويقية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endParaRPr lang="ar-SA" dirty="0" smtClean="0"/>
          </a:p>
          <a:p>
            <a:pPr marL="0" indent="0">
              <a:buNone/>
            </a:pPr>
            <a:r>
              <a:rPr lang="ar-SA" dirty="0" smtClean="0"/>
              <a:t>5- العمليات الإدارية القائمة على حوار تفاعلي مع الجمهور المستهدف من خلال تنظيم وتطوير وتقييم سلسلة من الرسائل الموجهة نحو المجاميع المختلفة منهم باتجاه خلق مكانة للمنظمة في ذهنهم . </a:t>
            </a:r>
            <a:endParaRPr lang="ar-SA" dirty="0"/>
          </a:p>
          <a:p>
            <a:pPr>
              <a:buNone/>
            </a:pPr>
            <a:endParaRPr lang="ar-SA" dirty="0" smtClean="0"/>
          </a:p>
          <a:p>
            <a:r>
              <a:rPr lang="ar-SA" sz="2800" dirty="0" smtClean="0"/>
              <a:t>يحتوي هذا على 3 عناصر لتحديد مفهوم الاتصالات التسويقية :</a:t>
            </a:r>
          </a:p>
          <a:p>
            <a:pPr>
              <a:buNone/>
            </a:pPr>
            <a:r>
              <a:rPr lang="ar-SA" sz="2800" dirty="0" smtClean="0"/>
              <a:t>أ- الحوار</a:t>
            </a:r>
          </a:p>
          <a:p>
            <a:pPr>
              <a:buNone/>
            </a:pPr>
            <a:r>
              <a:rPr lang="ar-SA" sz="2800" dirty="0" smtClean="0"/>
              <a:t>ب-المكانة الذهنية</a:t>
            </a:r>
          </a:p>
          <a:p>
            <a:pPr>
              <a:buNone/>
            </a:pPr>
            <a:r>
              <a:rPr lang="ar-SA" sz="2800" dirty="0" smtClean="0"/>
              <a:t>ج- الاستجابة</a:t>
            </a: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ar-SA" dirty="0" smtClean="0"/>
          </a:p>
          <a:p>
            <a:pPr marL="0" indent="0" algn="ctr">
              <a:buNone/>
            </a:pPr>
            <a:endParaRPr lang="ar-SA" dirty="0"/>
          </a:p>
          <a:p>
            <a:pPr marL="0" indent="0" algn="ctr">
              <a:buNone/>
            </a:pPr>
            <a:r>
              <a:rPr lang="ar-SA" dirty="0" smtClean="0"/>
              <a:t>كيف تحقق </a:t>
            </a:r>
            <a:r>
              <a:rPr lang="ar-SA" dirty="0"/>
              <a:t>الاتصالات التسويقية </a:t>
            </a:r>
            <a:r>
              <a:rPr lang="ar-SA" dirty="0" smtClean="0"/>
              <a:t>تأثيرها على الجمهور؟ </a:t>
            </a:r>
          </a:p>
          <a:p>
            <a:pPr marL="0" indent="0" algn="ctr">
              <a:buNone/>
            </a:pPr>
            <a:endParaRPr lang="ar-SA" dirty="0"/>
          </a:p>
          <a:p>
            <a:pPr marL="0" indent="0" algn="ctr">
              <a:buNone/>
            </a:pPr>
            <a:r>
              <a:rPr lang="ar-SA" dirty="0"/>
              <a:t>إذا فهم المسوقين </a:t>
            </a:r>
            <a:r>
              <a:rPr lang="ar-SA" u="sng" dirty="0"/>
              <a:t>بشكل واضح أسس وعناصر نظام عملية الاتصالات التسويقية </a:t>
            </a:r>
            <a:r>
              <a:rPr lang="ar-SA" dirty="0"/>
              <a:t>.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62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ar-SA" sz="3200" dirty="0" smtClean="0"/>
              <a:t>عناصر نظام الاتصالات التسويقية</a:t>
            </a:r>
            <a:endParaRPr lang="ar-SA" sz="3200" dirty="0"/>
          </a:p>
        </p:txBody>
      </p:sp>
      <p:sp>
        <p:nvSpPr>
          <p:cNvPr id="4" name="مستطيل 3"/>
          <p:cNvSpPr/>
          <p:nvPr/>
        </p:nvSpPr>
        <p:spPr>
          <a:xfrm>
            <a:off x="7884368" y="1700808"/>
            <a:ext cx="864096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dirty="0" smtClean="0"/>
              <a:t>مرسل</a:t>
            </a:r>
            <a:endParaRPr lang="ar-SA" sz="2200" dirty="0"/>
          </a:p>
        </p:txBody>
      </p:sp>
      <p:sp>
        <p:nvSpPr>
          <p:cNvPr id="7" name="مستطيل 6"/>
          <p:cNvSpPr/>
          <p:nvPr/>
        </p:nvSpPr>
        <p:spPr>
          <a:xfrm>
            <a:off x="6300192" y="1700808"/>
            <a:ext cx="79208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dirty="0" smtClean="0"/>
              <a:t>ترميز</a:t>
            </a:r>
            <a:endParaRPr lang="ar-SA" sz="2200" dirty="0"/>
          </a:p>
        </p:txBody>
      </p:sp>
      <p:cxnSp>
        <p:nvCxnSpPr>
          <p:cNvPr id="9" name="رابط كسهم مستقيم 8"/>
          <p:cNvCxnSpPr/>
          <p:nvPr/>
        </p:nvCxnSpPr>
        <p:spPr>
          <a:xfrm flipH="1">
            <a:off x="5364088" y="2492896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ستطيل 9"/>
          <p:cNvSpPr/>
          <p:nvPr/>
        </p:nvSpPr>
        <p:spPr>
          <a:xfrm>
            <a:off x="3707904" y="1772816"/>
            <a:ext cx="1584176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dirty="0" smtClean="0"/>
              <a:t>وسيلة (قناة)</a:t>
            </a:r>
            <a:endParaRPr lang="ar-SA" sz="2200" dirty="0"/>
          </a:p>
        </p:txBody>
      </p:sp>
      <p:cxnSp>
        <p:nvCxnSpPr>
          <p:cNvPr id="12" name="رابط كسهم مستقيم 11"/>
          <p:cNvCxnSpPr/>
          <p:nvPr/>
        </p:nvCxnSpPr>
        <p:spPr>
          <a:xfrm flipH="1">
            <a:off x="7164288" y="2492896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/>
          <p:nvPr/>
        </p:nvCxnSpPr>
        <p:spPr>
          <a:xfrm flipH="1">
            <a:off x="2771800" y="249289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مستطيل 14"/>
          <p:cNvSpPr/>
          <p:nvPr/>
        </p:nvSpPr>
        <p:spPr>
          <a:xfrm>
            <a:off x="1979712" y="1772816"/>
            <a:ext cx="72008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dirty="0" smtClean="0"/>
              <a:t>تفسير</a:t>
            </a:r>
            <a:endParaRPr lang="ar-SA" sz="2200" dirty="0"/>
          </a:p>
        </p:txBody>
      </p:sp>
      <p:sp>
        <p:nvSpPr>
          <p:cNvPr id="16" name="مستطيل 15"/>
          <p:cNvSpPr/>
          <p:nvPr/>
        </p:nvSpPr>
        <p:spPr>
          <a:xfrm>
            <a:off x="539552" y="1772816"/>
            <a:ext cx="72008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dirty="0" smtClean="0"/>
              <a:t>مستلم</a:t>
            </a:r>
            <a:endParaRPr lang="ar-SA" sz="2200" dirty="0"/>
          </a:p>
        </p:txBody>
      </p:sp>
      <p:cxnSp>
        <p:nvCxnSpPr>
          <p:cNvPr id="18" name="رابط كسهم مستقيم 17"/>
          <p:cNvCxnSpPr/>
          <p:nvPr/>
        </p:nvCxnSpPr>
        <p:spPr>
          <a:xfrm flipH="1">
            <a:off x="1403648" y="256490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مستطيل 20"/>
          <p:cNvSpPr/>
          <p:nvPr/>
        </p:nvSpPr>
        <p:spPr>
          <a:xfrm>
            <a:off x="1331640" y="5229200"/>
            <a:ext cx="201622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dirty="0" smtClean="0"/>
              <a:t>استجابة </a:t>
            </a:r>
            <a:endParaRPr lang="ar-SA" sz="2200" dirty="0"/>
          </a:p>
        </p:txBody>
      </p:sp>
      <p:cxnSp>
        <p:nvCxnSpPr>
          <p:cNvPr id="23" name="رابط كسهم مستقيم 22"/>
          <p:cNvCxnSpPr/>
          <p:nvPr/>
        </p:nvCxnSpPr>
        <p:spPr>
          <a:xfrm>
            <a:off x="3347864" y="5517232"/>
            <a:ext cx="187220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مستطيل 23"/>
          <p:cNvSpPr/>
          <p:nvPr/>
        </p:nvSpPr>
        <p:spPr>
          <a:xfrm>
            <a:off x="5436096" y="5229200"/>
            <a:ext cx="266429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dirty="0" smtClean="0"/>
              <a:t>تغذية عكسية</a:t>
            </a:r>
            <a:endParaRPr lang="ar-SA" sz="2200" dirty="0"/>
          </a:p>
        </p:txBody>
      </p:sp>
      <p:sp>
        <p:nvSpPr>
          <p:cNvPr id="27" name="مستطيل 26"/>
          <p:cNvSpPr/>
          <p:nvPr/>
        </p:nvSpPr>
        <p:spPr>
          <a:xfrm>
            <a:off x="3131840" y="3789040"/>
            <a:ext cx="288032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dirty="0" smtClean="0"/>
              <a:t>ضوضاء</a:t>
            </a:r>
            <a:endParaRPr lang="ar-SA" sz="2200" dirty="0"/>
          </a:p>
        </p:txBody>
      </p:sp>
      <p:cxnSp>
        <p:nvCxnSpPr>
          <p:cNvPr id="29" name="رابط كسهم مستقيم 28"/>
          <p:cNvCxnSpPr/>
          <p:nvPr/>
        </p:nvCxnSpPr>
        <p:spPr>
          <a:xfrm>
            <a:off x="6156176" y="3933056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رابط كسهم مستقيم 30"/>
          <p:cNvCxnSpPr/>
          <p:nvPr/>
        </p:nvCxnSpPr>
        <p:spPr>
          <a:xfrm>
            <a:off x="4644008" y="4221088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رابط كسهم مستقيم 32"/>
          <p:cNvCxnSpPr/>
          <p:nvPr/>
        </p:nvCxnSpPr>
        <p:spPr>
          <a:xfrm flipH="1">
            <a:off x="1475656" y="4005064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رابط كسهم مستقيم 34"/>
          <p:cNvCxnSpPr/>
          <p:nvPr/>
        </p:nvCxnSpPr>
        <p:spPr>
          <a:xfrm>
            <a:off x="4355976" y="4077072"/>
            <a:ext cx="72008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رابط كسهم مستقيم 36"/>
          <p:cNvCxnSpPr/>
          <p:nvPr/>
        </p:nvCxnSpPr>
        <p:spPr>
          <a:xfrm flipV="1">
            <a:off x="4499992" y="314096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مربع نص 37"/>
          <p:cNvSpPr txBox="1"/>
          <p:nvPr/>
        </p:nvSpPr>
        <p:spPr>
          <a:xfrm>
            <a:off x="3995936" y="2636912"/>
            <a:ext cx="936104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dirty="0" smtClean="0"/>
              <a:t>الرسالة </a:t>
            </a:r>
            <a:endParaRPr lang="ar-SA" sz="2200" dirty="0"/>
          </a:p>
        </p:txBody>
      </p:sp>
      <p:cxnSp>
        <p:nvCxnSpPr>
          <p:cNvPr id="42" name="رابط مستقيم 41"/>
          <p:cNvCxnSpPr/>
          <p:nvPr/>
        </p:nvCxnSpPr>
        <p:spPr>
          <a:xfrm>
            <a:off x="755576" y="3284984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رابط كسهم مستقيم 43"/>
          <p:cNvCxnSpPr/>
          <p:nvPr/>
        </p:nvCxnSpPr>
        <p:spPr>
          <a:xfrm>
            <a:off x="827584" y="5517232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رابط كسهم مستقيم 45"/>
          <p:cNvCxnSpPr>
            <a:stCxn id="24" idx="3"/>
          </p:cNvCxnSpPr>
          <p:nvPr/>
        </p:nvCxnSpPr>
        <p:spPr>
          <a:xfrm>
            <a:off x="8100392" y="551723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رابط كسهم مستقيم 47"/>
          <p:cNvCxnSpPr/>
          <p:nvPr/>
        </p:nvCxnSpPr>
        <p:spPr>
          <a:xfrm flipV="1">
            <a:off x="8676456" y="3356992"/>
            <a:ext cx="0" cy="2088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587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600" dirty="0" smtClean="0"/>
              <a:t>عناصر نظام الاتصالات التسويقية 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ar-SA" sz="2200" dirty="0" smtClean="0"/>
              <a:t>1- المرسل ( المسوق أو الباعة أو الشركة ويكون هدفه ايصال فكرة او معلومة او منتج او خدمة الى الجمهور المستهدف)</a:t>
            </a:r>
          </a:p>
          <a:p>
            <a:r>
              <a:rPr lang="ar-SA" sz="2200" dirty="0"/>
              <a:t>2-الترميز</a:t>
            </a:r>
          </a:p>
          <a:p>
            <a:r>
              <a:rPr lang="ar-SA" sz="2200" dirty="0"/>
              <a:t>3- الوسيلة</a:t>
            </a:r>
          </a:p>
          <a:p>
            <a:r>
              <a:rPr lang="ar-SA" sz="2200" dirty="0"/>
              <a:t>4- الرسالة </a:t>
            </a:r>
            <a:r>
              <a:rPr lang="ar-SA" sz="2200" dirty="0" smtClean="0"/>
              <a:t>(جوهر عملية الاتصال)</a:t>
            </a:r>
          </a:p>
          <a:p>
            <a:r>
              <a:rPr lang="ar-SA" sz="2200" dirty="0" smtClean="0"/>
              <a:t>5-التفسير(تعبير عن الرموز والعبارات والاشارات القابلة للفهم المشترك بين الطرفين وان توافق هذه الرموز مع قدرة المستلم على التفسير).</a:t>
            </a:r>
          </a:p>
          <a:p>
            <a:r>
              <a:rPr lang="ar-SA" sz="2200" dirty="0" smtClean="0"/>
              <a:t>6-المستلم(المستهلك أو المجاميع التسويقية المستهدفة من عملية الاتصال)</a:t>
            </a:r>
          </a:p>
          <a:p>
            <a:r>
              <a:rPr lang="ar-SA" sz="2200" dirty="0" smtClean="0"/>
              <a:t>7- الاستجابة (قبول أو رفض)</a:t>
            </a:r>
          </a:p>
          <a:p>
            <a:r>
              <a:rPr lang="ar-SA" sz="2200" dirty="0" smtClean="0"/>
              <a:t>8-التغذية العكسية</a:t>
            </a:r>
          </a:p>
          <a:p>
            <a:r>
              <a:rPr lang="ar-SA" sz="2200" dirty="0" smtClean="0"/>
              <a:t>9-الضوضاء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لوان متوسطة">
  <a:themeElements>
    <a:clrScheme name="ألوان متوسطة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ألوان متوسطة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ألوان متوسطة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353</TotalTime>
  <Words>636</Words>
  <Application>Microsoft Office PowerPoint</Application>
  <PresentationFormat>عرض على الشاشة (3:4)‏</PresentationFormat>
  <Paragraphs>146</Paragraphs>
  <Slides>15</Slides>
  <Notes>3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ألوان متوسطة</vt:lpstr>
      <vt:lpstr>الاتصالات التسويقية </vt:lpstr>
      <vt:lpstr>عناصر محاضرة اليوم</vt:lpstr>
      <vt:lpstr>استراتيجية الاتصالات التسويقية </vt:lpstr>
      <vt:lpstr>مفهوم الاتصالات التسويقية </vt:lpstr>
      <vt:lpstr>تعريفات الاتصالات التسويقية</vt:lpstr>
      <vt:lpstr>التعريف الشامل للاتصالات التسويقية </vt:lpstr>
      <vt:lpstr>عرض تقديمي في PowerPoint</vt:lpstr>
      <vt:lpstr>عناصر نظام الاتصالات التسويقية</vt:lpstr>
      <vt:lpstr>عناصر نظام الاتصالات التسويقية </vt:lpstr>
      <vt:lpstr>النماذج المتقدمة للاتصالات التسويقية التدرج الهرمي للاستجابة في الاتصالات التسويقية</vt:lpstr>
      <vt:lpstr>التأثير المتدرج </vt:lpstr>
      <vt:lpstr>أهداف الاتصالات التسويقية</vt:lpstr>
      <vt:lpstr>أهداف الاتصالات التسويقية</vt:lpstr>
      <vt:lpstr>خطوات وضع أهداف الاتصالات التسويقية (كيف نضع أهدافنا للاتصالات التسويقية)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الاتصالات التسويقية </dc:title>
  <dc:creator>bbb</dc:creator>
  <cp:lastModifiedBy>Nada Nasser Alahmari</cp:lastModifiedBy>
  <cp:revision>86</cp:revision>
  <dcterms:created xsi:type="dcterms:W3CDTF">2014-02-15T17:14:19Z</dcterms:created>
  <dcterms:modified xsi:type="dcterms:W3CDTF">2015-09-14T07:06:36Z</dcterms:modified>
</cp:coreProperties>
</file>