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77" r:id="rId11"/>
    <p:sldId id="278" r:id="rId12"/>
    <p:sldId id="279" r:id="rId13"/>
    <p:sldId id="273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5850CF-26B7-4D6F-92B6-4E5FE213E5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B6D84B-0191-4A43-8598-7F5C503B4980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عرف الإنسان الآثار العصبية والنفسية للأعشاب التي استخدمها منذ آلاف السنين .</a:t>
          </a:r>
          <a:endParaRPr lang="en-GB" baseline="0" dirty="0">
            <a:solidFill>
              <a:schemeClr val="tx1"/>
            </a:solidFill>
          </a:endParaRPr>
        </a:p>
      </dgm:t>
    </dgm:pt>
    <dgm:pt modelId="{00B2DAB3-B7B4-4251-91ED-F65B0C823499}" type="parTrans" cxnId="{0550BE82-BD15-480F-922C-C1644E0C6480}">
      <dgm:prSet/>
      <dgm:spPr/>
      <dgm:t>
        <a:bodyPr/>
        <a:lstStyle/>
        <a:p>
          <a:endParaRPr lang="en-GB"/>
        </a:p>
      </dgm:t>
    </dgm:pt>
    <dgm:pt modelId="{A8A29970-0AB5-420D-8E75-F6997E4A4AD9}" type="sibTrans" cxnId="{0550BE82-BD15-480F-922C-C1644E0C6480}">
      <dgm:prSet/>
      <dgm:spPr/>
      <dgm:t>
        <a:bodyPr/>
        <a:lstStyle/>
        <a:p>
          <a:endParaRPr lang="en-GB"/>
        </a:p>
      </dgm:t>
    </dgm:pt>
    <dgm:pt modelId="{88CC6856-4D38-466F-8FF8-DA04462BC9C5}">
      <dgm:prSet phldrT="[Text]"/>
      <dgm:spPr>
        <a:noFill/>
        <a:ln w="44450">
          <a:solidFill>
            <a:schemeClr val="tx1"/>
          </a:solidFill>
        </a:ln>
      </dgm:spPr>
      <dgm:t>
        <a:bodyPr/>
        <a:lstStyle/>
        <a:p>
          <a:r>
            <a:rPr lang="ar-AE" dirty="0" smtClean="0">
              <a:solidFill>
                <a:schemeClr val="tx1"/>
              </a:solidFill>
            </a:rPr>
            <a:t>في</a:t>
          </a:r>
          <a:r>
            <a:rPr lang="ar-AE" baseline="0" dirty="0" smtClean="0">
              <a:solidFill>
                <a:schemeClr val="tx1"/>
              </a:solidFill>
            </a:rPr>
            <a:t> بداية القرن التاسع عشر (1800-) استخدم الإنسان الكثير من العقاقير لكنه لم يكن يعلم بكيفية عملها وتأثيرها </a:t>
          </a:r>
          <a:endParaRPr lang="en-GB" dirty="0">
            <a:solidFill>
              <a:schemeClr val="tx1"/>
            </a:solidFill>
          </a:endParaRPr>
        </a:p>
      </dgm:t>
    </dgm:pt>
    <dgm:pt modelId="{B5392094-3A5F-4007-ABC1-9CE43C6DD7B6}" type="parTrans" cxnId="{391AB1C0-7328-427D-8143-8B2D5B991BA4}">
      <dgm:prSet/>
      <dgm:spPr/>
      <dgm:t>
        <a:bodyPr/>
        <a:lstStyle/>
        <a:p>
          <a:endParaRPr lang="en-GB"/>
        </a:p>
      </dgm:t>
    </dgm:pt>
    <dgm:pt modelId="{5FC24CA5-C59F-4384-811F-CF15DCA4B22B}" type="sibTrans" cxnId="{391AB1C0-7328-427D-8143-8B2D5B991BA4}">
      <dgm:prSet/>
      <dgm:spPr/>
      <dgm:t>
        <a:bodyPr/>
        <a:lstStyle/>
        <a:p>
          <a:endParaRPr lang="en-GB"/>
        </a:p>
      </dgm:t>
    </dgm:pt>
    <dgm:pt modelId="{13D80C00-1F26-482A-B399-0659365F6CB5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قام موريو باستخدام الحشيش والقهوة للتحكم في سلوك المرضى </a:t>
          </a:r>
          <a:endParaRPr lang="en-GB" baseline="0" dirty="0">
            <a:solidFill>
              <a:schemeClr val="tx1"/>
            </a:solidFill>
          </a:endParaRPr>
        </a:p>
      </dgm:t>
    </dgm:pt>
    <dgm:pt modelId="{505FE181-77D8-4A0A-B588-BD9B692C62D5}" type="parTrans" cxnId="{E3846C86-8650-4CF9-96E8-CC615E2A402A}">
      <dgm:prSet/>
      <dgm:spPr/>
      <dgm:t>
        <a:bodyPr/>
        <a:lstStyle/>
        <a:p>
          <a:endParaRPr lang="en-GB"/>
        </a:p>
      </dgm:t>
    </dgm:pt>
    <dgm:pt modelId="{D3DA2E6F-5563-4616-8D8F-390EA9777249}" type="sibTrans" cxnId="{E3846C86-8650-4CF9-96E8-CC615E2A402A}">
      <dgm:prSet/>
      <dgm:spPr/>
      <dgm:t>
        <a:bodyPr/>
        <a:lstStyle/>
        <a:p>
          <a:endParaRPr lang="en-GB"/>
        </a:p>
      </dgm:t>
    </dgm:pt>
    <dgm:pt modelId="{EECE2478-F229-4E64-B46B-C64F9C4394AB}" type="pres">
      <dgm:prSet presAssocID="{3F5850CF-26B7-4D6F-92B6-4E5FE213E5CC}" presName="linearFlow" presStyleCnt="0">
        <dgm:presLayoutVars>
          <dgm:resizeHandles val="exact"/>
        </dgm:presLayoutVars>
      </dgm:prSet>
      <dgm:spPr/>
    </dgm:pt>
    <dgm:pt modelId="{ECDE8CE8-C6BE-45CA-86D6-1FFE2694D335}" type="pres">
      <dgm:prSet presAssocID="{1DB6D84B-0191-4A43-8598-7F5C503B4980}" presName="node" presStyleLbl="node1" presStyleIdx="0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68CBD-310E-484E-8C26-D9EAEF18E70C}" type="pres">
      <dgm:prSet presAssocID="{A8A29970-0AB5-420D-8E75-F6997E4A4AD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8FD34CF-2D73-408C-AE18-B0862F2F4C45}" type="pres">
      <dgm:prSet presAssocID="{A8A29970-0AB5-420D-8E75-F6997E4A4AD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D70EE02-9165-4B6D-B86E-57EE5B585C46}" type="pres">
      <dgm:prSet presAssocID="{88CC6856-4D38-466F-8FF8-DA04462BC9C5}" presName="node" presStyleLbl="node1" presStyleIdx="1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51C608-3BE3-444B-9C6E-6A6D8B69E7DD}" type="pres">
      <dgm:prSet presAssocID="{5FC24CA5-C59F-4384-811F-CF15DCA4B22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7DA8520-19EA-40B0-A819-88431F1E65C1}" type="pres">
      <dgm:prSet presAssocID="{5FC24CA5-C59F-4384-811F-CF15DCA4B22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7D7429A-161C-46C3-A9C4-09C694A5B84A}" type="pres">
      <dgm:prSet presAssocID="{13D80C00-1F26-482A-B399-0659365F6CB5}" presName="node" presStyleLbl="node1" presStyleIdx="2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3B17EA9-7566-4894-90E8-12892979DCA6}" type="presOf" srcId="{5FC24CA5-C59F-4384-811F-CF15DCA4B22B}" destId="{D7DA8520-19EA-40B0-A819-88431F1E65C1}" srcOrd="1" destOrd="0" presId="urn:microsoft.com/office/officeart/2005/8/layout/process2"/>
    <dgm:cxn modelId="{0550BE82-BD15-480F-922C-C1644E0C6480}" srcId="{3F5850CF-26B7-4D6F-92B6-4E5FE213E5CC}" destId="{1DB6D84B-0191-4A43-8598-7F5C503B4980}" srcOrd="0" destOrd="0" parTransId="{00B2DAB3-B7B4-4251-91ED-F65B0C823499}" sibTransId="{A8A29970-0AB5-420D-8E75-F6997E4A4AD9}"/>
    <dgm:cxn modelId="{1DBCA893-8F4D-48EC-9BF4-5ECB6260CBD5}" type="presOf" srcId="{A8A29970-0AB5-420D-8E75-F6997E4A4AD9}" destId="{A6B68CBD-310E-484E-8C26-D9EAEF18E70C}" srcOrd="0" destOrd="0" presId="urn:microsoft.com/office/officeart/2005/8/layout/process2"/>
    <dgm:cxn modelId="{9E7A2C6A-5EB2-4C12-AB5A-C6E9062186DD}" type="presOf" srcId="{5FC24CA5-C59F-4384-811F-CF15DCA4B22B}" destId="{2A51C608-3BE3-444B-9C6E-6A6D8B69E7DD}" srcOrd="0" destOrd="0" presId="urn:microsoft.com/office/officeart/2005/8/layout/process2"/>
    <dgm:cxn modelId="{E3846C86-8650-4CF9-96E8-CC615E2A402A}" srcId="{3F5850CF-26B7-4D6F-92B6-4E5FE213E5CC}" destId="{13D80C00-1F26-482A-B399-0659365F6CB5}" srcOrd="2" destOrd="0" parTransId="{505FE181-77D8-4A0A-B588-BD9B692C62D5}" sibTransId="{D3DA2E6F-5563-4616-8D8F-390EA9777249}"/>
    <dgm:cxn modelId="{8E34D5F2-7BD6-44A1-8A08-FB230211629A}" type="presOf" srcId="{3F5850CF-26B7-4D6F-92B6-4E5FE213E5CC}" destId="{EECE2478-F229-4E64-B46B-C64F9C4394AB}" srcOrd="0" destOrd="0" presId="urn:microsoft.com/office/officeart/2005/8/layout/process2"/>
    <dgm:cxn modelId="{D1593EF1-3F78-48C0-9C0E-959C6E9FA522}" type="presOf" srcId="{1DB6D84B-0191-4A43-8598-7F5C503B4980}" destId="{ECDE8CE8-C6BE-45CA-86D6-1FFE2694D335}" srcOrd="0" destOrd="0" presId="urn:microsoft.com/office/officeart/2005/8/layout/process2"/>
    <dgm:cxn modelId="{B2ECB614-BA54-4C75-871F-CD96B4565BCD}" type="presOf" srcId="{88CC6856-4D38-466F-8FF8-DA04462BC9C5}" destId="{2D70EE02-9165-4B6D-B86E-57EE5B585C46}" srcOrd="0" destOrd="0" presId="urn:microsoft.com/office/officeart/2005/8/layout/process2"/>
    <dgm:cxn modelId="{10A7E70D-97EF-406C-9057-CDCB7E4449B2}" type="presOf" srcId="{A8A29970-0AB5-420D-8E75-F6997E4A4AD9}" destId="{88FD34CF-2D73-408C-AE18-B0862F2F4C45}" srcOrd="1" destOrd="0" presId="urn:microsoft.com/office/officeart/2005/8/layout/process2"/>
    <dgm:cxn modelId="{B3A8E602-5CAC-4C0D-80AE-710FB9EE221B}" type="presOf" srcId="{13D80C00-1F26-482A-B399-0659365F6CB5}" destId="{17D7429A-161C-46C3-A9C4-09C694A5B84A}" srcOrd="0" destOrd="0" presId="urn:microsoft.com/office/officeart/2005/8/layout/process2"/>
    <dgm:cxn modelId="{391AB1C0-7328-427D-8143-8B2D5B991BA4}" srcId="{3F5850CF-26B7-4D6F-92B6-4E5FE213E5CC}" destId="{88CC6856-4D38-466F-8FF8-DA04462BC9C5}" srcOrd="1" destOrd="0" parTransId="{B5392094-3A5F-4007-ABC1-9CE43C6DD7B6}" sibTransId="{5FC24CA5-C59F-4384-811F-CF15DCA4B22B}"/>
    <dgm:cxn modelId="{C9FB4912-9F6E-4824-B0B4-ED7BC45335AB}" type="presParOf" srcId="{EECE2478-F229-4E64-B46B-C64F9C4394AB}" destId="{ECDE8CE8-C6BE-45CA-86D6-1FFE2694D335}" srcOrd="0" destOrd="0" presId="urn:microsoft.com/office/officeart/2005/8/layout/process2"/>
    <dgm:cxn modelId="{AD2D7D8A-6394-42F3-9FB9-1CF2939A869D}" type="presParOf" srcId="{EECE2478-F229-4E64-B46B-C64F9C4394AB}" destId="{A6B68CBD-310E-484E-8C26-D9EAEF18E70C}" srcOrd="1" destOrd="0" presId="urn:microsoft.com/office/officeart/2005/8/layout/process2"/>
    <dgm:cxn modelId="{62112874-A547-450C-997F-C11B89E1189C}" type="presParOf" srcId="{A6B68CBD-310E-484E-8C26-D9EAEF18E70C}" destId="{88FD34CF-2D73-408C-AE18-B0862F2F4C45}" srcOrd="0" destOrd="0" presId="urn:microsoft.com/office/officeart/2005/8/layout/process2"/>
    <dgm:cxn modelId="{43E48EE7-BFFD-4FF0-9292-82D71E32265E}" type="presParOf" srcId="{EECE2478-F229-4E64-B46B-C64F9C4394AB}" destId="{2D70EE02-9165-4B6D-B86E-57EE5B585C46}" srcOrd="2" destOrd="0" presId="urn:microsoft.com/office/officeart/2005/8/layout/process2"/>
    <dgm:cxn modelId="{ADD1FA2F-F133-4D22-8348-0720424D1AD7}" type="presParOf" srcId="{EECE2478-F229-4E64-B46B-C64F9C4394AB}" destId="{2A51C608-3BE3-444B-9C6E-6A6D8B69E7DD}" srcOrd="3" destOrd="0" presId="urn:microsoft.com/office/officeart/2005/8/layout/process2"/>
    <dgm:cxn modelId="{EB45995C-FC13-4AD2-9970-4CF4BBBD4D3A}" type="presParOf" srcId="{2A51C608-3BE3-444B-9C6E-6A6D8B69E7DD}" destId="{D7DA8520-19EA-40B0-A819-88431F1E65C1}" srcOrd="0" destOrd="0" presId="urn:microsoft.com/office/officeart/2005/8/layout/process2"/>
    <dgm:cxn modelId="{747CC25D-A231-4DAA-820B-55C7B33C63A4}" type="presParOf" srcId="{EECE2478-F229-4E64-B46B-C64F9C4394AB}" destId="{17D7429A-161C-46C3-A9C4-09C694A5B8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850CF-26B7-4D6F-92B6-4E5FE213E5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B6D84B-0191-4A43-8598-7F5C503B4980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1838 تم تصنيع مادة </a:t>
          </a:r>
          <a:r>
            <a:rPr lang="ar-AE" b="1" u="sng" baseline="0" dirty="0" smtClean="0">
              <a:solidFill>
                <a:schemeClr val="tx1"/>
              </a:solidFill>
            </a:rPr>
            <a:t>الكلورال هيدرات</a:t>
          </a:r>
          <a:r>
            <a:rPr lang="ar-AE" baseline="0" dirty="0" smtClean="0">
              <a:solidFill>
                <a:schemeClr val="tx1"/>
              </a:solidFill>
            </a:rPr>
            <a:t> وهي مادة مهدئة ومنومة .</a:t>
          </a:r>
          <a:endParaRPr lang="en-GB" baseline="0" dirty="0">
            <a:solidFill>
              <a:schemeClr val="tx1"/>
            </a:solidFill>
          </a:endParaRPr>
        </a:p>
      </dgm:t>
    </dgm:pt>
    <dgm:pt modelId="{00B2DAB3-B7B4-4251-91ED-F65B0C823499}" type="parTrans" cxnId="{0550BE82-BD15-480F-922C-C1644E0C6480}">
      <dgm:prSet/>
      <dgm:spPr/>
      <dgm:t>
        <a:bodyPr/>
        <a:lstStyle/>
        <a:p>
          <a:endParaRPr lang="en-GB"/>
        </a:p>
      </dgm:t>
    </dgm:pt>
    <dgm:pt modelId="{A8A29970-0AB5-420D-8E75-F6997E4A4AD9}" type="sibTrans" cxnId="{0550BE82-BD15-480F-922C-C1644E0C6480}">
      <dgm:prSet/>
      <dgm:spPr/>
      <dgm:t>
        <a:bodyPr/>
        <a:lstStyle/>
        <a:p>
          <a:endParaRPr lang="en-GB"/>
        </a:p>
      </dgm:t>
    </dgm:pt>
    <dgm:pt modelId="{88CC6856-4D38-466F-8FF8-DA04462BC9C5}">
      <dgm:prSet phldrT="[Text]"/>
      <dgm:spPr>
        <a:noFill/>
        <a:ln w="44450">
          <a:solidFill>
            <a:schemeClr val="tx1"/>
          </a:solidFill>
        </a:ln>
      </dgm:spPr>
      <dgm:t>
        <a:bodyPr/>
        <a:lstStyle/>
        <a:p>
          <a:r>
            <a:rPr lang="ar-AE" dirty="0" smtClean="0">
              <a:solidFill>
                <a:schemeClr val="tx1"/>
              </a:solidFill>
            </a:rPr>
            <a:t>عام 1863 قام باير بتصنيع حمض</a:t>
          </a:r>
          <a:r>
            <a:rPr lang="ar-AE" b="1" u="sng" dirty="0" smtClean="0">
              <a:solidFill>
                <a:schemeClr val="tx1"/>
              </a:solidFill>
            </a:rPr>
            <a:t> الباربيتيوريك </a:t>
          </a:r>
          <a:endParaRPr lang="en-GB" b="1" u="sng" dirty="0">
            <a:solidFill>
              <a:schemeClr val="tx1"/>
            </a:solidFill>
          </a:endParaRPr>
        </a:p>
      </dgm:t>
    </dgm:pt>
    <dgm:pt modelId="{B5392094-3A5F-4007-ABC1-9CE43C6DD7B6}" type="parTrans" cxnId="{391AB1C0-7328-427D-8143-8B2D5B991BA4}">
      <dgm:prSet/>
      <dgm:spPr/>
      <dgm:t>
        <a:bodyPr/>
        <a:lstStyle/>
        <a:p>
          <a:endParaRPr lang="en-GB"/>
        </a:p>
      </dgm:t>
    </dgm:pt>
    <dgm:pt modelId="{5FC24CA5-C59F-4384-811F-CF15DCA4B22B}" type="sibTrans" cxnId="{391AB1C0-7328-427D-8143-8B2D5B991BA4}">
      <dgm:prSet/>
      <dgm:spPr/>
      <dgm:t>
        <a:bodyPr/>
        <a:lstStyle/>
        <a:p>
          <a:endParaRPr lang="en-GB"/>
        </a:p>
      </dgm:t>
    </dgm:pt>
    <dgm:pt modelId="{13D80C00-1F26-482A-B399-0659365F6CB5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1905 تم استخدام مادة الباربيتيورات لعلاج الأرق والقلق وكمادة مخدرة في العمليات الجراحية .</a:t>
          </a:r>
          <a:endParaRPr lang="en-GB" baseline="0" dirty="0">
            <a:solidFill>
              <a:schemeClr val="tx1"/>
            </a:solidFill>
          </a:endParaRPr>
        </a:p>
      </dgm:t>
    </dgm:pt>
    <dgm:pt modelId="{505FE181-77D8-4A0A-B588-BD9B692C62D5}" type="parTrans" cxnId="{E3846C86-8650-4CF9-96E8-CC615E2A402A}">
      <dgm:prSet/>
      <dgm:spPr/>
      <dgm:t>
        <a:bodyPr/>
        <a:lstStyle/>
        <a:p>
          <a:endParaRPr lang="en-GB"/>
        </a:p>
      </dgm:t>
    </dgm:pt>
    <dgm:pt modelId="{D3DA2E6F-5563-4616-8D8F-390EA9777249}" type="sibTrans" cxnId="{E3846C86-8650-4CF9-96E8-CC615E2A402A}">
      <dgm:prSet/>
      <dgm:spPr/>
      <dgm:t>
        <a:bodyPr/>
        <a:lstStyle/>
        <a:p>
          <a:endParaRPr lang="en-GB"/>
        </a:p>
      </dgm:t>
    </dgm:pt>
    <dgm:pt modelId="{EECE2478-F229-4E64-B46B-C64F9C4394AB}" type="pres">
      <dgm:prSet presAssocID="{3F5850CF-26B7-4D6F-92B6-4E5FE213E5CC}" presName="linearFlow" presStyleCnt="0">
        <dgm:presLayoutVars>
          <dgm:resizeHandles val="exact"/>
        </dgm:presLayoutVars>
      </dgm:prSet>
      <dgm:spPr/>
    </dgm:pt>
    <dgm:pt modelId="{ECDE8CE8-C6BE-45CA-86D6-1FFE2694D335}" type="pres">
      <dgm:prSet presAssocID="{1DB6D84B-0191-4A43-8598-7F5C503B4980}" presName="node" presStyleLbl="node1" presStyleIdx="0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68CBD-310E-484E-8C26-D9EAEF18E70C}" type="pres">
      <dgm:prSet presAssocID="{A8A29970-0AB5-420D-8E75-F6997E4A4AD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8FD34CF-2D73-408C-AE18-B0862F2F4C45}" type="pres">
      <dgm:prSet presAssocID="{A8A29970-0AB5-420D-8E75-F6997E4A4AD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D70EE02-9165-4B6D-B86E-57EE5B585C46}" type="pres">
      <dgm:prSet presAssocID="{88CC6856-4D38-466F-8FF8-DA04462BC9C5}" presName="node" presStyleLbl="node1" presStyleIdx="1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51C608-3BE3-444B-9C6E-6A6D8B69E7DD}" type="pres">
      <dgm:prSet presAssocID="{5FC24CA5-C59F-4384-811F-CF15DCA4B22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7DA8520-19EA-40B0-A819-88431F1E65C1}" type="pres">
      <dgm:prSet presAssocID="{5FC24CA5-C59F-4384-811F-CF15DCA4B22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7D7429A-161C-46C3-A9C4-09C694A5B84A}" type="pres">
      <dgm:prSet presAssocID="{13D80C00-1F26-482A-B399-0659365F6CB5}" presName="node" presStyleLbl="node1" presStyleIdx="2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477C6B-DAE7-44AB-BCE1-2C7347FBE2B6}" type="presOf" srcId="{5FC24CA5-C59F-4384-811F-CF15DCA4B22B}" destId="{D7DA8520-19EA-40B0-A819-88431F1E65C1}" srcOrd="1" destOrd="0" presId="urn:microsoft.com/office/officeart/2005/8/layout/process2"/>
    <dgm:cxn modelId="{391AB1C0-7328-427D-8143-8B2D5B991BA4}" srcId="{3F5850CF-26B7-4D6F-92B6-4E5FE213E5CC}" destId="{88CC6856-4D38-466F-8FF8-DA04462BC9C5}" srcOrd="1" destOrd="0" parTransId="{B5392094-3A5F-4007-ABC1-9CE43C6DD7B6}" sibTransId="{5FC24CA5-C59F-4384-811F-CF15DCA4B22B}"/>
    <dgm:cxn modelId="{E3846C86-8650-4CF9-96E8-CC615E2A402A}" srcId="{3F5850CF-26B7-4D6F-92B6-4E5FE213E5CC}" destId="{13D80C00-1F26-482A-B399-0659365F6CB5}" srcOrd="2" destOrd="0" parTransId="{505FE181-77D8-4A0A-B588-BD9B692C62D5}" sibTransId="{D3DA2E6F-5563-4616-8D8F-390EA9777249}"/>
    <dgm:cxn modelId="{1E372F50-208D-4B6B-9011-21419C4B0269}" type="presOf" srcId="{1DB6D84B-0191-4A43-8598-7F5C503B4980}" destId="{ECDE8CE8-C6BE-45CA-86D6-1FFE2694D335}" srcOrd="0" destOrd="0" presId="urn:microsoft.com/office/officeart/2005/8/layout/process2"/>
    <dgm:cxn modelId="{0291850F-C29A-41C8-979F-85920A22A6F6}" type="presOf" srcId="{13D80C00-1F26-482A-B399-0659365F6CB5}" destId="{17D7429A-161C-46C3-A9C4-09C694A5B84A}" srcOrd="0" destOrd="0" presId="urn:microsoft.com/office/officeart/2005/8/layout/process2"/>
    <dgm:cxn modelId="{BDE0DC0A-4BBA-4782-8B0B-AC3699A4B46C}" type="presOf" srcId="{5FC24CA5-C59F-4384-811F-CF15DCA4B22B}" destId="{2A51C608-3BE3-444B-9C6E-6A6D8B69E7DD}" srcOrd="0" destOrd="0" presId="urn:microsoft.com/office/officeart/2005/8/layout/process2"/>
    <dgm:cxn modelId="{0550BE82-BD15-480F-922C-C1644E0C6480}" srcId="{3F5850CF-26B7-4D6F-92B6-4E5FE213E5CC}" destId="{1DB6D84B-0191-4A43-8598-7F5C503B4980}" srcOrd="0" destOrd="0" parTransId="{00B2DAB3-B7B4-4251-91ED-F65B0C823499}" sibTransId="{A8A29970-0AB5-420D-8E75-F6997E4A4AD9}"/>
    <dgm:cxn modelId="{8EE74B8B-677F-4429-AF15-598468CBE6AE}" type="presOf" srcId="{88CC6856-4D38-466F-8FF8-DA04462BC9C5}" destId="{2D70EE02-9165-4B6D-B86E-57EE5B585C46}" srcOrd="0" destOrd="0" presId="urn:microsoft.com/office/officeart/2005/8/layout/process2"/>
    <dgm:cxn modelId="{EBEFF3C7-D2DD-4275-BE5F-C961709A861C}" type="presOf" srcId="{A8A29970-0AB5-420D-8E75-F6997E4A4AD9}" destId="{A6B68CBD-310E-484E-8C26-D9EAEF18E70C}" srcOrd="0" destOrd="0" presId="urn:microsoft.com/office/officeart/2005/8/layout/process2"/>
    <dgm:cxn modelId="{D5165FFB-9693-4BCC-802E-9815ACF8BCDF}" type="presOf" srcId="{3F5850CF-26B7-4D6F-92B6-4E5FE213E5CC}" destId="{EECE2478-F229-4E64-B46B-C64F9C4394AB}" srcOrd="0" destOrd="0" presId="urn:microsoft.com/office/officeart/2005/8/layout/process2"/>
    <dgm:cxn modelId="{9A91B847-5E1F-4FA3-84EC-6C654E981C1B}" type="presOf" srcId="{A8A29970-0AB5-420D-8E75-F6997E4A4AD9}" destId="{88FD34CF-2D73-408C-AE18-B0862F2F4C45}" srcOrd="1" destOrd="0" presId="urn:microsoft.com/office/officeart/2005/8/layout/process2"/>
    <dgm:cxn modelId="{BAF9D514-0BE2-478C-9E4A-EC3682EE6054}" type="presParOf" srcId="{EECE2478-F229-4E64-B46B-C64F9C4394AB}" destId="{ECDE8CE8-C6BE-45CA-86D6-1FFE2694D335}" srcOrd="0" destOrd="0" presId="urn:microsoft.com/office/officeart/2005/8/layout/process2"/>
    <dgm:cxn modelId="{15099816-0788-46F1-B700-1625EEA2EE84}" type="presParOf" srcId="{EECE2478-F229-4E64-B46B-C64F9C4394AB}" destId="{A6B68CBD-310E-484E-8C26-D9EAEF18E70C}" srcOrd="1" destOrd="0" presId="urn:microsoft.com/office/officeart/2005/8/layout/process2"/>
    <dgm:cxn modelId="{6C238217-C0EF-470C-9A1D-AE504A1E4BB6}" type="presParOf" srcId="{A6B68CBD-310E-484E-8C26-D9EAEF18E70C}" destId="{88FD34CF-2D73-408C-AE18-B0862F2F4C45}" srcOrd="0" destOrd="0" presId="urn:microsoft.com/office/officeart/2005/8/layout/process2"/>
    <dgm:cxn modelId="{72661653-A695-460B-A78E-B0D8E74C9E63}" type="presParOf" srcId="{EECE2478-F229-4E64-B46B-C64F9C4394AB}" destId="{2D70EE02-9165-4B6D-B86E-57EE5B585C46}" srcOrd="2" destOrd="0" presId="urn:microsoft.com/office/officeart/2005/8/layout/process2"/>
    <dgm:cxn modelId="{DF8B6721-5A33-4112-8A56-6AED5E533920}" type="presParOf" srcId="{EECE2478-F229-4E64-B46B-C64F9C4394AB}" destId="{2A51C608-3BE3-444B-9C6E-6A6D8B69E7DD}" srcOrd="3" destOrd="0" presId="urn:microsoft.com/office/officeart/2005/8/layout/process2"/>
    <dgm:cxn modelId="{29E22F5E-0BE3-4FCC-AE31-D450A8048CB7}" type="presParOf" srcId="{2A51C608-3BE3-444B-9C6E-6A6D8B69E7DD}" destId="{D7DA8520-19EA-40B0-A819-88431F1E65C1}" srcOrd="0" destOrd="0" presId="urn:microsoft.com/office/officeart/2005/8/layout/process2"/>
    <dgm:cxn modelId="{361FB289-C989-47C7-88BC-ADF6817DBA96}" type="presParOf" srcId="{EECE2478-F229-4E64-B46B-C64F9C4394AB}" destId="{17D7429A-161C-46C3-A9C4-09C694A5B8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5850CF-26B7-4D6F-92B6-4E5FE213E5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B6D84B-0191-4A43-8598-7F5C503B4980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1917 قام العالم فون جوريج باستخدام أدوية الملاريا في علاج المرحلة الثالثة من مرض الزهراء .</a:t>
          </a:r>
          <a:endParaRPr lang="en-GB" baseline="0" dirty="0">
            <a:solidFill>
              <a:schemeClr val="tx1"/>
            </a:solidFill>
          </a:endParaRPr>
        </a:p>
      </dgm:t>
    </dgm:pt>
    <dgm:pt modelId="{00B2DAB3-B7B4-4251-91ED-F65B0C823499}" type="parTrans" cxnId="{0550BE82-BD15-480F-922C-C1644E0C6480}">
      <dgm:prSet/>
      <dgm:spPr/>
      <dgm:t>
        <a:bodyPr/>
        <a:lstStyle/>
        <a:p>
          <a:endParaRPr lang="en-GB"/>
        </a:p>
      </dgm:t>
    </dgm:pt>
    <dgm:pt modelId="{A8A29970-0AB5-420D-8E75-F6997E4A4AD9}" type="sibTrans" cxnId="{0550BE82-BD15-480F-922C-C1644E0C6480}">
      <dgm:prSet/>
      <dgm:spPr/>
      <dgm:t>
        <a:bodyPr/>
        <a:lstStyle/>
        <a:p>
          <a:endParaRPr lang="en-GB"/>
        </a:p>
      </dgm:t>
    </dgm:pt>
    <dgm:pt modelId="{88CC6856-4D38-466F-8FF8-DA04462BC9C5}">
      <dgm:prSet phldrT="[Text]"/>
      <dgm:spPr>
        <a:noFill/>
        <a:ln w="44450">
          <a:solidFill>
            <a:schemeClr val="tx1"/>
          </a:solidFill>
        </a:ln>
      </dgm:spPr>
      <dgm:t>
        <a:bodyPr/>
        <a:lstStyle/>
        <a:p>
          <a:r>
            <a:rPr lang="ar-AE" b="0" u="none" dirty="0" smtClean="0">
              <a:solidFill>
                <a:schemeClr val="tx1"/>
              </a:solidFill>
            </a:rPr>
            <a:t>عام</a:t>
          </a:r>
          <a:r>
            <a:rPr lang="ar-AE" b="0" u="none" baseline="0" dirty="0" smtClean="0">
              <a:solidFill>
                <a:schemeClr val="tx1"/>
              </a:solidFill>
            </a:rPr>
            <a:t> 1933استخدم ساكل غيبوبة الأنسولين لعلاج مرض الفصام .</a:t>
          </a:r>
          <a:endParaRPr lang="en-GB" b="0" u="none" dirty="0">
            <a:solidFill>
              <a:schemeClr val="tx1"/>
            </a:solidFill>
          </a:endParaRPr>
        </a:p>
      </dgm:t>
    </dgm:pt>
    <dgm:pt modelId="{B5392094-3A5F-4007-ABC1-9CE43C6DD7B6}" type="parTrans" cxnId="{391AB1C0-7328-427D-8143-8B2D5B991BA4}">
      <dgm:prSet/>
      <dgm:spPr/>
      <dgm:t>
        <a:bodyPr/>
        <a:lstStyle/>
        <a:p>
          <a:endParaRPr lang="en-GB"/>
        </a:p>
      </dgm:t>
    </dgm:pt>
    <dgm:pt modelId="{5FC24CA5-C59F-4384-811F-CF15DCA4B22B}" type="sibTrans" cxnId="{391AB1C0-7328-427D-8143-8B2D5B991BA4}">
      <dgm:prSet/>
      <dgm:spPr/>
      <dgm:t>
        <a:bodyPr/>
        <a:lstStyle/>
        <a:p>
          <a:endParaRPr lang="en-GB"/>
        </a:p>
      </dgm:t>
    </dgm:pt>
    <dgm:pt modelId="{13D80C00-1F26-482A-B399-0659365F6CB5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1937 استخدم برادلي الامفيتامينات لعلاج اضطرابات السلوك عند الأطفال .</a:t>
          </a:r>
          <a:endParaRPr lang="en-GB" baseline="0" dirty="0">
            <a:solidFill>
              <a:schemeClr val="tx1"/>
            </a:solidFill>
          </a:endParaRPr>
        </a:p>
      </dgm:t>
    </dgm:pt>
    <dgm:pt modelId="{505FE181-77D8-4A0A-B588-BD9B692C62D5}" type="parTrans" cxnId="{E3846C86-8650-4CF9-96E8-CC615E2A402A}">
      <dgm:prSet/>
      <dgm:spPr/>
      <dgm:t>
        <a:bodyPr/>
        <a:lstStyle/>
        <a:p>
          <a:endParaRPr lang="en-GB"/>
        </a:p>
      </dgm:t>
    </dgm:pt>
    <dgm:pt modelId="{D3DA2E6F-5563-4616-8D8F-390EA9777249}" type="sibTrans" cxnId="{E3846C86-8650-4CF9-96E8-CC615E2A402A}">
      <dgm:prSet/>
      <dgm:spPr/>
      <dgm:t>
        <a:bodyPr/>
        <a:lstStyle/>
        <a:p>
          <a:endParaRPr lang="en-GB"/>
        </a:p>
      </dgm:t>
    </dgm:pt>
    <dgm:pt modelId="{EECE2478-F229-4E64-B46B-C64F9C4394AB}" type="pres">
      <dgm:prSet presAssocID="{3F5850CF-26B7-4D6F-92B6-4E5FE213E5CC}" presName="linearFlow" presStyleCnt="0">
        <dgm:presLayoutVars>
          <dgm:resizeHandles val="exact"/>
        </dgm:presLayoutVars>
      </dgm:prSet>
      <dgm:spPr/>
    </dgm:pt>
    <dgm:pt modelId="{ECDE8CE8-C6BE-45CA-86D6-1FFE2694D335}" type="pres">
      <dgm:prSet presAssocID="{1DB6D84B-0191-4A43-8598-7F5C503B4980}" presName="node" presStyleLbl="node1" presStyleIdx="0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68CBD-310E-484E-8C26-D9EAEF18E70C}" type="pres">
      <dgm:prSet presAssocID="{A8A29970-0AB5-420D-8E75-F6997E4A4AD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8FD34CF-2D73-408C-AE18-B0862F2F4C45}" type="pres">
      <dgm:prSet presAssocID="{A8A29970-0AB5-420D-8E75-F6997E4A4AD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D70EE02-9165-4B6D-B86E-57EE5B585C46}" type="pres">
      <dgm:prSet presAssocID="{88CC6856-4D38-466F-8FF8-DA04462BC9C5}" presName="node" presStyleLbl="node1" presStyleIdx="1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51C608-3BE3-444B-9C6E-6A6D8B69E7DD}" type="pres">
      <dgm:prSet presAssocID="{5FC24CA5-C59F-4384-811F-CF15DCA4B22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7DA8520-19EA-40B0-A819-88431F1E65C1}" type="pres">
      <dgm:prSet presAssocID="{5FC24CA5-C59F-4384-811F-CF15DCA4B22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7D7429A-161C-46C3-A9C4-09C694A5B84A}" type="pres">
      <dgm:prSet presAssocID="{13D80C00-1F26-482A-B399-0659365F6CB5}" presName="node" presStyleLbl="node1" presStyleIdx="2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50BE82-BD15-480F-922C-C1644E0C6480}" srcId="{3F5850CF-26B7-4D6F-92B6-4E5FE213E5CC}" destId="{1DB6D84B-0191-4A43-8598-7F5C503B4980}" srcOrd="0" destOrd="0" parTransId="{00B2DAB3-B7B4-4251-91ED-F65B0C823499}" sibTransId="{A8A29970-0AB5-420D-8E75-F6997E4A4AD9}"/>
    <dgm:cxn modelId="{2844B36F-6E5E-45A4-9F26-B8267532BC68}" type="presOf" srcId="{3F5850CF-26B7-4D6F-92B6-4E5FE213E5CC}" destId="{EECE2478-F229-4E64-B46B-C64F9C4394AB}" srcOrd="0" destOrd="0" presId="urn:microsoft.com/office/officeart/2005/8/layout/process2"/>
    <dgm:cxn modelId="{E3846C86-8650-4CF9-96E8-CC615E2A402A}" srcId="{3F5850CF-26B7-4D6F-92B6-4E5FE213E5CC}" destId="{13D80C00-1F26-482A-B399-0659365F6CB5}" srcOrd="2" destOrd="0" parTransId="{505FE181-77D8-4A0A-B588-BD9B692C62D5}" sibTransId="{D3DA2E6F-5563-4616-8D8F-390EA9777249}"/>
    <dgm:cxn modelId="{B1FA6496-D8CE-48BE-AED6-7792C3C0076B}" type="presOf" srcId="{A8A29970-0AB5-420D-8E75-F6997E4A4AD9}" destId="{88FD34CF-2D73-408C-AE18-B0862F2F4C45}" srcOrd="1" destOrd="0" presId="urn:microsoft.com/office/officeart/2005/8/layout/process2"/>
    <dgm:cxn modelId="{7716016D-5F7E-4885-AB69-D5FB92D6F7DE}" type="presOf" srcId="{5FC24CA5-C59F-4384-811F-CF15DCA4B22B}" destId="{D7DA8520-19EA-40B0-A819-88431F1E65C1}" srcOrd="1" destOrd="0" presId="urn:microsoft.com/office/officeart/2005/8/layout/process2"/>
    <dgm:cxn modelId="{BE596BF4-3347-48F7-A5E7-C4187F7997E9}" type="presOf" srcId="{A8A29970-0AB5-420D-8E75-F6997E4A4AD9}" destId="{A6B68CBD-310E-484E-8C26-D9EAEF18E70C}" srcOrd="0" destOrd="0" presId="urn:microsoft.com/office/officeart/2005/8/layout/process2"/>
    <dgm:cxn modelId="{4AADFBC7-7112-4863-9300-D5FB605F6FCE}" type="presOf" srcId="{88CC6856-4D38-466F-8FF8-DA04462BC9C5}" destId="{2D70EE02-9165-4B6D-B86E-57EE5B585C46}" srcOrd="0" destOrd="0" presId="urn:microsoft.com/office/officeart/2005/8/layout/process2"/>
    <dgm:cxn modelId="{391AB1C0-7328-427D-8143-8B2D5B991BA4}" srcId="{3F5850CF-26B7-4D6F-92B6-4E5FE213E5CC}" destId="{88CC6856-4D38-466F-8FF8-DA04462BC9C5}" srcOrd="1" destOrd="0" parTransId="{B5392094-3A5F-4007-ABC1-9CE43C6DD7B6}" sibTransId="{5FC24CA5-C59F-4384-811F-CF15DCA4B22B}"/>
    <dgm:cxn modelId="{8C132421-99E9-4E5D-A518-5286A1846D35}" type="presOf" srcId="{5FC24CA5-C59F-4384-811F-CF15DCA4B22B}" destId="{2A51C608-3BE3-444B-9C6E-6A6D8B69E7DD}" srcOrd="0" destOrd="0" presId="urn:microsoft.com/office/officeart/2005/8/layout/process2"/>
    <dgm:cxn modelId="{42F3EF20-4D41-4AD0-8AF0-CD02EFD554A2}" type="presOf" srcId="{13D80C00-1F26-482A-B399-0659365F6CB5}" destId="{17D7429A-161C-46C3-A9C4-09C694A5B84A}" srcOrd="0" destOrd="0" presId="urn:microsoft.com/office/officeart/2005/8/layout/process2"/>
    <dgm:cxn modelId="{86C25F30-DCDF-40C6-8C52-D1B08D136CAD}" type="presOf" srcId="{1DB6D84B-0191-4A43-8598-7F5C503B4980}" destId="{ECDE8CE8-C6BE-45CA-86D6-1FFE2694D335}" srcOrd="0" destOrd="0" presId="urn:microsoft.com/office/officeart/2005/8/layout/process2"/>
    <dgm:cxn modelId="{DCC2349F-3A75-43A5-821A-09DC2542F96E}" type="presParOf" srcId="{EECE2478-F229-4E64-B46B-C64F9C4394AB}" destId="{ECDE8CE8-C6BE-45CA-86D6-1FFE2694D335}" srcOrd="0" destOrd="0" presId="urn:microsoft.com/office/officeart/2005/8/layout/process2"/>
    <dgm:cxn modelId="{903AE6C9-A2A6-4CA3-9417-D263D605D3D1}" type="presParOf" srcId="{EECE2478-F229-4E64-B46B-C64F9C4394AB}" destId="{A6B68CBD-310E-484E-8C26-D9EAEF18E70C}" srcOrd="1" destOrd="0" presId="urn:microsoft.com/office/officeart/2005/8/layout/process2"/>
    <dgm:cxn modelId="{C310F480-005C-407C-BD4C-CB64376B3573}" type="presParOf" srcId="{A6B68CBD-310E-484E-8C26-D9EAEF18E70C}" destId="{88FD34CF-2D73-408C-AE18-B0862F2F4C45}" srcOrd="0" destOrd="0" presId="urn:microsoft.com/office/officeart/2005/8/layout/process2"/>
    <dgm:cxn modelId="{B6D77E90-45AA-4EDE-8514-5745AA365855}" type="presParOf" srcId="{EECE2478-F229-4E64-B46B-C64F9C4394AB}" destId="{2D70EE02-9165-4B6D-B86E-57EE5B585C46}" srcOrd="2" destOrd="0" presId="urn:microsoft.com/office/officeart/2005/8/layout/process2"/>
    <dgm:cxn modelId="{F3F6081D-7595-4B95-AAB1-E94AA2836E65}" type="presParOf" srcId="{EECE2478-F229-4E64-B46B-C64F9C4394AB}" destId="{2A51C608-3BE3-444B-9C6E-6A6D8B69E7DD}" srcOrd="3" destOrd="0" presId="urn:microsoft.com/office/officeart/2005/8/layout/process2"/>
    <dgm:cxn modelId="{9EE7DC93-B19A-46E0-9A06-DFACC2358179}" type="presParOf" srcId="{2A51C608-3BE3-444B-9C6E-6A6D8B69E7DD}" destId="{D7DA8520-19EA-40B0-A819-88431F1E65C1}" srcOrd="0" destOrd="0" presId="urn:microsoft.com/office/officeart/2005/8/layout/process2"/>
    <dgm:cxn modelId="{D7A23DCE-E500-49AA-A9D0-5FB54833BE2C}" type="presParOf" srcId="{EECE2478-F229-4E64-B46B-C64F9C4394AB}" destId="{17D7429A-161C-46C3-A9C4-09C694A5B8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5850CF-26B7-4D6F-92B6-4E5FE213E5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B6D84B-0191-4A43-8598-7F5C503B4980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1938 قام سيرالتي باتسخدام العلاج الكهربائي لعلاج التشنجات في الذهان </a:t>
          </a:r>
          <a:r>
            <a:rPr lang="ar-AE" baseline="0" smtClean="0">
              <a:solidFill>
                <a:schemeClr val="tx1"/>
              </a:solidFill>
            </a:rPr>
            <a:t>بصفة عامة </a:t>
          </a:r>
          <a:r>
            <a:rPr lang="ar-AE" baseline="0" dirty="0" smtClean="0">
              <a:solidFill>
                <a:schemeClr val="tx1"/>
              </a:solidFill>
            </a:rPr>
            <a:t>والاكتئاب الذهاني بصفة خاصة .</a:t>
          </a:r>
          <a:endParaRPr lang="en-GB" baseline="0" dirty="0">
            <a:solidFill>
              <a:schemeClr val="tx1"/>
            </a:solidFill>
          </a:endParaRPr>
        </a:p>
      </dgm:t>
    </dgm:pt>
    <dgm:pt modelId="{00B2DAB3-B7B4-4251-91ED-F65B0C823499}" type="parTrans" cxnId="{0550BE82-BD15-480F-922C-C1644E0C6480}">
      <dgm:prSet/>
      <dgm:spPr/>
      <dgm:t>
        <a:bodyPr/>
        <a:lstStyle/>
        <a:p>
          <a:endParaRPr lang="en-GB"/>
        </a:p>
      </dgm:t>
    </dgm:pt>
    <dgm:pt modelId="{A8A29970-0AB5-420D-8E75-F6997E4A4AD9}" type="sibTrans" cxnId="{0550BE82-BD15-480F-922C-C1644E0C6480}">
      <dgm:prSet/>
      <dgm:spPr/>
      <dgm:t>
        <a:bodyPr/>
        <a:lstStyle/>
        <a:p>
          <a:endParaRPr lang="en-GB"/>
        </a:p>
      </dgm:t>
    </dgm:pt>
    <dgm:pt modelId="{88CC6856-4D38-466F-8FF8-DA04462BC9C5}">
      <dgm:prSet phldrT="[Text]"/>
      <dgm:spPr>
        <a:noFill/>
        <a:ln w="44450">
          <a:solidFill>
            <a:schemeClr val="tx1"/>
          </a:solidFill>
        </a:ln>
      </dgm:spPr>
      <dgm:t>
        <a:bodyPr/>
        <a:lstStyle/>
        <a:p>
          <a:r>
            <a:rPr lang="ar-AE" b="0" u="none" dirty="0" smtClean="0">
              <a:solidFill>
                <a:schemeClr val="tx1"/>
              </a:solidFill>
            </a:rPr>
            <a:t>عام 1940 استخدم تارس وبونتام الفنتوين كمضاد للتشنجات .</a:t>
          </a:r>
          <a:endParaRPr lang="en-GB" b="0" u="none" dirty="0">
            <a:solidFill>
              <a:schemeClr val="tx1"/>
            </a:solidFill>
          </a:endParaRPr>
        </a:p>
      </dgm:t>
    </dgm:pt>
    <dgm:pt modelId="{B5392094-3A5F-4007-ABC1-9CE43C6DD7B6}" type="parTrans" cxnId="{391AB1C0-7328-427D-8143-8B2D5B991BA4}">
      <dgm:prSet/>
      <dgm:spPr/>
      <dgm:t>
        <a:bodyPr/>
        <a:lstStyle/>
        <a:p>
          <a:endParaRPr lang="en-GB"/>
        </a:p>
      </dgm:t>
    </dgm:pt>
    <dgm:pt modelId="{5FC24CA5-C59F-4384-811F-CF15DCA4B22B}" type="sibTrans" cxnId="{391AB1C0-7328-427D-8143-8B2D5B991BA4}">
      <dgm:prSet/>
      <dgm:spPr/>
      <dgm:t>
        <a:bodyPr/>
        <a:lstStyle/>
        <a:p>
          <a:endParaRPr lang="en-GB"/>
        </a:p>
      </dgm:t>
    </dgm:pt>
    <dgm:pt modelId="{13D80C00-1F26-482A-B399-0659365F6CB5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pPr algn="ctr" rtl="1"/>
          <a:r>
            <a:rPr lang="ar-AE" baseline="0" dirty="0" smtClean="0">
              <a:solidFill>
                <a:schemeClr val="tx1"/>
              </a:solidFill>
            </a:rPr>
            <a:t>عام 1943 قام ألبرت هوفمان بتصنيع مادة </a:t>
          </a:r>
          <a:r>
            <a:rPr lang="en-GB" baseline="0" dirty="0" smtClean="0">
              <a:solidFill>
                <a:schemeClr val="tx1"/>
              </a:solidFill>
            </a:rPr>
            <a:t>LSD</a:t>
          </a:r>
          <a:r>
            <a:rPr lang="ar-AE" baseline="0" dirty="0" smtClean="0">
              <a:solidFill>
                <a:schemeClr val="tx1"/>
              </a:solidFill>
            </a:rPr>
            <a:t> </a:t>
          </a:r>
          <a:endParaRPr lang="en-GB" baseline="0" dirty="0">
            <a:solidFill>
              <a:schemeClr val="tx1"/>
            </a:solidFill>
          </a:endParaRPr>
        </a:p>
      </dgm:t>
    </dgm:pt>
    <dgm:pt modelId="{505FE181-77D8-4A0A-B588-BD9B692C62D5}" type="parTrans" cxnId="{E3846C86-8650-4CF9-96E8-CC615E2A402A}">
      <dgm:prSet/>
      <dgm:spPr/>
      <dgm:t>
        <a:bodyPr/>
        <a:lstStyle/>
        <a:p>
          <a:endParaRPr lang="en-GB"/>
        </a:p>
      </dgm:t>
    </dgm:pt>
    <dgm:pt modelId="{D3DA2E6F-5563-4616-8D8F-390EA9777249}" type="sibTrans" cxnId="{E3846C86-8650-4CF9-96E8-CC615E2A402A}">
      <dgm:prSet/>
      <dgm:spPr/>
      <dgm:t>
        <a:bodyPr/>
        <a:lstStyle/>
        <a:p>
          <a:endParaRPr lang="en-GB"/>
        </a:p>
      </dgm:t>
    </dgm:pt>
    <dgm:pt modelId="{EECE2478-F229-4E64-B46B-C64F9C4394AB}" type="pres">
      <dgm:prSet presAssocID="{3F5850CF-26B7-4D6F-92B6-4E5FE213E5CC}" presName="linearFlow" presStyleCnt="0">
        <dgm:presLayoutVars>
          <dgm:resizeHandles val="exact"/>
        </dgm:presLayoutVars>
      </dgm:prSet>
      <dgm:spPr/>
    </dgm:pt>
    <dgm:pt modelId="{ECDE8CE8-C6BE-45CA-86D6-1FFE2694D335}" type="pres">
      <dgm:prSet presAssocID="{1DB6D84B-0191-4A43-8598-7F5C503B4980}" presName="node" presStyleLbl="node1" presStyleIdx="0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68CBD-310E-484E-8C26-D9EAEF18E70C}" type="pres">
      <dgm:prSet presAssocID="{A8A29970-0AB5-420D-8E75-F6997E4A4AD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8FD34CF-2D73-408C-AE18-B0862F2F4C45}" type="pres">
      <dgm:prSet presAssocID="{A8A29970-0AB5-420D-8E75-F6997E4A4AD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D70EE02-9165-4B6D-B86E-57EE5B585C46}" type="pres">
      <dgm:prSet presAssocID="{88CC6856-4D38-466F-8FF8-DA04462BC9C5}" presName="node" presStyleLbl="node1" presStyleIdx="1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51C608-3BE3-444B-9C6E-6A6D8B69E7DD}" type="pres">
      <dgm:prSet presAssocID="{5FC24CA5-C59F-4384-811F-CF15DCA4B22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7DA8520-19EA-40B0-A819-88431F1E65C1}" type="pres">
      <dgm:prSet presAssocID="{5FC24CA5-C59F-4384-811F-CF15DCA4B22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7D7429A-161C-46C3-A9C4-09C694A5B84A}" type="pres">
      <dgm:prSet presAssocID="{13D80C00-1F26-482A-B399-0659365F6CB5}" presName="node" presStyleLbl="node1" presStyleIdx="2" presStyleCnt="3" custScaleX="353516" custLinFactNeighborX="-5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1AB1C0-7328-427D-8143-8B2D5B991BA4}" srcId="{3F5850CF-26B7-4D6F-92B6-4E5FE213E5CC}" destId="{88CC6856-4D38-466F-8FF8-DA04462BC9C5}" srcOrd="1" destOrd="0" parTransId="{B5392094-3A5F-4007-ABC1-9CE43C6DD7B6}" sibTransId="{5FC24CA5-C59F-4384-811F-CF15DCA4B22B}"/>
    <dgm:cxn modelId="{E3846C86-8650-4CF9-96E8-CC615E2A402A}" srcId="{3F5850CF-26B7-4D6F-92B6-4E5FE213E5CC}" destId="{13D80C00-1F26-482A-B399-0659365F6CB5}" srcOrd="2" destOrd="0" parTransId="{505FE181-77D8-4A0A-B588-BD9B692C62D5}" sibTransId="{D3DA2E6F-5563-4616-8D8F-390EA9777249}"/>
    <dgm:cxn modelId="{CEC8101A-A1FD-42D0-8973-B581677AC9DC}" type="presOf" srcId="{A8A29970-0AB5-420D-8E75-F6997E4A4AD9}" destId="{A6B68CBD-310E-484E-8C26-D9EAEF18E70C}" srcOrd="0" destOrd="0" presId="urn:microsoft.com/office/officeart/2005/8/layout/process2"/>
    <dgm:cxn modelId="{90E6A891-45E9-4192-9751-DC621D1AAA3E}" type="presOf" srcId="{13D80C00-1F26-482A-B399-0659365F6CB5}" destId="{17D7429A-161C-46C3-A9C4-09C694A5B84A}" srcOrd="0" destOrd="0" presId="urn:microsoft.com/office/officeart/2005/8/layout/process2"/>
    <dgm:cxn modelId="{310C3C80-7E4E-44E6-BB07-910E1F948320}" type="presOf" srcId="{5FC24CA5-C59F-4384-811F-CF15DCA4B22B}" destId="{D7DA8520-19EA-40B0-A819-88431F1E65C1}" srcOrd="1" destOrd="0" presId="urn:microsoft.com/office/officeart/2005/8/layout/process2"/>
    <dgm:cxn modelId="{78890CBB-8FDA-4452-9C76-EFEBEB1BEBD6}" type="presOf" srcId="{3F5850CF-26B7-4D6F-92B6-4E5FE213E5CC}" destId="{EECE2478-F229-4E64-B46B-C64F9C4394AB}" srcOrd="0" destOrd="0" presId="urn:microsoft.com/office/officeart/2005/8/layout/process2"/>
    <dgm:cxn modelId="{0550BE82-BD15-480F-922C-C1644E0C6480}" srcId="{3F5850CF-26B7-4D6F-92B6-4E5FE213E5CC}" destId="{1DB6D84B-0191-4A43-8598-7F5C503B4980}" srcOrd="0" destOrd="0" parTransId="{00B2DAB3-B7B4-4251-91ED-F65B0C823499}" sibTransId="{A8A29970-0AB5-420D-8E75-F6997E4A4AD9}"/>
    <dgm:cxn modelId="{B72475FB-3859-40EF-AA6D-303CEFEEAD21}" type="presOf" srcId="{A8A29970-0AB5-420D-8E75-F6997E4A4AD9}" destId="{88FD34CF-2D73-408C-AE18-B0862F2F4C45}" srcOrd="1" destOrd="0" presId="urn:microsoft.com/office/officeart/2005/8/layout/process2"/>
    <dgm:cxn modelId="{EBC82FAC-1499-4871-9AC6-5B7ADEA33954}" type="presOf" srcId="{88CC6856-4D38-466F-8FF8-DA04462BC9C5}" destId="{2D70EE02-9165-4B6D-B86E-57EE5B585C46}" srcOrd="0" destOrd="0" presId="urn:microsoft.com/office/officeart/2005/8/layout/process2"/>
    <dgm:cxn modelId="{F8015EE1-95A7-4E0C-B083-94117C8BB916}" type="presOf" srcId="{5FC24CA5-C59F-4384-811F-CF15DCA4B22B}" destId="{2A51C608-3BE3-444B-9C6E-6A6D8B69E7DD}" srcOrd="0" destOrd="0" presId="urn:microsoft.com/office/officeart/2005/8/layout/process2"/>
    <dgm:cxn modelId="{97665AF2-F3B9-46A0-A04A-52B17FB075F9}" type="presOf" srcId="{1DB6D84B-0191-4A43-8598-7F5C503B4980}" destId="{ECDE8CE8-C6BE-45CA-86D6-1FFE2694D335}" srcOrd="0" destOrd="0" presId="urn:microsoft.com/office/officeart/2005/8/layout/process2"/>
    <dgm:cxn modelId="{9CAF6A6C-F514-4B0D-A306-948C419C448D}" type="presParOf" srcId="{EECE2478-F229-4E64-B46B-C64F9C4394AB}" destId="{ECDE8CE8-C6BE-45CA-86D6-1FFE2694D335}" srcOrd="0" destOrd="0" presId="urn:microsoft.com/office/officeart/2005/8/layout/process2"/>
    <dgm:cxn modelId="{6F720238-8CB8-4C5F-A0EC-AC479DA04E53}" type="presParOf" srcId="{EECE2478-F229-4E64-B46B-C64F9C4394AB}" destId="{A6B68CBD-310E-484E-8C26-D9EAEF18E70C}" srcOrd="1" destOrd="0" presId="urn:microsoft.com/office/officeart/2005/8/layout/process2"/>
    <dgm:cxn modelId="{DEB316ED-C7F2-4677-B106-329EA55D83E5}" type="presParOf" srcId="{A6B68CBD-310E-484E-8C26-D9EAEF18E70C}" destId="{88FD34CF-2D73-408C-AE18-B0862F2F4C45}" srcOrd="0" destOrd="0" presId="urn:microsoft.com/office/officeart/2005/8/layout/process2"/>
    <dgm:cxn modelId="{6E21A42F-D746-4516-9169-6D9BDD187D02}" type="presParOf" srcId="{EECE2478-F229-4E64-B46B-C64F9C4394AB}" destId="{2D70EE02-9165-4B6D-B86E-57EE5B585C46}" srcOrd="2" destOrd="0" presId="urn:microsoft.com/office/officeart/2005/8/layout/process2"/>
    <dgm:cxn modelId="{28516E3F-187A-496C-A8F1-B4D30FAE198B}" type="presParOf" srcId="{EECE2478-F229-4E64-B46B-C64F9C4394AB}" destId="{2A51C608-3BE3-444B-9C6E-6A6D8B69E7DD}" srcOrd="3" destOrd="0" presId="urn:microsoft.com/office/officeart/2005/8/layout/process2"/>
    <dgm:cxn modelId="{29038190-1E31-4E08-95A7-6289D109E8AD}" type="presParOf" srcId="{2A51C608-3BE3-444B-9C6E-6A6D8B69E7DD}" destId="{D7DA8520-19EA-40B0-A819-88431F1E65C1}" srcOrd="0" destOrd="0" presId="urn:microsoft.com/office/officeart/2005/8/layout/process2"/>
    <dgm:cxn modelId="{B0B3DC19-FDB0-4D41-BA20-5FFFEC36A839}" type="presParOf" srcId="{EECE2478-F229-4E64-B46B-C64F9C4394AB}" destId="{17D7429A-161C-46C3-A9C4-09C694A5B8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5850CF-26B7-4D6F-92B6-4E5FE213E5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B6D84B-0191-4A43-8598-7F5C503B4980}">
      <dgm:prSet phldrT="[Text]"/>
      <dgm:spPr>
        <a:solidFill>
          <a:schemeClr val="bg2">
            <a:alpha val="10000"/>
          </a:schemeClr>
        </a:solidFill>
        <a:ln w="476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عام 1949 استخدم كاد الليثيوم لعلاج الهياج الذهاني والهوس . وكانت البداية الحقيقية لعلم النفس الدوائي </a:t>
          </a:r>
          <a:endParaRPr lang="en-GB" baseline="0" dirty="0">
            <a:solidFill>
              <a:schemeClr val="tx1"/>
            </a:solidFill>
          </a:endParaRPr>
        </a:p>
      </dgm:t>
    </dgm:pt>
    <dgm:pt modelId="{00B2DAB3-B7B4-4251-91ED-F65B0C823499}" type="parTrans" cxnId="{0550BE82-BD15-480F-922C-C1644E0C6480}">
      <dgm:prSet/>
      <dgm:spPr/>
      <dgm:t>
        <a:bodyPr/>
        <a:lstStyle/>
        <a:p>
          <a:endParaRPr lang="en-GB"/>
        </a:p>
      </dgm:t>
    </dgm:pt>
    <dgm:pt modelId="{A8A29970-0AB5-420D-8E75-F6997E4A4AD9}" type="sibTrans" cxnId="{0550BE82-BD15-480F-922C-C1644E0C6480}">
      <dgm:prSet/>
      <dgm:spPr/>
      <dgm:t>
        <a:bodyPr/>
        <a:lstStyle/>
        <a:p>
          <a:endParaRPr lang="en-GB"/>
        </a:p>
      </dgm:t>
    </dgm:pt>
    <dgm:pt modelId="{88CC6856-4D38-466F-8FF8-DA04462BC9C5}">
      <dgm:prSet phldrT="[Text]"/>
      <dgm:spPr>
        <a:noFill/>
        <a:ln w="44450">
          <a:solidFill>
            <a:schemeClr val="tx1"/>
          </a:solidFill>
        </a:ln>
      </dgm:spPr>
      <dgm:t>
        <a:bodyPr/>
        <a:lstStyle/>
        <a:p>
          <a:r>
            <a:rPr lang="ar-AE" b="0" u="none" dirty="0" smtClean="0">
              <a:solidFill>
                <a:schemeClr val="tx1"/>
              </a:solidFill>
            </a:rPr>
            <a:t>عام 1952 استخرج الكيميائيون </a:t>
          </a:r>
          <a:r>
            <a:rPr lang="ar-AE" b="1" u="sng" dirty="0" smtClean="0">
              <a:solidFill>
                <a:schemeClr val="tx1"/>
              </a:solidFill>
            </a:rPr>
            <a:t>الريزربين والكلوروبرومازين </a:t>
          </a:r>
          <a:r>
            <a:rPr lang="ar-AE" b="0" u="none" dirty="0" smtClean="0">
              <a:solidFill>
                <a:schemeClr val="tx1"/>
              </a:solidFill>
            </a:rPr>
            <a:t>لعلاج الفصام .</a:t>
          </a:r>
          <a:endParaRPr lang="en-GB" b="0" u="none" dirty="0">
            <a:solidFill>
              <a:schemeClr val="tx1"/>
            </a:solidFill>
          </a:endParaRPr>
        </a:p>
      </dgm:t>
    </dgm:pt>
    <dgm:pt modelId="{B5392094-3A5F-4007-ABC1-9CE43C6DD7B6}" type="parTrans" cxnId="{391AB1C0-7328-427D-8143-8B2D5B991BA4}">
      <dgm:prSet/>
      <dgm:spPr/>
      <dgm:t>
        <a:bodyPr/>
        <a:lstStyle/>
        <a:p>
          <a:endParaRPr lang="en-GB"/>
        </a:p>
      </dgm:t>
    </dgm:pt>
    <dgm:pt modelId="{5FC24CA5-C59F-4384-811F-CF15DCA4B22B}" type="sibTrans" cxnId="{391AB1C0-7328-427D-8143-8B2D5B991BA4}">
      <dgm:prSet/>
      <dgm:spPr/>
      <dgm:t>
        <a:bodyPr/>
        <a:lstStyle/>
        <a:p>
          <a:endParaRPr lang="en-GB"/>
        </a:p>
      </dgm:t>
    </dgm:pt>
    <dgm:pt modelId="{13D80C00-1F26-482A-B399-0659365F6CB5}">
      <dgm:prSet phldrT="[Text]"/>
      <dgm:spPr>
        <a:noFill/>
        <a:ln w="47625">
          <a:solidFill>
            <a:schemeClr val="tx1"/>
          </a:solidFill>
        </a:ln>
      </dgm:spPr>
      <dgm:t>
        <a:bodyPr/>
        <a:lstStyle/>
        <a:p>
          <a:pPr algn="ctr" rtl="1"/>
          <a:r>
            <a:rPr lang="ar-AE" baseline="0" dirty="0" smtClean="0">
              <a:solidFill>
                <a:schemeClr val="tx1"/>
              </a:solidFill>
            </a:rPr>
            <a:t>عام 1958 استخدمت مضادات الاكتئاب ثلاثية الحلقات .لعلاج الاحتئاب .</a:t>
          </a:r>
        </a:p>
        <a:p>
          <a:pPr algn="ctr" rtl="1"/>
          <a:r>
            <a:rPr lang="ar-AE" baseline="0" dirty="0" smtClean="0">
              <a:solidFill>
                <a:schemeClr val="tx1"/>
              </a:solidFill>
            </a:rPr>
            <a:t>1960 طهر بنزوديازبين كعلاج للقلق ولا زال يستخدم حتى </a:t>
          </a:r>
          <a:r>
            <a:rPr lang="ar-AE" baseline="0" dirty="0" smtClean="0">
              <a:solidFill>
                <a:schemeClr val="tx1"/>
              </a:solidFill>
            </a:rPr>
            <a:t>الآن.</a:t>
          </a:r>
          <a:endParaRPr lang="en-GB" baseline="0" dirty="0">
            <a:solidFill>
              <a:schemeClr val="tx1"/>
            </a:solidFill>
          </a:endParaRPr>
        </a:p>
      </dgm:t>
    </dgm:pt>
    <dgm:pt modelId="{505FE181-77D8-4A0A-B588-BD9B692C62D5}" type="parTrans" cxnId="{E3846C86-8650-4CF9-96E8-CC615E2A402A}">
      <dgm:prSet/>
      <dgm:spPr/>
      <dgm:t>
        <a:bodyPr/>
        <a:lstStyle/>
        <a:p>
          <a:endParaRPr lang="en-GB"/>
        </a:p>
      </dgm:t>
    </dgm:pt>
    <dgm:pt modelId="{D3DA2E6F-5563-4616-8D8F-390EA9777249}" type="sibTrans" cxnId="{E3846C86-8650-4CF9-96E8-CC615E2A402A}">
      <dgm:prSet/>
      <dgm:spPr/>
      <dgm:t>
        <a:bodyPr/>
        <a:lstStyle/>
        <a:p>
          <a:endParaRPr lang="en-GB"/>
        </a:p>
      </dgm:t>
    </dgm:pt>
    <dgm:pt modelId="{EECE2478-F229-4E64-B46B-C64F9C4394AB}" type="pres">
      <dgm:prSet presAssocID="{3F5850CF-26B7-4D6F-92B6-4E5FE213E5CC}" presName="linearFlow" presStyleCnt="0">
        <dgm:presLayoutVars>
          <dgm:resizeHandles val="exact"/>
        </dgm:presLayoutVars>
      </dgm:prSet>
      <dgm:spPr/>
    </dgm:pt>
    <dgm:pt modelId="{ECDE8CE8-C6BE-45CA-86D6-1FFE2694D335}" type="pres">
      <dgm:prSet presAssocID="{1DB6D84B-0191-4A43-8598-7F5C503B4980}" presName="node" presStyleLbl="node1" presStyleIdx="0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68CBD-310E-484E-8C26-D9EAEF18E70C}" type="pres">
      <dgm:prSet presAssocID="{A8A29970-0AB5-420D-8E75-F6997E4A4AD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88FD34CF-2D73-408C-AE18-B0862F2F4C45}" type="pres">
      <dgm:prSet presAssocID="{A8A29970-0AB5-420D-8E75-F6997E4A4AD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2D70EE02-9165-4B6D-B86E-57EE5B585C46}" type="pres">
      <dgm:prSet presAssocID="{88CC6856-4D38-466F-8FF8-DA04462BC9C5}" presName="node" presStyleLbl="node1" presStyleIdx="1" presStyleCnt="3" custScaleX="3535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51C608-3BE3-444B-9C6E-6A6D8B69E7DD}" type="pres">
      <dgm:prSet presAssocID="{5FC24CA5-C59F-4384-811F-CF15DCA4B22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7DA8520-19EA-40B0-A819-88431F1E65C1}" type="pres">
      <dgm:prSet presAssocID="{5FC24CA5-C59F-4384-811F-CF15DCA4B22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7D7429A-161C-46C3-A9C4-09C694A5B84A}" type="pres">
      <dgm:prSet presAssocID="{13D80C00-1F26-482A-B399-0659365F6CB5}" presName="node" presStyleLbl="node1" presStyleIdx="2" presStyleCnt="3" custScaleX="353516" custLinFactNeighborX="-5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91AB1C0-7328-427D-8143-8B2D5B991BA4}" srcId="{3F5850CF-26B7-4D6F-92B6-4E5FE213E5CC}" destId="{88CC6856-4D38-466F-8FF8-DA04462BC9C5}" srcOrd="1" destOrd="0" parTransId="{B5392094-3A5F-4007-ABC1-9CE43C6DD7B6}" sibTransId="{5FC24CA5-C59F-4384-811F-CF15DCA4B22B}"/>
    <dgm:cxn modelId="{E3846C86-8650-4CF9-96E8-CC615E2A402A}" srcId="{3F5850CF-26B7-4D6F-92B6-4E5FE213E5CC}" destId="{13D80C00-1F26-482A-B399-0659365F6CB5}" srcOrd="2" destOrd="0" parTransId="{505FE181-77D8-4A0A-B588-BD9B692C62D5}" sibTransId="{D3DA2E6F-5563-4616-8D8F-390EA9777249}"/>
    <dgm:cxn modelId="{3541E117-77EB-45A3-A3A6-09B2CC0AC871}" type="presOf" srcId="{A8A29970-0AB5-420D-8E75-F6997E4A4AD9}" destId="{A6B68CBD-310E-484E-8C26-D9EAEF18E70C}" srcOrd="0" destOrd="0" presId="urn:microsoft.com/office/officeart/2005/8/layout/process2"/>
    <dgm:cxn modelId="{C90F82BA-8A5F-48C1-B06E-8900E847BD73}" type="presOf" srcId="{88CC6856-4D38-466F-8FF8-DA04462BC9C5}" destId="{2D70EE02-9165-4B6D-B86E-57EE5B585C46}" srcOrd="0" destOrd="0" presId="urn:microsoft.com/office/officeart/2005/8/layout/process2"/>
    <dgm:cxn modelId="{9C20B348-841D-4CA5-8F7F-EAC661B44C32}" type="presOf" srcId="{3F5850CF-26B7-4D6F-92B6-4E5FE213E5CC}" destId="{EECE2478-F229-4E64-B46B-C64F9C4394AB}" srcOrd="0" destOrd="0" presId="urn:microsoft.com/office/officeart/2005/8/layout/process2"/>
    <dgm:cxn modelId="{96F739A8-E33C-47C5-866E-EB2838DA8DD4}" type="presOf" srcId="{1DB6D84B-0191-4A43-8598-7F5C503B4980}" destId="{ECDE8CE8-C6BE-45CA-86D6-1FFE2694D335}" srcOrd="0" destOrd="0" presId="urn:microsoft.com/office/officeart/2005/8/layout/process2"/>
    <dgm:cxn modelId="{8B9FC826-0D0E-4325-BBFC-33B2959A5A59}" type="presOf" srcId="{A8A29970-0AB5-420D-8E75-F6997E4A4AD9}" destId="{88FD34CF-2D73-408C-AE18-B0862F2F4C45}" srcOrd="1" destOrd="0" presId="urn:microsoft.com/office/officeart/2005/8/layout/process2"/>
    <dgm:cxn modelId="{9923B5B3-DC95-42C4-9612-F66ED54B0555}" type="presOf" srcId="{5FC24CA5-C59F-4384-811F-CF15DCA4B22B}" destId="{D7DA8520-19EA-40B0-A819-88431F1E65C1}" srcOrd="1" destOrd="0" presId="urn:microsoft.com/office/officeart/2005/8/layout/process2"/>
    <dgm:cxn modelId="{F3C1E1BB-2253-4A8F-9ED3-7E9CA24220FE}" type="presOf" srcId="{13D80C00-1F26-482A-B399-0659365F6CB5}" destId="{17D7429A-161C-46C3-A9C4-09C694A5B84A}" srcOrd="0" destOrd="0" presId="urn:microsoft.com/office/officeart/2005/8/layout/process2"/>
    <dgm:cxn modelId="{0550BE82-BD15-480F-922C-C1644E0C6480}" srcId="{3F5850CF-26B7-4D6F-92B6-4E5FE213E5CC}" destId="{1DB6D84B-0191-4A43-8598-7F5C503B4980}" srcOrd="0" destOrd="0" parTransId="{00B2DAB3-B7B4-4251-91ED-F65B0C823499}" sibTransId="{A8A29970-0AB5-420D-8E75-F6997E4A4AD9}"/>
    <dgm:cxn modelId="{0FE86018-CF28-4763-8C15-8DF7236A3789}" type="presOf" srcId="{5FC24CA5-C59F-4384-811F-CF15DCA4B22B}" destId="{2A51C608-3BE3-444B-9C6E-6A6D8B69E7DD}" srcOrd="0" destOrd="0" presId="urn:microsoft.com/office/officeart/2005/8/layout/process2"/>
    <dgm:cxn modelId="{546E75D0-5CBF-45D1-A71F-72110184B752}" type="presParOf" srcId="{EECE2478-F229-4E64-B46B-C64F9C4394AB}" destId="{ECDE8CE8-C6BE-45CA-86D6-1FFE2694D335}" srcOrd="0" destOrd="0" presId="urn:microsoft.com/office/officeart/2005/8/layout/process2"/>
    <dgm:cxn modelId="{199A1C72-7B44-434E-BCC9-D73A162AD2CE}" type="presParOf" srcId="{EECE2478-F229-4E64-B46B-C64F9C4394AB}" destId="{A6B68CBD-310E-484E-8C26-D9EAEF18E70C}" srcOrd="1" destOrd="0" presId="urn:microsoft.com/office/officeart/2005/8/layout/process2"/>
    <dgm:cxn modelId="{A8BBE77C-F9C6-47C0-A6E9-731FF996C135}" type="presParOf" srcId="{A6B68CBD-310E-484E-8C26-D9EAEF18E70C}" destId="{88FD34CF-2D73-408C-AE18-B0862F2F4C45}" srcOrd="0" destOrd="0" presId="urn:microsoft.com/office/officeart/2005/8/layout/process2"/>
    <dgm:cxn modelId="{DFA5978F-D0BC-4099-85FE-D08717AD2409}" type="presParOf" srcId="{EECE2478-F229-4E64-B46B-C64F9C4394AB}" destId="{2D70EE02-9165-4B6D-B86E-57EE5B585C46}" srcOrd="2" destOrd="0" presId="urn:microsoft.com/office/officeart/2005/8/layout/process2"/>
    <dgm:cxn modelId="{9DCA4E64-1ECE-401D-BCE1-CD9E4D4C0457}" type="presParOf" srcId="{EECE2478-F229-4E64-B46B-C64F9C4394AB}" destId="{2A51C608-3BE3-444B-9C6E-6A6D8B69E7DD}" srcOrd="3" destOrd="0" presId="urn:microsoft.com/office/officeart/2005/8/layout/process2"/>
    <dgm:cxn modelId="{A0513DCA-055F-4167-A4C8-99EE0673D6A5}" type="presParOf" srcId="{2A51C608-3BE3-444B-9C6E-6A6D8B69E7DD}" destId="{D7DA8520-19EA-40B0-A819-88431F1E65C1}" srcOrd="0" destOrd="0" presId="urn:microsoft.com/office/officeart/2005/8/layout/process2"/>
    <dgm:cxn modelId="{E5908C7F-BFA6-4A7D-B538-7B57DB78224B}" type="presParOf" srcId="{EECE2478-F229-4E64-B46B-C64F9C4394AB}" destId="{17D7429A-161C-46C3-A9C4-09C694A5B8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E8CE8-C6BE-45CA-86D6-1FFE2694D335}">
      <dsp:nvSpPr>
        <dsp:cNvPr id="0" name=""/>
        <dsp:cNvSpPr/>
      </dsp:nvSpPr>
      <dsp:spPr>
        <a:xfrm>
          <a:off x="514799" y="0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kern="1200" baseline="0" dirty="0" smtClean="0">
              <a:solidFill>
                <a:schemeClr val="tx1"/>
              </a:solidFill>
            </a:rPr>
            <a:t>عرف الإنسان الآثار العصبية والنفسية للأعشاب التي استخدمها منذ آلاف السنين .</a:t>
          </a:r>
          <a:endParaRPr lang="en-GB" sz="2400" kern="1200" baseline="0" dirty="0">
            <a:solidFill>
              <a:schemeClr val="tx1"/>
            </a:solidFill>
          </a:endParaRPr>
        </a:p>
      </dsp:txBody>
      <dsp:txXfrm>
        <a:off x="547939" y="33140"/>
        <a:ext cx="7133721" cy="1065210"/>
      </dsp:txXfrm>
    </dsp:sp>
    <dsp:sp modelId="{A6B68CBD-310E-484E-8C26-D9EAEF18E70C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1202209"/>
        <a:ext cx="305502" cy="297016"/>
      </dsp:txXfrm>
    </dsp:sp>
    <dsp:sp modelId="{2D70EE02-9165-4B6D-B86E-57EE5B585C46}">
      <dsp:nvSpPr>
        <dsp:cNvPr id="0" name=""/>
        <dsp:cNvSpPr/>
      </dsp:nvSpPr>
      <dsp:spPr>
        <a:xfrm>
          <a:off x="514799" y="1697236"/>
          <a:ext cx="7200001" cy="1131490"/>
        </a:xfrm>
        <a:prstGeom prst="roundRect">
          <a:avLst>
            <a:gd name="adj" fmla="val 10000"/>
          </a:avLst>
        </a:pr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>
              <a:solidFill>
                <a:schemeClr val="tx1"/>
              </a:solidFill>
            </a:rPr>
            <a:t>في</a:t>
          </a:r>
          <a:r>
            <a:rPr lang="ar-AE" sz="2300" kern="1200" baseline="0" dirty="0" smtClean="0">
              <a:solidFill>
                <a:schemeClr val="tx1"/>
              </a:solidFill>
            </a:rPr>
            <a:t> بداية القرن التاسع عشر (1800-) استخدم الإنسان الكثير من العقاقير لكنه لم يكن يعلم بكيفية عملها وتأثيرها </a:t>
          </a:r>
          <a:endParaRPr lang="en-GB" sz="2300" kern="1200" dirty="0">
            <a:solidFill>
              <a:schemeClr val="tx1"/>
            </a:solidFill>
          </a:endParaRPr>
        </a:p>
      </dsp:txBody>
      <dsp:txXfrm>
        <a:off x="547939" y="1730376"/>
        <a:ext cx="7133721" cy="1065210"/>
      </dsp:txXfrm>
    </dsp:sp>
    <dsp:sp modelId="{2A51C608-3BE3-444B-9C6E-6A6D8B69E7DD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2899445"/>
        <a:ext cx="305502" cy="297016"/>
      </dsp:txXfrm>
    </dsp:sp>
    <dsp:sp modelId="{17D7429A-161C-46C3-A9C4-09C694A5B84A}">
      <dsp:nvSpPr>
        <dsp:cNvPr id="0" name=""/>
        <dsp:cNvSpPr/>
      </dsp:nvSpPr>
      <dsp:spPr>
        <a:xfrm>
          <a:off x="514799" y="3394472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baseline="0" dirty="0" smtClean="0">
              <a:solidFill>
                <a:schemeClr val="tx1"/>
              </a:solidFill>
            </a:rPr>
            <a:t>قام موريو باستخدام الحشيش والقهوة للتحكم في سلوك المرضى </a:t>
          </a:r>
          <a:endParaRPr lang="en-GB" sz="2300" kern="1200" baseline="0" dirty="0">
            <a:solidFill>
              <a:schemeClr val="tx1"/>
            </a:solidFill>
          </a:endParaRPr>
        </a:p>
      </dsp:txBody>
      <dsp:txXfrm>
        <a:off x="547939" y="3427612"/>
        <a:ext cx="7133721" cy="1065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E8CE8-C6BE-45CA-86D6-1FFE2694D335}">
      <dsp:nvSpPr>
        <dsp:cNvPr id="0" name=""/>
        <dsp:cNvSpPr/>
      </dsp:nvSpPr>
      <dsp:spPr>
        <a:xfrm>
          <a:off x="514799" y="0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kern="1200" baseline="0" dirty="0" smtClean="0">
              <a:solidFill>
                <a:schemeClr val="tx1"/>
              </a:solidFill>
            </a:rPr>
            <a:t>عام 1838 تم تصنيع مادة </a:t>
          </a:r>
          <a:r>
            <a:rPr lang="ar-AE" sz="2400" b="1" u="sng" kern="1200" baseline="0" dirty="0" smtClean="0">
              <a:solidFill>
                <a:schemeClr val="tx1"/>
              </a:solidFill>
            </a:rPr>
            <a:t>الكلورال هيدرات</a:t>
          </a:r>
          <a:r>
            <a:rPr lang="ar-AE" sz="2400" kern="1200" baseline="0" dirty="0" smtClean="0">
              <a:solidFill>
                <a:schemeClr val="tx1"/>
              </a:solidFill>
            </a:rPr>
            <a:t> وهي مادة مهدئة ومنومة .</a:t>
          </a:r>
          <a:endParaRPr lang="en-GB" sz="2400" kern="1200" baseline="0" dirty="0">
            <a:solidFill>
              <a:schemeClr val="tx1"/>
            </a:solidFill>
          </a:endParaRPr>
        </a:p>
      </dsp:txBody>
      <dsp:txXfrm>
        <a:off x="547939" y="33140"/>
        <a:ext cx="7133721" cy="1065210"/>
      </dsp:txXfrm>
    </dsp:sp>
    <dsp:sp modelId="{A6B68CBD-310E-484E-8C26-D9EAEF18E70C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1202209"/>
        <a:ext cx="305502" cy="297016"/>
      </dsp:txXfrm>
    </dsp:sp>
    <dsp:sp modelId="{2D70EE02-9165-4B6D-B86E-57EE5B585C46}">
      <dsp:nvSpPr>
        <dsp:cNvPr id="0" name=""/>
        <dsp:cNvSpPr/>
      </dsp:nvSpPr>
      <dsp:spPr>
        <a:xfrm>
          <a:off x="514799" y="1697236"/>
          <a:ext cx="7200001" cy="1131490"/>
        </a:xfrm>
        <a:prstGeom prst="roundRect">
          <a:avLst>
            <a:gd name="adj" fmla="val 10000"/>
          </a:avLst>
        </a:pr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dirty="0" smtClean="0">
              <a:solidFill>
                <a:schemeClr val="tx1"/>
              </a:solidFill>
            </a:rPr>
            <a:t>عام 1863 قام باير بتصنيع حمض</a:t>
          </a:r>
          <a:r>
            <a:rPr lang="ar-AE" sz="2300" b="1" u="sng" kern="1200" dirty="0" smtClean="0">
              <a:solidFill>
                <a:schemeClr val="tx1"/>
              </a:solidFill>
            </a:rPr>
            <a:t> الباربيتيوريك </a:t>
          </a:r>
          <a:endParaRPr lang="en-GB" sz="2300" b="1" u="sng" kern="1200" dirty="0">
            <a:solidFill>
              <a:schemeClr val="tx1"/>
            </a:solidFill>
          </a:endParaRPr>
        </a:p>
      </dsp:txBody>
      <dsp:txXfrm>
        <a:off x="547939" y="1730376"/>
        <a:ext cx="7133721" cy="1065210"/>
      </dsp:txXfrm>
    </dsp:sp>
    <dsp:sp modelId="{2A51C608-3BE3-444B-9C6E-6A6D8B69E7DD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2899445"/>
        <a:ext cx="305502" cy="297016"/>
      </dsp:txXfrm>
    </dsp:sp>
    <dsp:sp modelId="{17D7429A-161C-46C3-A9C4-09C694A5B84A}">
      <dsp:nvSpPr>
        <dsp:cNvPr id="0" name=""/>
        <dsp:cNvSpPr/>
      </dsp:nvSpPr>
      <dsp:spPr>
        <a:xfrm>
          <a:off x="514799" y="3394472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baseline="0" dirty="0" smtClean="0">
              <a:solidFill>
                <a:schemeClr val="tx1"/>
              </a:solidFill>
            </a:rPr>
            <a:t>عام 1905 تم استخدام مادة الباربيتيورات لعلاج الأرق والقلق وكمادة مخدرة في العمليات الجراحية .</a:t>
          </a:r>
          <a:endParaRPr lang="en-GB" sz="2300" kern="1200" baseline="0" dirty="0">
            <a:solidFill>
              <a:schemeClr val="tx1"/>
            </a:solidFill>
          </a:endParaRPr>
        </a:p>
      </dsp:txBody>
      <dsp:txXfrm>
        <a:off x="547939" y="3427612"/>
        <a:ext cx="7133721" cy="1065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E8CE8-C6BE-45CA-86D6-1FFE2694D335}">
      <dsp:nvSpPr>
        <dsp:cNvPr id="0" name=""/>
        <dsp:cNvSpPr/>
      </dsp:nvSpPr>
      <dsp:spPr>
        <a:xfrm>
          <a:off x="514799" y="0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kern="1200" baseline="0" dirty="0" smtClean="0">
              <a:solidFill>
                <a:schemeClr val="tx1"/>
              </a:solidFill>
            </a:rPr>
            <a:t>عام 1917 قام العالم فون جوريج باستخدام أدوية الملاريا في علاج المرحلة الثالثة من مرض الزهراء .</a:t>
          </a:r>
          <a:endParaRPr lang="en-GB" sz="2400" kern="1200" baseline="0" dirty="0">
            <a:solidFill>
              <a:schemeClr val="tx1"/>
            </a:solidFill>
          </a:endParaRPr>
        </a:p>
      </dsp:txBody>
      <dsp:txXfrm>
        <a:off x="547939" y="33140"/>
        <a:ext cx="7133721" cy="1065210"/>
      </dsp:txXfrm>
    </dsp:sp>
    <dsp:sp modelId="{A6B68CBD-310E-484E-8C26-D9EAEF18E70C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1202209"/>
        <a:ext cx="305502" cy="297016"/>
      </dsp:txXfrm>
    </dsp:sp>
    <dsp:sp modelId="{2D70EE02-9165-4B6D-B86E-57EE5B585C46}">
      <dsp:nvSpPr>
        <dsp:cNvPr id="0" name=""/>
        <dsp:cNvSpPr/>
      </dsp:nvSpPr>
      <dsp:spPr>
        <a:xfrm>
          <a:off x="514799" y="1697236"/>
          <a:ext cx="7200001" cy="1131490"/>
        </a:xfrm>
        <a:prstGeom prst="roundRect">
          <a:avLst>
            <a:gd name="adj" fmla="val 10000"/>
          </a:avLst>
        </a:pr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b="0" u="none" kern="1200" dirty="0" smtClean="0">
              <a:solidFill>
                <a:schemeClr val="tx1"/>
              </a:solidFill>
            </a:rPr>
            <a:t>عام</a:t>
          </a:r>
          <a:r>
            <a:rPr lang="ar-AE" sz="2300" b="0" u="none" kern="1200" baseline="0" dirty="0" smtClean="0">
              <a:solidFill>
                <a:schemeClr val="tx1"/>
              </a:solidFill>
            </a:rPr>
            <a:t> 1933استخدم ساكل غيبوبة الأنسولين لعلاج مرض الفصام .</a:t>
          </a:r>
          <a:endParaRPr lang="en-GB" sz="2300" b="0" u="none" kern="1200" dirty="0">
            <a:solidFill>
              <a:schemeClr val="tx1"/>
            </a:solidFill>
          </a:endParaRPr>
        </a:p>
      </dsp:txBody>
      <dsp:txXfrm>
        <a:off x="547939" y="1730376"/>
        <a:ext cx="7133721" cy="1065210"/>
      </dsp:txXfrm>
    </dsp:sp>
    <dsp:sp modelId="{2A51C608-3BE3-444B-9C6E-6A6D8B69E7DD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3962049" y="2899445"/>
        <a:ext cx="305502" cy="297016"/>
      </dsp:txXfrm>
    </dsp:sp>
    <dsp:sp modelId="{17D7429A-161C-46C3-A9C4-09C694A5B84A}">
      <dsp:nvSpPr>
        <dsp:cNvPr id="0" name=""/>
        <dsp:cNvSpPr/>
      </dsp:nvSpPr>
      <dsp:spPr>
        <a:xfrm>
          <a:off x="514799" y="3394472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300" kern="1200" baseline="0" dirty="0" smtClean="0">
              <a:solidFill>
                <a:schemeClr val="tx1"/>
              </a:solidFill>
            </a:rPr>
            <a:t>عام 1937 استخدم برادلي الامفيتامينات لعلاج اضطرابات السلوك عند الأطفال .</a:t>
          </a:r>
          <a:endParaRPr lang="en-GB" sz="2300" kern="1200" baseline="0" dirty="0">
            <a:solidFill>
              <a:schemeClr val="tx1"/>
            </a:solidFill>
          </a:endParaRPr>
        </a:p>
      </dsp:txBody>
      <dsp:txXfrm>
        <a:off x="547939" y="3427612"/>
        <a:ext cx="7133721" cy="1065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E8CE8-C6BE-45CA-86D6-1FFE2694D335}">
      <dsp:nvSpPr>
        <dsp:cNvPr id="0" name=""/>
        <dsp:cNvSpPr/>
      </dsp:nvSpPr>
      <dsp:spPr>
        <a:xfrm>
          <a:off x="514799" y="0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عام 1938 قام سيرالتي باتسخدام العلاج الكهربائي لعلاج التشنجات في الذهان </a:t>
          </a:r>
          <a:r>
            <a:rPr lang="ar-AE" sz="2000" kern="1200" baseline="0" smtClean="0">
              <a:solidFill>
                <a:schemeClr val="tx1"/>
              </a:solidFill>
            </a:rPr>
            <a:t>بصفة عامة </a:t>
          </a:r>
          <a:r>
            <a:rPr lang="ar-AE" sz="2000" kern="1200" baseline="0" dirty="0" smtClean="0">
              <a:solidFill>
                <a:schemeClr val="tx1"/>
              </a:solidFill>
            </a:rPr>
            <a:t>والاكتئاب الذهاني بصفة خاصة .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547939" y="33140"/>
        <a:ext cx="7133721" cy="1065210"/>
      </dsp:txXfrm>
    </dsp:sp>
    <dsp:sp modelId="{A6B68CBD-310E-484E-8C26-D9EAEF18E70C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-5400000">
        <a:off x="3962049" y="1202209"/>
        <a:ext cx="305502" cy="297016"/>
      </dsp:txXfrm>
    </dsp:sp>
    <dsp:sp modelId="{2D70EE02-9165-4B6D-B86E-57EE5B585C46}">
      <dsp:nvSpPr>
        <dsp:cNvPr id="0" name=""/>
        <dsp:cNvSpPr/>
      </dsp:nvSpPr>
      <dsp:spPr>
        <a:xfrm>
          <a:off x="514799" y="1697236"/>
          <a:ext cx="7200001" cy="1131490"/>
        </a:xfrm>
        <a:prstGeom prst="roundRect">
          <a:avLst>
            <a:gd name="adj" fmla="val 10000"/>
          </a:avLst>
        </a:pr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b="0" u="none" kern="1200" dirty="0" smtClean="0">
              <a:solidFill>
                <a:schemeClr val="tx1"/>
              </a:solidFill>
            </a:rPr>
            <a:t>عام 1940 استخدم تارس وبونتام الفنتوين كمضاد للتشنجات .</a:t>
          </a:r>
          <a:endParaRPr lang="en-GB" sz="2000" b="0" u="none" kern="1200" dirty="0">
            <a:solidFill>
              <a:schemeClr val="tx1"/>
            </a:solidFill>
          </a:endParaRPr>
        </a:p>
      </dsp:txBody>
      <dsp:txXfrm>
        <a:off x="547939" y="1730376"/>
        <a:ext cx="7133721" cy="1065210"/>
      </dsp:txXfrm>
    </dsp:sp>
    <dsp:sp modelId="{2A51C608-3BE3-444B-9C6E-6A6D8B69E7DD}">
      <dsp:nvSpPr>
        <dsp:cNvPr id="0" name=""/>
        <dsp:cNvSpPr/>
      </dsp:nvSpPr>
      <dsp:spPr>
        <a:xfrm rot="5422318">
          <a:off x="3897131" y="2857014"/>
          <a:ext cx="424317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-5400000">
        <a:off x="3956952" y="2899442"/>
        <a:ext cx="305502" cy="297022"/>
      </dsp:txXfrm>
    </dsp:sp>
    <dsp:sp modelId="{17D7429A-161C-46C3-A9C4-09C694A5B84A}">
      <dsp:nvSpPr>
        <dsp:cNvPr id="0" name=""/>
        <dsp:cNvSpPr/>
      </dsp:nvSpPr>
      <dsp:spPr>
        <a:xfrm>
          <a:off x="503780" y="3394472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عام 1943 قام ألبرت هوفمان بتصنيع مادة </a:t>
          </a:r>
          <a:r>
            <a:rPr lang="en-GB" sz="2000" kern="1200" baseline="0" dirty="0" smtClean="0">
              <a:solidFill>
                <a:schemeClr val="tx1"/>
              </a:solidFill>
            </a:rPr>
            <a:t>LSD</a:t>
          </a:r>
          <a:r>
            <a:rPr lang="ar-AE" sz="2000" kern="1200" baseline="0" dirty="0" smtClean="0">
              <a:solidFill>
                <a:schemeClr val="tx1"/>
              </a:solidFill>
            </a:rPr>
            <a:t> 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536920" y="3427612"/>
        <a:ext cx="7133721" cy="1065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E8CE8-C6BE-45CA-86D6-1FFE2694D335}">
      <dsp:nvSpPr>
        <dsp:cNvPr id="0" name=""/>
        <dsp:cNvSpPr/>
      </dsp:nvSpPr>
      <dsp:spPr>
        <a:xfrm>
          <a:off x="514799" y="0"/>
          <a:ext cx="7200001" cy="1131490"/>
        </a:xfrm>
        <a:prstGeom prst="roundRect">
          <a:avLst>
            <a:gd name="adj" fmla="val 10000"/>
          </a:avLst>
        </a:prstGeom>
        <a:solidFill>
          <a:schemeClr val="bg2">
            <a:alpha val="10000"/>
          </a:schemeClr>
        </a:solidFill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baseline="0" dirty="0" smtClean="0">
              <a:solidFill>
                <a:schemeClr val="tx1"/>
              </a:solidFill>
            </a:rPr>
            <a:t>عام 1949 استخدم كاد الليثيوم لعلاج الهياج الذهاني والهوس . وكانت البداية الحقيقية لعلم النفس الدوائي </a:t>
          </a:r>
          <a:endParaRPr lang="en-GB" sz="1900" kern="1200" baseline="0" dirty="0">
            <a:solidFill>
              <a:schemeClr val="tx1"/>
            </a:solidFill>
          </a:endParaRPr>
        </a:p>
      </dsp:txBody>
      <dsp:txXfrm>
        <a:off x="547939" y="33140"/>
        <a:ext cx="7133721" cy="1065210"/>
      </dsp:txXfrm>
    </dsp:sp>
    <dsp:sp modelId="{A6B68CBD-310E-484E-8C26-D9EAEF18E70C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3962049" y="1202209"/>
        <a:ext cx="305502" cy="297016"/>
      </dsp:txXfrm>
    </dsp:sp>
    <dsp:sp modelId="{2D70EE02-9165-4B6D-B86E-57EE5B585C46}">
      <dsp:nvSpPr>
        <dsp:cNvPr id="0" name=""/>
        <dsp:cNvSpPr/>
      </dsp:nvSpPr>
      <dsp:spPr>
        <a:xfrm>
          <a:off x="514799" y="1697236"/>
          <a:ext cx="7200001" cy="1131490"/>
        </a:xfrm>
        <a:prstGeom prst="roundRect">
          <a:avLst>
            <a:gd name="adj" fmla="val 10000"/>
          </a:avLst>
        </a:prstGeom>
        <a:noFill/>
        <a:ln w="444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0" u="none" kern="1200" dirty="0" smtClean="0">
              <a:solidFill>
                <a:schemeClr val="tx1"/>
              </a:solidFill>
            </a:rPr>
            <a:t>عام 1952 استخرج الكيميائيون </a:t>
          </a:r>
          <a:r>
            <a:rPr lang="ar-AE" sz="1800" b="1" u="sng" kern="1200" dirty="0" smtClean="0">
              <a:solidFill>
                <a:schemeClr val="tx1"/>
              </a:solidFill>
            </a:rPr>
            <a:t>الريزربين والكلوروبرومازين </a:t>
          </a:r>
          <a:r>
            <a:rPr lang="ar-AE" sz="1800" b="0" u="none" kern="1200" dirty="0" smtClean="0">
              <a:solidFill>
                <a:schemeClr val="tx1"/>
              </a:solidFill>
            </a:rPr>
            <a:t>لعلاج الفصام .</a:t>
          </a:r>
          <a:endParaRPr lang="en-GB" sz="1800" b="0" u="none" kern="1200" dirty="0">
            <a:solidFill>
              <a:schemeClr val="tx1"/>
            </a:solidFill>
          </a:endParaRPr>
        </a:p>
      </dsp:txBody>
      <dsp:txXfrm>
        <a:off x="547939" y="1730376"/>
        <a:ext cx="7133721" cy="1065210"/>
      </dsp:txXfrm>
    </dsp:sp>
    <dsp:sp modelId="{2A51C608-3BE3-444B-9C6E-6A6D8B69E7DD}">
      <dsp:nvSpPr>
        <dsp:cNvPr id="0" name=""/>
        <dsp:cNvSpPr/>
      </dsp:nvSpPr>
      <dsp:spPr>
        <a:xfrm rot="5422318">
          <a:off x="3897131" y="2857014"/>
          <a:ext cx="424317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-5400000">
        <a:off x="3956952" y="2899442"/>
        <a:ext cx="305502" cy="297022"/>
      </dsp:txXfrm>
    </dsp:sp>
    <dsp:sp modelId="{17D7429A-161C-46C3-A9C4-09C694A5B84A}">
      <dsp:nvSpPr>
        <dsp:cNvPr id="0" name=""/>
        <dsp:cNvSpPr/>
      </dsp:nvSpPr>
      <dsp:spPr>
        <a:xfrm>
          <a:off x="503780" y="3394472"/>
          <a:ext cx="7200001" cy="1131490"/>
        </a:xfrm>
        <a:prstGeom prst="roundRect">
          <a:avLst>
            <a:gd name="adj" fmla="val 10000"/>
          </a:avLst>
        </a:prstGeom>
        <a:noFill/>
        <a:ln w="476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baseline="0" dirty="0" smtClean="0">
              <a:solidFill>
                <a:schemeClr val="tx1"/>
              </a:solidFill>
            </a:rPr>
            <a:t>عام 1958 استخدمت مضادات الاكتئاب ثلاثية الحلقات .لعلاج الاحتئاب .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baseline="0" dirty="0" smtClean="0">
              <a:solidFill>
                <a:schemeClr val="tx1"/>
              </a:solidFill>
            </a:rPr>
            <a:t>1960 طهر بنزوديازبين كعلاج للقلق ولا زال يستخدم حتى </a:t>
          </a:r>
          <a:r>
            <a:rPr lang="ar-AE" sz="1800" kern="1200" baseline="0" dirty="0" smtClean="0">
              <a:solidFill>
                <a:schemeClr val="tx1"/>
              </a:solidFill>
            </a:rPr>
            <a:t>الآن.</a:t>
          </a:r>
          <a:endParaRPr lang="en-GB" sz="1800" kern="1200" baseline="0" dirty="0">
            <a:solidFill>
              <a:schemeClr val="tx1"/>
            </a:solidFill>
          </a:endParaRPr>
        </a:p>
      </dsp:txBody>
      <dsp:txXfrm>
        <a:off x="536920" y="3427612"/>
        <a:ext cx="7133721" cy="106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30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2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1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84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4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4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6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46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6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1C7A-86DA-4FB3-87C9-7451951AE735}" type="datetimeFigureOut">
              <a:rPr lang="en-GB" smtClean="0"/>
              <a:t>11/02/2014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22D6-5C07-48FD-981A-A799628BA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مقدمة عن علم النفس الدوائي وتطوره التاريخي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الدوائي (نفس 279)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05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نبذة تاريخية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771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3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نبذة تاريخية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410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3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تقييم ذاتي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49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ذاتي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1-يستخدم البنزوديازبين في علاج :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1-القلق </a:t>
            </a:r>
          </a:p>
          <a:p>
            <a:pPr marL="0" indent="0" algn="r" rtl="1">
              <a:buNone/>
            </a:pPr>
            <a:r>
              <a:rPr lang="ar-AE" dirty="0" smtClean="0"/>
              <a:t>2-الاكتئاب </a:t>
            </a:r>
          </a:p>
          <a:p>
            <a:pPr marL="0" indent="0" algn="r" rtl="1">
              <a:buNone/>
            </a:pPr>
            <a:r>
              <a:rPr lang="ar-AE" dirty="0" smtClean="0"/>
              <a:t>3-الهوس </a:t>
            </a:r>
          </a:p>
          <a:p>
            <a:pPr marL="0" indent="0" algn="r" rtl="1">
              <a:buNone/>
            </a:pPr>
            <a:r>
              <a:rPr lang="ar-AE" dirty="0" smtClean="0"/>
              <a:t>4-الهياج الذهاني </a:t>
            </a:r>
          </a:p>
        </p:txBody>
      </p:sp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ذاتي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2-علم الأدوية يدرس التغيرات التي تسببها .... على الكائن الحي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1-الأعشاب والعقاقير التي تستخدم لعلاج الإنسان </a:t>
            </a:r>
          </a:p>
          <a:p>
            <a:pPr marL="0" indent="0" algn="r" rtl="1">
              <a:buNone/>
            </a:pPr>
            <a:r>
              <a:rPr lang="ar-AE" dirty="0" smtClean="0"/>
              <a:t>2-المواد الكيميائية بصفة عامة .</a:t>
            </a:r>
          </a:p>
          <a:p>
            <a:pPr marL="0" indent="0" algn="r" rtl="1">
              <a:buNone/>
            </a:pPr>
            <a:r>
              <a:rPr lang="ar-AE" dirty="0" smtClean="0"/>
              <a:t>3-الأدوية الحديثة </a:t>
            </a:r>
          </a:p>
          <a:p>
            <a:pPr marL="0" indent="0" algn="r" rtl="1">
              <a:buNone/>
            </a:pPr>
            <a:r>
              <a:rPr lang="ar-AE" dirty="0" smtClean="0"/>
              <a:t>4-جميع الأغذية التي يتناولها الإنسان </a:t>
            </a:r>
          </a:p>
        </p:txBody>
      </p:sp>
    </p:spTree>
    <p:extLst>
      <p:ext uri="{BB962C8B-B14F-4D97-AF65-F5344CB8AC3E}">
        <p14:creationId xmlns:p14="http://schemas.microsoft.com/office/powerpoint/2010/main" val="169443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ذاتي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3-يبدأ علم النفس الدوائي كعلم حقيقي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1-عندما استخدمت نوبة الإنسولين في علاج الفصام </a:t>
            </a:r>
          </a:p>
          <a:p>
            <a:pPr marL="0" indent="0" algn="r" rtl="1">
              <a:buNone/>
            </a:pPr>
            <a:r>
              <a:rPr lang="ar-AE" dirty="0" smtClean="0"/>
              <a:t>2-عندما استخدمت مضادات الاكتئاب ثلاثية الحلقات </a:t>
            </a:r>
          </a:p>
          <a:p>
            <a:pPr marL="0" indent="0" algn="r" rtl="1">
              <a:buNone/>
            </a:pPr>
            <a:r>
              <a:rPr lang="ar-AE" dirty="0" smtClean="0"/>
              <a:t>3-عندما استخدم العلاج الكهربائي </a:t>
            </a:r>
          </a:p>
          <a:p>
            <a:pPr marL="0" indent="0" algn="r" rtl="1">
              <a:buNone/>
            </a:pPr>
            <a:r>
              <a:rPr lang="ar-AE" dirty="0" smtClean="0"/>
              <a:t>4-عندما استخدم الليثيوم في علاج الهياج الذهاني .</a:t>
            </a:r>
          </a:p>
          <a:p>
            <a:pPr marL="0" indent="0" algn="r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169443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ذاتي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4-استخدم العلاج الكهربائي لعلاج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1-الملاريا </a:t>
            </a:r>
          </a:p>
          <a:p>
            <a:pPr marL="0" indent="0" algn="r" rtl="1">
              <a:buNone/>
            </a:pPr>
            <a:r>
              <a:rPr lang="ar-AE" dirty="0" smtClean="0"/>
              <a:t>2-المرحلة الثالثة من مرض الزهراء </a:t>
            </a:r>
          </a:p>
          <a:p>
            <a:pPr marL="0" indent="0" algn="r" rtl="1">
              <a:buNone/>
            </a:pPr>
            <a:r>
              <a:rPr lang="ar-AE" dirty="0" smtClean="0"/>
              <a:t>3-التشنجات </a:t>
            </a:r>
          </a:p>
          <a:p>
            <a:pPr marL="0" indent="0" algn="r" rtl="1">
              <a:buNone/>
            </a:pPr>
            <a:r>
              <a:rPr lang="ar-AE" dirty="0" smtClean="0"/>
              <a:t>4-الإدمان </a:t>
            </a:r>
          </a:p>
        </p:txBody>
      </p:sp>
    </p:spTree>
    <p:extLst>
      <p:ext uri="{BB962C8B-B14F-4D97-AF65-F5344CB8AC3E}">
        <p14:creationId xmlns:p14="http://schemas.microsoft.com/office/powerpoint/2010/main" val="169443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تقييم ذاتي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5-عندما تستخدم غيبوبة الأنسولين لعلاج الفصام فإن المريض يصحو منها بحقنة من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 smtClean="0"/>
              <a:t>1-الليثيوم </a:t>
            </a:r>
          </a:p>
          <a:p>
            <a:pPr marL="0" indent="0" algn="r" rtl="1">
              <a:buNone/>
            </a:pPr>
            <a:r>
              <a:rPr lang="ar-AE" dirty="0" smtClean="0"/>
              <a:t>2-الجلوكوز </a:t>
            </a:r>
          </a:p>
          <a:p>
            <a:pPr marL="0" indent="0" algn="r" rtl="1">
              <a:buNone/>
            </a:pPr>
            <a:r>
              <a:rPr lang="ar-AE" dirty="0" smtClean="0"/>
              <a:t>3-الرزبرين </a:t>
            </a:r>
          </a:p>
          <a:p>
            <a:pPr marL="0" indent="0" algn="r" rtl="1">
              <a:buNone/>
            </a:pPr>
            <a:r>
              <a:rPr lang="ar-AE" dirty="0" smtClean="0"/>
              <a:t>4-</a:t>
            </a:r>
            <a:r>
              <a:rPr lang="fr-FR" smtClean="0"/>
              <a:t>LSD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169443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تعريف علم الأدوية وعلم النفس الدوائي </a:t>
            </a:r>
          </a:p>
          <a:p>
            <a:pPr algn="r" rtl="1"/>
            <a:r>
              <a:rPr lang="ar-AE" dirty="0" smtClean="0"/>
              <a:t>نبذة تاريخية عن علم النفس الدوائي </a:t>
            </a:r>
          </a:p>
          <a:p>
            <a:pPr algn="r" rtl="1"/>
            <a:r>
              <a:rPr lang="ar-AE" dirty="0" smtClean="0"/>
              <a:t>أهمية علم النفس الدوائي للأخصائي النفسي </a:t>
            </a:r>
          </a:p>
        </p:txBody>
      </p:sp>
    </p:spTree>
    <p:extLst>
      <p:ext uri="{BB962C8B-B14F-4D97-AF65-F5344CB8AC3E}">
        <p14:creationId xmlns:p14="http://schemas.microsoft.com/office/powerpoint/2010/main" val="88692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تعريف علم الأدوية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algn="just" rtl="1"/>
            <a:r>
              <a:rPr lang="en-GB" b="1" dirty="0"/>
              <a:t> </a:t>
            </a:r>
            <a:r>
              <a:rPr lang="ar-SA" b="1" u="sng" dirty="0"/>
              <a:t>تعريف علم الأدوية لأوسوالد </a:t>
            </a:r>
            <a:r>
              <a:rPr lang="ar-SA" b="1" u="sng" dirty="0" smtClean="0"/>
              <a:t>شميدبيرج</a:t>
            </a:r>
            <a:r>
              <a:rPr lang="ar-AE" b="1" u="sng" dirty="0" smtClean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*انه علم تجريبي يدرس التغيرات التى تحدثها المواد الكيميائية فى جسم الكائن الحى ، سواء استخدمت هذه المواد لأغراض علاجية او لغير ذلك  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r>
              <a:rPr lang="ar-SA" b="1" dirty="0"/>
              <a:t>**</a:t>
            </a:r>
            <a:r>
              <a:rPr lang="ar-SA" b="1" u="sng" dirty="0"/>
              <a:t>علم النفس الدوائى :</a:t>
            </a:r>
            <a:endParaRPr lang="en-GB" dirty="0"/>
          </a:p>
          <a:p>
            <a:pPr marL="0" indent="0" algn="just" rtl="1">
              <a:buNone/>
            </a:pPr>
            <a:r>
              <a:rPr lang="ar-SA" b="1" dirty="0"/>
              <a:t>(يتعلق بدراسة الأدوية التى تؤثر على الحالة النفسية أو الوظائف النفسية للإنسان).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ما الفرق بين الحالة النفسية والوظائف النفسية ؟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أقسام علم الأدوية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just" rtl="1"/>
            <a:r>
              <a:rPr lang="ar-SA" b="1" u="sng" dirty="0"/>
              <a:t>** ينقسم علم الأدوية الى فرعين أساسيين هما :</a:t>
            </a:r>
            <a:endParaRPr lang="en-GB" dirty="0"/>
          </a:p>
          <a:p>
            <a:pPr lvl="0" algn="just" rtl="1"/>
            <a:r>
              <a:rPr lang="ar-SA" b="1" u="sng" dirty="0"/>
              <a:t>1- علم الدينامية الدوائية للعقار </a:t>
            </a:r>
            <a:r>
              <a:rPr lang="en-US" b="1" dirty="0"/>
              <a:t>Pharmacodynamics </a:t>
            </a:r>
            <a:endParaRPr lang="en-GB" dirty="0"/>
          </a:p>
          <a:p>
            <a:pPr lvl="0" algn="just" rtl="1"/>
            <a:r>
              <a:rPr lang="ar-SA" b="1" dirty="0"/>
              <a:t>وهو يهتم بالتأثيرات البيوكيميائية والفسيولوجية التى يحدثها العقار وصولا الى الإستجابة الطبيعية فى الكائن الحى أى ما يفعله الجسم للدواء من امتصاص وتوزيع وتأيض (استقلاب ) ثم الإخراج خارج الجسم. </a:t>
            </a:r>
            <a:endParaRPr lang="en-GB" dirty="0"/>
          </a:p>
          <a:p>
            <a:pPr lvl="0" algn="just" rtl="1"/>
            <a:r>
              <a:rPr lang="ar-SA" b="1" u="sng" dirty="0"/>
              <a:t>2- علم العلاج الدوائي </a:t>
            </a:r>
            <a:r>
              <a:rPr lang="en-US" b="1" dirty="0"/>
              <a:t>pharmacotherapy  </a:t>
            </a:r>
            <a:endParaRPr lang="en-GB" dirty="0"/>
          </a:p>
          <a:p>
            <a:pPr lvl="0" algn="just" rtl="1"/>
            <a:r>
              <a:rPr lang="ar-SA" b="1" dirty="0"/>
              <a:t> هو العلم الذى يهتم بدراسة استجابات الكائن الحى للعقار فى الحالات المرضية</a:t>
            </a:r>
            <a:r>
              <a:rPr lang="ar-SA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ar-SA" b="1" dirty="0"/>
              <a:t>أى ما يفعله الدواء فالجسم من تأثير بعد ارتباطه بالمستقبلات فى الخليةوعبر تأثيره على عمل القنوات الأيونية وغير ذلك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في علم الأدوية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0800">
            <a:solidFill>
              <a:schemeClr val="tx1"/>
            </a:solidFill>
          </a:ln>
        </p:spPr>
        <p:txBody>
          <a:bodyPr/>
          <a:lstStyle/>
          <a:p>
            <a:pPr lvl="0" algn="just" rtl="1"/>
            <a:r>
              <a:rPr lang="ar-SA" b="1" u="sng" dirty="0"/>
              <a:t>** مصطلحات فى علم الأدوية </a:t>
            </a:r>
            <a:endParaRPr lang="en-GB" dirty="0"/>
          </a:p>
          <a:p>
            <a:pPr lvl="0" algn="just" rtl="1"/>
            <a:r>
              <a:rPr lang="ar-SA" b="1" u="sng" dirty="0"/>
              <a:t>** العقار </a:t>
            </a:r>
            <a:r>
              <a:rPr lang="en-US" b="1" u="sng" dirty="0"/>
              <a:t>Drug </a:t>
            </a:r>
            <a:r>
              <a:rPr lang="ar-SA" b="1" dirty="0"/>
              <a:t> : هو أى مادة كيميائية لها قيمة وفائدة محددة فى علاج المرض .</a:t>
            </a:r>
            <a:endParaRPr lang="en-GB" dirty="0"/>
          </a:p>
          <a:p>
            <a:pPr lvl="0" algn="just" rtl="1"/>
            <a:r>
              <a:rPr lang="ar-SA" b="1" u="sng" dirty="0"/>
              <a:t>السم </a:t>
            </a:r>
            <a:r>
              <a:rPr lang="en-US" b="1" u="sng" dirty="0"/>
              <a:t>Poison </a:t>
            </a:r>
            <a:r>
              <a:rPr lang="ar-SA" b="1" dirty="0"/>
              <a:t> : مادة تؤدى عن طريق خصائصها وآثارها الكيميائية الى موت الكائن الحى إذا زادت عن الحد المسموح به </a:t>
            </a:r>
            <a:r>
              <a:rPr lang="ar-SA" b="1" u="sng" dirty="0"/>
              <a:t>ويرتبط بها علم السموم </a:t>
            </a:r>
            <a:r>
              <a:rPr lang="en-US" b="1" u="sng" dirty="0"/>
              <a:t>Toxicology</a:t>
            </a:r>
            <a:r>
              <a:rPr lang="ar-SA" b="1" dirty="0"/>
              <a:t> المسئول عن تحديد جرعات تناول السم فى العلاج.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نبذة تاريخية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6191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9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نبذة تاريخية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776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9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نبذة تاريخية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122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6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563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مقدمة عن علم النفس الدوائي وتطوره التاريخي </vt:lpstr>
      <vt:lpstr>أهداف المحاضرة </vt:lpstr>
      <vt:lpstr>تعريف علم الأدوية </vt:lpstr>
      <vt:lpstr>ما الفرق بين الحالة النفسية والوظائف النفسية ؟</vt:lpstr>
      <vt:lpstr>أقسام علم الأدوية </vt:lpstr>
      <vt:lpstr>مصطلحات في علم الأدوية </vt:lpstr>
      <vt:lpstr>نبذة تاريخية </vt:lpstr>
      <vt:lpstr>نبذة تاريخية </vt:lpstr>
      <vt:lpstr>نبذة تاريخية </vt:lpstr>
      <vt:lpstr>نبذة تاريخية </vt:lpstr>
      <vt:lpstr>نبذة تاريخية </vt:lpstr>
      <vt:lpstr>تقييم ذاتي </vt:lpstr>
      <vt:lpstr>تقييم ذاتي </vt:lpstr>
      <vt:lpstr>تقييم ذاتي </vt:lpstr>
      <vt:lpstr>تقييم ذاتي </vt:lpstr>
      <vt:lpstr>تقييم ذاتي </vt:lpstr>
      <vt:lpstr>تقييم ذاتي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25</cp:revision>
  <dcterms:created xsi:type="dcterms:W3CDTF">2014-02-10T16:14:12Z</dcterms:created>
  <dcterms:modified xsi:type="dcterms:W3CDTF">2014-02-11T09:57:13Z</dcterms:modified>
</cp:coreProperties>
</file>