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5"/>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bb" initials="b"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4B09FF-BB8C-432C-A0B8-7EA6BB0D89B8}" type="doc">
      <dgm:prSet loTypeId="urn:microsoft.com/office/officeart/2005/8/layout/pList1#1" loCatId="list" qsTypeId="urn:microsoft.com/office/officeart/2005/8/quickstyle/simple1" qsCatId="simple" csTypeId="urn:microsoft.com/office/officeart/2005/8/colors/accent1_2" csCatId="accent1" phldr="1"/>
      <dgm:spPr/>
      <dgm:t>
        <a:bodyPr/>
        <a:lstStyle/>
        <a:p>
          <a:pPr rtl="1"/>
          <a:endParaRPr lang="ar-SA"/>
        </a:p>
      </dgm:t>
    </dgm:pt>
    <dgm:pt modelId="{2828A9E6-DC74-4090-9F74-6B416D828A2F}">
      <dgm:prSet phldrT="[نص]"/>
      <dgm:spPr/>
      <dgm:t>
        <a:bodyPr/>
        <a:lstStyle/>
        <a:p>
          <a:pPr rtl="1"/>
          <a:r>
            <a:rPr lang="ar-SA" dirty="0" smtClean="0"/>
            <a:t>مستلم</a:t>
          </a:r>
          <a:endParaRPr lang="ar-SA" dirty="0"/>
        </a:p>
      </dgm:t>
    </dgm:pt>
    <dgm:pt modelId="{93D6FB58-4294-4E89-8E46-136A836D1CEC}" type="parTrans" cxnId="{CDD48F84-CAA6-4F44-B5A3-524F25A7E3A5}">
      <dgm:prSet/>
      <dgm:spPr/>
      <dgm:t>
        <a:bodyPr/>
        <a:lstStyle/>
        <a:p>
          <a:pPr rtl="1"/>
          <a:endParaRPr lang="ar-SA"/>
        </a:p>
      </dgm:t>
    </dgm:pt>
    <dgm:pt modelId="{6B0452F7-AD77-4599-9080-4E77E52762F1}" type="sibTrans" cxnId="{CDD48F84-CAA6-4F44-B5A3-524F25A7E3A5}">
      <dgm:prSet/>
      <dgm:spPr/>
      <dgm:t>
        <a:bodyPr/>
        <a:lstStyle/>
        <a:p>
          <a:pPr rtl="1"/>
          <a:endParaRPr lang="ar-SA"/>
        </a:p>
      </dgm:t>
    </dgm:pt>
    <dgm:pt modelId="{19CA9654-BD2B-48CA-AC15-918C0C69B03C}">
      <dgm:prSet phldrT="[نص]"/>
      <dgm:spPr/>
      <dgm:t>
        <a:bodyPr/>
        <a:lstStyle/>
        <a:p>
          <a:pPr rtl="1"/>
          <a:r>
            <a:rPr lang="ar-SA" dirty="0" smtClean="0"/>
            <a:t>رسالة</a:t>
          </a:r>
          <a:endParaRPr lang="ar-SA" dirty="0"/>
        </a:p>
      </dgm:t>
    </dgm:pt>
    <dgm:pt modelId="{3266EA6E-C806-4C32-9FC8-66CFC977F496}" type="parTrans" cxnId="{966F1065-1F81-41C1-8283-4F0F5B5E367F}">
      <dgm:prSet/>
      <dgm:spPr/>
      <dgm:t>
        <a:bodyPr/>
        <a:lstStyle/>
        <a:p>
          <a:pPr rtl="1"/>
          <a:endParaRPr lang="ar-SA"/>
        </a:p>
      </dgm:t>
    </dgm:pt>
    <dgm:pt modelId="{8EB81EB8-A91B-44EC-9EBC-559428D917CA}" type="sibTrans" cxnId="{966F1065-1F81-41C1-8283-4F0F5B5E367F}">
      <dgm:prSet/>
      <dgm:spPr/>
      <dgm:t>
        <a:bodyPr/>
        <a:lstStyle/>
        <a:p>
          <a:pPr rtl="1"/>
          <a:endParaRPr lang="ar-SA"/>
        </a:p>
      </dgm:t>
    </dgm:pt>
    <dgm:pt modelId="{FDD62DF4-EF1F-483C-8766-3B34E8AB06C8}">
      <dgm:prSet phldrT="[نص]"/>
      <dgm:spPr/>
      <dgm:t>
        <a:bodyPr/>
        <a:lstStyle/>
        <a:p>
          <a:pPr rtl="1"/>
          <a:r>
            <a:rPr lang="ar-SA" dirty="0" smtClean="0"/>
            <a:t>مرسل	</a:t>
          </a:r>
          <a:endParaRPr lang="ar-SA" dirty="0"/>
        </a:p>
      </dgm:t>
    </dgm:pt>
    <dgm:pt modelId="{C7F85FAF-8DDF-4B40-8308-63645A6DBB63}" type="parTrans" cxnId="{1CDB35C1-C84E-4C07-9777-216138222519}">
      <dgm:prSet/>
      <dgm:spPr/>
      <dgm:t>
        <a:bodyPr/>
        <a:lstStyle/>
        <a:p>
          <a:pPr rtl="1"/>
          <a:endParaRPr lang="ar-SA"/>
        </a:p>
      </dgm:t>
    </dgm:pt>
    <dgm:pt modelId="{89A2E466-DB6B-4F6A-A882-B1FB5BFB00DC}" type="sibTrans" cxnId="{1CDB35C1-C84E-4C07-9777-216138222519}">
      <dgm:prSet/>
      <dgm:spPr/>
      <dgm:t>
        <a:bodyPr/>
        <a:lstStyle/>
        <a:p>
          <a:pPr rtl="1"/>
          <a:endParaRPr lang="ar-SA"/>
        </a:p>
      </dgm:t>
    </dgm:pt>
    <dgm:pt modelId="{468A505C-B1FC-4D52-B89F-A04AD91F82E0}">
      <dgm:prSet phldrT="[نص]"/>
      <dgm:spPr/>
      <dgm:t>
        <a:bodyPr/>
        <a:lstStyle/>
        <a:p>
          <a:pPr rtl="1"/>
          <a:r>
            <a:rPr lang="ar-SA" dirty="0" smtClean="0"/>
            <a:t> التغذية العكسية</a:t>
          </a:r>
          <a:endParaRPr lang="ar-SA" dirty="0"/>
        </a:p>
      </dgm:t>
    </dgm:pt>
    <dgm:pt modelId="{4A9C321D-6320-40B3-8C5B-87E1B4A82A3E}" type="parTrans" cxnId="{E40C3365-D184-4DD9-A46C-B5237AF4E192}">
      <dgm:prSet/>
      <dgm:spPr/>
      <dgm:t>
        <a:bodyPr/>
        <a:lstStyle/>
        <a:p>
          <a:pPr rtl="1"/>
          <a:endParaRPr lang="ar-SA"/>
        </a:p>
      </dgm:t>
    </dgm:pt>
    <dgm:pt modelId="{5872D54E-A24C-4417-8EC8-EC1F849D620C}" type="sibTrans" cxnId="{E40C3365-D184-4DD9-A46C-B5237AF4E192}">
      <dgm:prSet/>
      <dgm:spPr/>
      <dgm:t>
        <a:bodyPr/>
        <a:lstStyle/>
        <a:p>
          <a:pPr rtl="1"/>
          <a:endParaRPr lang="ar-SA"/>
        </a:p>
      </dgm:t>
    </dgm:pt>
    <dgm:pt modelId="{7438F64D-936C-44C2-8BC8-9A14E120656F}" type="pres">
      <dgm:prSet presAssocID="{7B4B09FF-BB8C-432C-A0B8-7EA6BB0D89B8}" presName="Name0" presStyleCnt="0">
        <dgm:presLayoutVars>
          <dgm:dir/>
          <dgm:resizeHandles val="exact"/>
        </dgm:presLayoutVars>
      </dgm:prSet>
      <dgm:spPr/>
      <dgm:t>
        <a:bodyPr/>
        <a:lstStyle/>
        <a:p>
          <a:pPr rtl="1"/>
          <a:endParaRPr lang="ar-SA"/>
        </a:p>
      </dgm:t>
    </dgm:pt>
    <dgm:pt modelId="{04CFB789-65F4-48CF-9918-9682D22DBC6E}" type="pres">
      <dgm:prSet presAssocID="{2828A9E6-DC74-4090-9F74-6B416D828A2F}" presName="compNode" presStyleCnt="0"/>
      <dgm:spPr/>
    </dgm:pt>
    <dgm:pt modelId="{26833D8B-CEA7-4142-9FCB-927B6FE8D36E}" type="pres">
      <dgm:prSet presAssocID="{2828A9E6-DC74-4090-9F74-6B416D828A2F}" presName="pictRect" presStyleLbl="node1" presStyleIdx="0" presStyleCnt="4" custScaleX="81182" custLinFactNeighborX="-10470" custLinFactNeighborY="2175"/>
      <dgm:spPr/>
    </dgm:pt>
    <dgm:pt modelId="{A0D7AB85-72F0-433A-87BD-3044F046702A}" type="pres">
      <dgm:prSet presAssocID="{2828A9E6-DC74-4090-9F74-6B416D828A2F}" presName="textRect" presStyleLbl="revTx" presStyleIdx="0" presStyleCnt="4">
        <dgm:presLayoutVars>
          <dgm:bulletEnabled val="1"/>
        </dgm:presLayoutVars>
      </dgm:prSet>
      <dgm:spPr/>
      <dgm:t>
        <a:bodyPr/>
        <a:lstStyle/>
        <a:p>
          <a:pPr rtl="1"/>
          <a:endParaRPr lang="ar-SA"/>
        </a:p>
      </dgm:t>
    </dgm:pt>
    <dgm:pt modelId="{58B98F2A-8848-4B65-9B0F-3216B7DC9AC7}" type="pres">
      <dgm:prSet presAssocID="{6B0452F7-AD77-4599-9080-4E77E52762F1}" presName="sibTrans" presStyleLbl="sibTrans2D1" presStyleIdx="0" presStyleCnt="0"/>
      <dgm:spPr/>
      <dgm:t>
        <a:bodyPr/>
        <a:lstStyle/>
        <a:p>
          <a:pPr rtl="1"/>
          <a:endParaRPr lang="ar-SA"/>
        </a:p>
      </dgm:t>
    </dgm:pt>
    <dgm:pt modelId="{D5DEA176-DE73-46F7-93AD-0CE9EC7A9C38}" type="pres">
      <dgm:prSet presAssocID="{19CA9654-BD2B-48CA-AC15-918C0C69B03C}" presName="compNode" presStyleCnt="0"/>
      <dgm:spPr/>
    </dgm:pt>
    <dgm:pt modelId="{5DC7F271-3F15-469D-90C5-6F82D3E0CADD}" type="pres">
      <dgm:prSet presAssocID="{19CA9654-BD2B-48CA-AC15-918C0C69B03C}" presName="pictRect" presStyleLbl="node1" presStyleIdx="1" presStyleCnt="4" custScaleX="65041" custLinFactNeighborX="-9524" custLinFactNeighborY="2175"/>
      <dgm:spPr/>
    </dgm:pt>
    <dgm:pt modelId="{1F49521E-BCED-4E0B-BF9A-9BCA420012BA}" type="pres">
      <dgm:prSet presAssocID="{19CA9654-BD2B-48CA-AC15-918C0C69B03C}" presName="textRect" presStyleLbl="revTx" presStyleIdx="1" presStyleCnt="4">
        <dgm:presLayoutVars>
          <dgm:bulletEnabled val="1"/>
        </dgm:presLayoutVars>
      </dgm:prSet>
      <dgm:spPr/>
      <dgm:t>
        <a:bodyPr/>
        <a:lstStyle/>
        <a:p>
          <a:pPr rtl="1"/>
          <a:endParaRPr lang="ar-SA"/>
        </a:p>
      </dgm:t>
    </dgm:pt>
    <dgm:pt modelId="{E81B0136-9B8A-4AE9-93F4-5C71356019CD}" type="pres">
      <dgm:prSet presAssocID="{8EB81EB8-A91B-44EC-9EBC-559428D917CA}" presName="sibTrans" presStyleLbl="sibTrans2D1" presStyleIdx="0" presStyleCnt="0"/>
      <dgm:spPr/>
      <dgm:t>
        <a:bodyPr/>
        <a:lstStyle/>
        <a:p>
          <a:pPr rtl="1"/>
          <a:endParaRPr lang="ar-SA"/>
        </a:p>
      </dgm:t>
    </dgm:pt>
    <dgm:pt modelId="{9BE6449F-98DD-4721-837C-0CC6B70E55D6}" type="pres">
      <dgm:prSet presAssocID="{FDD62DF4-EF1F-483C-8766-3B34E8AB06C8}" presName="compNode" presStyleCnt="0"/>
      <dgm:spPr/>
    </dgm:pt>
    <dgm:pt modelId="{F13DBF75-A19C-4F0C-AA1C-37FB5B80D927}" type="pres">
      <dgm:prSet presAssocID="{FDD62DF4-EF1F-483C-8766-3B34E8AB06C8}" presName="pictRect" presStyleLbl="node1" presStyleIdx="2" presStyleCnt="4" custScaleX="74174"/>
      <dgm:spPr/>
    </dgm:pt>
    <dgm:pt modelId="{927A33B4-D261-4CB1-91CC-C0B1F8A3CA8E}" type="pres">
      <dgm:prSet presAssocID="{FDD62DF4-EF1F-483C-8766-3B34E8AB06C8}" presName="textRect" presStyleLbl="revTx" presStyleIdx="2" presStyleCnt="4">
        <dgm:presLayoutVars>
          <dgm:bulletEnabled val="1"/>
        </dgm:presLayoutVars>
      </dgm:prSet>
      <dgm:spPr/>
      <dgm:t>
        <a:bodyPr/>
        <a:lstStyle/>
        <a:p>
          <a:pPr rtl="1"/>
          <a:endParaRPr lang="ar-SA"/>
        </a:p>
      </dgm:t>
    </dgm:pt>
    <dgm:pt modelId="{6EE20119-C3D9-46D5-B49D-616090F96C17}" type="pres">
      <dgm:prSet presAssocID="{89A2E466-DB6B-4F6A-A882-B1FB5BFB00DC}" presName="sibTrans" presStyleLbl="sibTrans2D1" presStyleIdx="0" presStyleCnt="0"/>
      <dgm:spPr/>
      <dgm:t>
        <a:bodyPr/>
        <a:lstStyle/>
        <a:p>
          <a:pPr rtl="1"/>
          <a:endParaRPr lang="ar-SA"/>
        </a:p>
      </dgm:t>
    </dgm:pt>
    <dgm:pt modelId="{22A427D5-ACB7-4DA0-B15B-1FA3AE7BFD86}" type="pres">
      <dgm:prSet presAssocID="{468A505C-B1FC-4D52-B89F-A04AD91F82E0}" presName="compNode" presStyleCnt="0"/>
      <dgm:spPr/>
    </dgm:pt>
    <dgm:pt modelId="{59056EA7-9D05-4982-ABE8-17B94ABC5C5D}" type="pres">
      <dgm:prSet presAssocID="{468A505C-B1FC-4D52-B89F-A04AD91F82E0}" presName="pictRect" presStyleLbl="node1" presStyleIdx="3" presStyleCnt="4"/>
      <dgm:spPr/>
    </dgm:pt>
    <dgm:pt modelId="{A77BCC39-C2A2-408B-9396-739B43A0CB6D}" type="pres">
      <dgm:prSet presAssocID="{468A505C-B1FC-4D52-B89F-A04AD91F82E0}" presName="textRect" presStyleLbl="revTx" presStyleIdx="3" presStyleCnt="4">
        <dgm:presLayoutVars>
          <dgm:bulletEnabled val="1"/>
        </dgm:presLayoutVars>
      </dgm:prSet>
      <dgm:spPr/>
      <dgm:t>
        <a:bodyPr/>
        <a:lstStyle/>
        <a:p>
          <a:pPr rtl="1"/>
          <a:endParaRPr lang="ar-SA"/>
        </a:p>
      </dgm:t>
    </dgm:pt>
  </dgm:ptLst>
  <dgm:cxnLst>
    <dgm:cxn modelId="{973D6E15-5267-42CE-9E42-358011A58526}" type="presOf" srcId="{2828A9E6-DC74-4090-9F74-6B416D828A2F}" destId="{A0D7AB85-72F0-433A-87BD-3044F046702A}" srcOrd="0" destOrd="0" presId="urn:microsoft.com/office/officeart/2005/8/layout/pList1#1"/>
    <dgm:cxn modelId="{06EA15A1-6545-4EA3-8056-591526542BE6}" type="presOf" srcId="{19CA9654-BD2B-48CA-AC15-918C0C69B03C}" destId="{1F49521E-BCED-4E0B-BF9A-9BCA420012BA}" srcOrd="0" destOrd="0" presId="urn:microsoft.com/office/officeart/2005/8/layout/pList1#1"/>
    <dgm:cxn modelId="{E40C3365-D184-4DD9-A46C-B5237AF4E192}" srcId="{7B4B09FF-BB8C-432C-A0B8-7EA6BB0D89B8}" destId="{468A505C-B1FC-4D52-B89F-A04AD91F82E0}" srcOrd="3" destOrd="0" parTransId="{4A9C321D-6320-40B3-8C5B-87E1B4A82A3E}" sibTransId="{5872D54E-A24C-4417-8EC8-EC1F849D620C}"/>
    <dgm:cxn modelId="{CDD48F84-CAA6-4F44-B5A3-524F25A7E3A5}" srcId="{7B4B09FF-BB8C-432C-A0B8-7EA6BB0D89B8}" destId="{2828A9E6-DC74-4090-9F74-6B416D828A2F}" srcOrd="0" destOrd="0" parTransId="{93D6FB58-4294-4E89-8E46-136A836D1CEC}" sibTransId="{6B0452F7-AD77-4599-9080-4E77E52762F1}"/>
    <dgm:cxn modelId="{84131CA1-A182-4B87-81A8-5CB3E8641480}" type="presOf" srcId="{8EB81EB8-A91B-44EC-9EBC-559428D917CA}" destId="{E81B0136-9B8A-4AE9-93F4-5C71356019CD}" srcOrd="0" destOrd="0" presId="urn:microsoft.com/office/officeart/2005/8/layout/pList1#1"/>
    <dgm:cxn modelId="{966F1065-1F81-41C1-8283-4F0F5B5E367F}" srcId="{7B4B09FF-BB8C-432C-A0B8-7EA6BB0D89B8}" destId="{19CA9654-BD2B-48CA-AC15-918C0C69B03C}" srcOrd="1" destOrd="0" parTransId="{3266EA6E-C806-4C32-9FC8-66CFC977F496}" sibTransId="{8EB81EB8-A91B-44EC-9EBC-559428D917CA}"/>
    <dgm:cxn modelId="{3B42783A-6A50-4E6D-9D4B-F23A5B63C2A3}" type="presOf" srcId="{468A505C-B1FC-4D52-B89F-A04AD91F82E0}" destId="{A77BCC39-C2A2-408B-9396-739B43A0CB6D}" srcOrd="0" destOrd="0" presId="urn:microsoft.com/office/officeart/2005/8/layout/pList1#1"/>
    <dgm:cxn modelId="{1CDB35C1-C84E-4C07-9777-216138222519}" srcId="{7B4B09FF-BB8C-432C-A0B8-7EA6BB0D89B8}" destId="{FDD62DF4-EF1F-483C-8766-3B34E8AB06C8}" srcOrd="2" destOrd="0" parTransId="{C7F85FAF-8DDF-4B40-8308-63645A6DBB63}" sibTransId="{89A2E466-DB6B-4F6A-A882-B1FB5BFB00DC}"/>
    <dgm:cxn modelId="{81CBA8B2-0C81-4B6B-9B14-1B42214F31E5}" type="presOf" srcId="{FDD62DF4-EF1F-483C-8766-3B34E8AB06C8}" destId="{927A33B4-D261-4CB1-91CC-C0B1F8A3CA8E}" srcOrd="0" destOrd="0" presId="urn:microsoft.com/office/officeart/2005/8/layout/pList1#1"/>
    <dgm:cxn modelId="{765CE919-8C4F-4465-A80C-78548FEE4A6F}" type="presOf" srcId="{6B0452F7-AD77-4599-9080-4E77E52762F1}" destId="{58B98F2A-8848-4B65-9B0F-3216B7DC9AC7}" srcOrd="0" destOrd="0" presId="urn:microsoft.com/office/officeart/2005/8/layout/pList1#1"/>
    <dgm:cxn modelId="{4B450393-9F78-47E9-93D3-DE54C1597F66}" type="presOf" srcId="{7B4B09FF-BB8C-432C-A0B8-7EA6BB0D89B8}" destId="{7438F64D-936C-44C2-8BC8-9A14E120656F}" srcOrd="0" destOrd="0" presId="urn:microsoft.com/office/officeart/2005/8/layout/pList1#1"/>
    <dgm:cxn modelId="{31C81D50-90C5-40E6-B990-AB0271E2280D}" type="presOf" srcId="{89A2E466-DB6B-4F6A-A882-B1FB5BFB00DC}" destId="{6EE20119-C3D9-46D5-B49D-616090F96C17}" srcOrd="0" destOrd="0" presId="urn:microsoft.com/office/officeart/2005/8/layout/pList1#1"/>
    <dgm:cxn modelId="{BA860705-C161-4874-BBFB-8327D6CDB5C7}" type="presParOf" srcId="{7438F64D-936C-44C2-8BC8-9A14E120656F}" destId="{04CFB789-65F4-48CF-9918-9682D22DBC6E}" srcOrd="0" destOrd="0" presId="urn:microsoft.com/office/officeart/2005/8/layout/pList1#1"/>
    <dgm:cxn modelId="{245D78D3-3430-4AEE-9055-DBA9AF24EC58}" type="presParOf" srcId="{04CFB789-65F4-48CF-9918-9682D22DBC6E}" destId="{26833D8B-CEA7-4142-9FCB-927B6FE8D36E}" srcOrd="0" destOrd="0" presId="urn:microsoft.com/office/officeart/2005/8/layout/pList1#1"/>
    <dgm:cxn modelId="{BAAC2E9A-51EA-4C49-9210-670B63B6FA9A}" type="presParOf" srcId="{04CFB789-65F4-48CF-9918-9682D22DBC6E}" destId="{A0D7AB85-72F0-433A-87BD-3044F046702A}" srcOrd="1" destOrd="0" presId="urn:microsoft.com/office/officeart/2005/8/layout/pList1#1"/>
    <dgm:cxn modelId="{AC884CCD-B6F3-49DA-9559-8D1590881874}" type="presParOf" srcId="{7438F64D-936C-44C2-8BC8-9A14E120656F}" destId="{58B98F2A-8848-4B65-9B0F-3216B7DC9AC7}" srcOrd="1" destOrd="0" presId="urn:microsoft.com/office/officeart/2005/8/layout/pList1#1"/>
    <dgm:cxn modelId="{C85B4A33-D182-4F5A-B208-0772B63BAC54}" type="presParOf" srcId="{7438F64D-936C-44C2-8BC8-9A14E120656F}" destId="{D5DEA176-DE73-46F7-93AD-0CE9EC7A9C38}" srcOrd="2" destOrd="0" presId="urn:microsoft.com/office/officeart/2005/8/layout/pList1#1"/>
    <dgm:cxn modelId="{C61064C5-CDA6-4F80-9BDC-877339021795}" type="presParOf" srcId="{D5DEA176-DE73-46F7-93AD-0CE9EC7A9C38}" destId="{5DC7F271-3F15-469D-90C5-6F82D3E0CADD}" srcOrd="0" destOrd="0" presId="urn:microsoft.com/office/officeart/2005/8/layout/pList1#1"/>
    <dgm:cxn modelId="{7955FC57-212C-43B4-A0A6-4CD2E81F03A0}" type="presParOf" srcId="{D5DEA176-DE73-46F7-93AD-0CE9EC7A9C38}" destId="{1F49521E-BCED-4E0B-BF9A-9BCA420012BA}" srcOrd="1" destOrd="0" presId="urn:microsoft.com/office/officeart/2005/8/layout/pList1#1"/>
    <dgm:cxn modelId="{A207461D-8124-4795-9B48-ED13C085BB98}" type="presParOf" srcId="{7438F64D-936C-44C2-8BC8-9A14E120656F}" destId="{E81B0136-9B8A-4AE9-93F4-5C71356019CD}" srcOrd="3" destOrd="0" presId="urn:microsoft.com/office/officeart/2005/8/layout/pList1#1"/>
    <dgm:cxn modelId="{C31F4D64-654A-41F6-9163-932EC39366FE}" type="presParOf" srcId="{7438F64D-936C-44C2-8BC8-9A14E120656F}" destId="{9BE6449F-98DD-4721-837C-0CC6B70E55D6}" srcOrd="4" destOrd="0" presId="urn:microsoft.com/office/officeart/2005/8/layout/pList1#1"/>
    <dgm:cxn modelId="{3EB89BCD-12CA-4495-9A0F-3888599218B4}" type="presParOf" srcId="{9BE6449F-98DD-4721-837C-0CC6B70E55D6}" destId="{F13DBF75-A19C-4F0C-AA1C-37FB5B80D927}" srcOrd="0" destOrd="0" presId="urn:microsoft.com/office/officeart/2005/8/layout/pList1#1"/>
    <dgm:cxn modelId="{909BA6C5-B6E4-4876-9BF1-32FAA1E20F07}" type="presParOf" srcId="{9BE6449F-98DD-4721-837C-0CC6B70E55D6}" destId="{927A33B4-D261-4CB1-91CC-C0B1F8A3CA8E}" srcOrd="1" destOrd="0" presId="urn:microsoft.com/office/officeart/2005/8/layout/pList1#1"/>
    <dgm:cxn modelId="{B1E52CC9-40B2-499B-AB69-2BB962DFF92E}" type="presParOf" srcId="{7438F64D-936C-44C2-8BC8-9A14E120656F}" destId="{6EE20119-C3D9-46D5-B49D-616090F96C17}" srcOrd="5" destOrd="0" presId="urn:microsoft.com/office/officeart/2005/8/layout/pList1#1"/>
    <dgm:cxn modelId="{A59DAF6C-9341-4838-B079-742798FA2AEB}" type="presParOf" srcId="{7438F64D-936C-44C2-8BC8-9A14E120656F}" destId="{22A427D5-ACB7-4DA0-B15B-1FA3AE7BFD86}" srcOrd="6" destOrd="0" presId="urn:microsoft.com/office/officeart/2005/8/layout/pList1#1"/>
    <dgm:cxn modelId="{728C07E8-41ED-45D4-9285-0906CDC91ADB}" type="presParOf" srcId="{22A427D5-ACB7-4DA0-B15B-1FA3AE7BFD86}" destId="{59056EA7-9D05-4982-ABE8-17B94ABC5C5D}" srcOrd="0" destOrd="0" presId="urn:microsoft.com/office/officeart/2005/8/layout/pList1#1"/>
    <dgm:cxn modelId="{1703A6AC-3BF7-46EB-9F08-CC462D724F16}" type="presParOf" srcId="{22A427D5-ACB7-4DA0-B15B-1FA3AE7BFD86}" destId="{A77BCC39-C2A2-408B-9396-739B43A0CB6D}" srcOrd="1" destOrd="0" presId="urn:microsoft.com/office/officeart/2005/8/layout/pList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2D0DCF-BDFF-4C8E-A336-DDD9918CD860}"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SA"/>
        </a:p>
      </dgm:t>
    </dgm:pt>
    <dgm:pt modelId="{801186E9-7BB1-48AF-8677-0D4CB0550F85}">
      <dgm:prSet phldrT="[نص]"/>
      <dgm:spPr/>
      <dgm:t>
        <a:bodyPr/>
        <a:lstStyle/>
        <a:p>
          <a:pPr rtl="1"/>
          <a:r>
            <a:rPr lang="ar-SA" dirty="0"/>
            <a:t>التعبير</a:t>
          </a:r>
        </a:p>
      </dgm:t>
    </dgm:pt>
    <dgm:pt modelId="{0026CA5A-90DF-4F3D-B2FD-62A26CF99C69}" type="parTrans" cxnId="{178FE852-F8B1-4376-9EAA-88EA8B7D7FAB}">
      <dgm:prSet/>
      <dgm:spPr/>
      <dgm:t>
        <a:bodyPr/>
        <a:lstStyle/>
        <a:p>
          <a:pPr rtl="1"/>
          <a:endParaRPr lang="ar-SA"/>
        </a:p>
      </dgm:t>
    </dgm:pt>
    <dgm:pt modelId="{375113CA-AC7D-4661-8B81-47279F91BC6D}" type="sibTrans" cxnId="{178FE852-F8B1-4376-9EAA-88EA8B7D7FAB}">
      <dgm:prSet/>
      <dgm:spPr/>
      <dgm:t>
        <a:bodyPr/>
        <a:lstStyle/>
        <a:p>
          <a:pPr rtl="1"/>
          <a:endParaRPr lang="ar-SA"/>
        </a:p>
      </dgm:t>
    </dgm:pt>
    <dgm:pt modelId="{7D3D3A76-A67F-4646-A75F-DD7D59A3F306}">
      <dgm:prSet phldrT="[نص]"/>
      <dgm:spPr/>
      <dgm:t>
        <a:bodyPr/>
        <a:lstStyle/>
        <a:p>
          <a:pPr rtl="1"/>
          <a:r>
            <a:rPr lang="ar-SA" dirty="0"/>
            <a:t>التشارك</a:t>
          </a:r>
        </a:p>
      </dgm:t>
    </dgm:pt>
    <dgm:pt modelId="{37C44CFA-83A8-4AEB-8509-37F29F71A288}" type="parTrans" cxnId="{82F1615F-6530-451F-ABA5-3DC2ED9FFE89}">
      <dgm:prSet/>
      <dgm:spPr/>
      <dgm:t>
        <a:bodyPr/>
        <a:lstStyle/>
        <a:p>
          <a:pPr rtl="1"/>
          <a:endParaRPr lang="ar-SA"/>
        </a:p>
      </dgm:t>
    </dgm:pt>
    <dgm:pt modelId="{36B811BB-D0A6-4919-A3CA-B40C5A4F51C3}" type="sibTrans" cxnId="{82F1615F-6530-451F-ABA5-3DC2ED9FFE89}">
      <dgm:prSet/>
      <dgm:spPr/>
      <dgm:t>
        <a:bodyPr/>
        <a:lstStyle/>
        <a:p>
          <a:pPr rtl="1"/>
          <a:endParaRPr lang="ar-SA"/>
        </a:p>
      </dgm:t>
    </dgm:pt>
    <dgm:pt modelId="{2D796AA9-4787-4630-8DFE-298C36E5DB5F}">
      <dgm:prSet phldrT="[نص]"/>
      <dgm:spPr/>
      <dgm:t>
        <a:bodyPr/>
        <a:lstStyle/>
        <a:p>
          <a:pPr rtl="1"/>
          <a:r>
            <a:rPr lang="ar-SA" dirty="0"/>
            <a:t>التنسيق	</a:t>
          </a:r>
        </a:p>
      </dgm:t>
    </dgm:pt>
    <dgm:pt modelId="{8CB4323A-BF3D-4857-A8E5-CA7FE6FB20AE}" type="sibTrans" cxnId="{47BD2CEA-C356-4590-BB8D-48E92DCD3A76}">
      <dgm:prSet/>
      <dgm:spPr/>
      <dgm:t>
        <a:bodyPr/>
        <a:lstStyle/>
        <a:p>
          <a:pPr rtl="1"/>
          <a:endParaRPr lang="ar-SA"/>
        </a:p>
      </dgm:t>
    </dgm:pt>
    <dgm:pt modelId="{7E699A1A-B86F-4603-B9D0-446644500777}" type="parTrans" cxnId="{47BD2CEA-C356-4590-BB8D-48E92DCD3A76}">
      <dgm:prSet/>
      <dgm:spPr/>
      <dgm:t>
        <a:bodyPr/>
        <a:lstStyle/>
        <a:p>
          <a:pPr rtl="1"/>
          <a:endParaRPr lang="ar-SA"/>
        </a:p>
      </dgm:t>
    </dgm:pt>
    <dgm:pt modelId="{4622A40C-06E4-4A8B-A7FF-4EA8348F8A97}" type="pres">
      <dgm:prSet presAssocID="{692D0DCF-BDFF-4C8E-A336-DDD9918CD860}" presName="cycle" presStyleCnt="0">
        <dgm:presLayoutVars>
          <dgm:dir/>
          <dgm:resizeHandles val="exact"/>
        </dgm:presLayoutVars>
      </dgm:prSet>
      <dgm:spPr/>
      <dgm:t>
        <a:bodyPr/>
        <a:lstStyle/>
        <a:p>
          <a:pPr rtl="1"/>
          <a:endParaRPr lang="ar-SA"/>
        </a:p>
      </dgm:t>
    </dgm:pt>
    <dgm:pt modelId="{85EA87E8-9281-4D8D-9EC0-92F4DBB505A2}" type="pres">
      <dgm:prSet presAssocID="{2D796AA9-4787-4630-8DFE-298C36E5DB5F}" presName="node" presStyleLbl="node1" presStyleIdx="0" presStyleCnt="3">
        <dgm:presLayoutVars>
          <dgm:bulletEnabled val="1"/>
        </dgm:presLayoutVars>
      </dgm:prSet>
      <dgm:spPr/>
      <dgm:t>
        <a:bodyPr/>
        <a:lstStyle/>
        <a:p>
          <a:pPr rtl="1"/>
          <a:endParaRPr lang="ar-SA"/>
        </a:p>
      </dgm:t>
    </dgm:pt>
    <dgm:pt modelId="{EB297F50-616C-49B0-9661-32565E8CB78E}" type="pres">
      <dgm:prSet presAssocID="{8CB4323A-BF3D-4857-A8E5-CA7FE6FB20AE}" presName="sibTrans" presStyleLbl="sibTrans2D1" presStyleIdx="0" presStyleCnt="3"/>
      <dgm:spPr/>
      <dgm:t>
        <a:bodyPr/>
        <a:lstStyle/>
        <a:p>
          <a:pPr rtl="1"/>
          <a:endParaRPr lang="ar-SA"/>
        </a:p>
      </dgm:t>
    </dgm:pt>
    <dgm:pt modelId="{0669450C-5423-4ABD-B975-E57C3204AEDC}" type="pres">
      <dgm:prSet presAssocID="{8CB4323A-BF3D-4857-A8E5-CA7FE6FB20AE}" presName="connectorText" presStyleLbl="sibTrans2D1" presStyleIdx="0" presStyleCnt="3"/>
      <dgm:spPr/>
      <dgm:t>
        <a:bodyPr/>
        <a:lstStyle/>
        <a:p>
          <a:pPr rtl="1"/>
          <a:endParaRPr lang="ar-SA"/>
        </a:p>
      </dgm:t>
    </dgm:pt>
    <dgm:pt modelId="{06B22E9F-AECF-4C8B-92BB-B06BB523B23B}" type="pres">
      <dgm:prSet presAssocID="{801186E9-7BB1-48AF-8677-0D4CB0550F85}" presName="node" presStyleLbl="node1" presStyleIdx="1" presStyleCnt="3">
        <dgm:presLayoutVars>
          <dgm:bulletEnabled val="1"/>
        </dgm:presLayoutVars>
      </dgm:prSet>
      <dgm:spPr/>
      <dgm:t>
        <a:bodyPr/>
        <a:lstStyle/>
        <a:p>
          <a:pPr rtl="1"/>
          <a:endParaRPr lang="ar-SA"/>
        </a:p>
      </dgm:t>
    </dgm:pt>
    <dgm:pt modelId="{B7816908-D8AD-4A30-8C5B-7527EF5831B3}" type="pres">
      <dgm:prSet presAssocID="{375113CA-AC7D-4661-8B81-47279F91BC6D}" presName="sibTrans" presStyleLbl="sibTrans2D1" presStyleIdx="1" presStyleCnt="3"/>
      <dgm:spPr/>
      <dgm:t>
        <a:bodyPr/>
        <a:lstStyle/>
        <a:p>
          <a:pPr rtl="1"/>
          <a:endParaRPr lang="ar-SA"/>
        </a:p>
      </dgm:t>
    </dgm:pt>
    <dgm:pt modelId="{86E24620-6032-4C66-8817-B6AE036C2B09}" type="pres">
      <dgm:prSet presAssocID="{375113CA-AC7D-4661-8B81-47279F91BC6D}" presName="connectorText" presStyleLbl="sibTrans2D1" presStyleIdx="1" presStyleCnt="3"/>
      <dgm:spPr/>
      <dgm:t>
        <a:bodyPr/>
        <a:lstStyle/>
        <a:p>
          <a:pPr rtl="1"/>
          <a:endParaRPr lang="ar-SA"/>
        </a:p>
      </dgm:t>
    </dgm:pt>
    <dgm:pt modelId="{20FD33AF-8644-405F-9620-E8F40E4D9F80}" type="pres">
      <dgm:prSet presAssocID="{7D3D3A76-A67F-4646-A75F-DD7D59A3F306}" presName="node" presStyleLbl="node1" presStyleIdx="2" presStyleCnt="3">
        <dgm:presLayoutVars>
          <dgm:bulletEnabled val="1"/>
        </dgm:presLayoutVars>
      </dgm:prSet>
      <dgm:spPr/>
      <dgm:t>
        <a:bodyPr/>
        <a:lstStyle/>
        <a:p>
          <a:pPr rtl="1"/>
          <a:endParaRPr lang="ar-SA"/>
        </a:p>
      </dgm:t>
    </dgm:pt>
    <dgm:pt modelId="{BD1AB479-002B-4993-B5ED-A2469D75300A}" type="pres">
      <dgm:prSet presAssocID="{36B811BB-D0A6-4919-A3CA-B40C5A4F51C3}" presName="sibTrans" presStyleLbl="sibTrans2D1" presStyleIdx="2" presStyleCnt="3"/>
      <dgm:spPr/>
      <dgm:t>
        <a:bodyPr/>
        <a:lstStyle/>
        <a:p>
          <a:pPr rtl="1"/>
          <a:endParaRPr lang="ar-SA"/>
        </a:p>
      </dgm:t>
    </dgm:pt>
    <dgm:pt modelId="{282C94BC-5957-4E7D-9436-04A49DE0D8B0}" type="pres">
      <dgm:prSet presAssocID="{36B811BB-D0A6-4919-A3CA-B40C5A4F51C3}" presName="connectorText" presStyleLbl="sibTrans2D1" presStyleIdx="2" presStyleCnt="3"/>
      <dgm:spPr/>
      <dgm:t>
        <a:bodyPr/>
        <a:lstStyle/>
        <a:p>
          <a:pPr rtl="1"/>
          <a:endParaRPr lang="ar-SA"/>
        </a:p>
      </dgm:t>
    </dgm:pt>
  </dgm:ptLst>
  <dgm:cxnLst>
    <dgm:cxn modelId="{F8C5DF29-F328-42D4-93EB-E83A464C6F95}" type="presOf" srcId="{8CB4323A-BF3D-4857-A8E5-CA7FE6FB20AE}" destId="{0669450C-5423-4ABD-B975-E57C3204AEDC}" srcOrd="1" destOrd="0" presId="urn:microsoft.com/office/officeart/2005/8/layout/cycle2"/>
    <dgm:cxn modelId="{47BD2CEA-C356-4590-BB8D-48E92DCD3A76}" srcId="{692D0DCF-BDFF-4C8E-A336-DDD9918CD860}" destId="{2D796AA9-4787-4630-8DFE-298C36E5DB5F}" srcOrd="0" destOrd="0" parTransId="{7E699A1A-B86F-4603-B9D0-446644500777}" sibTransId="{8CB4323A-BF3D-4857-A8E5-CA7FE6FB20AE}"/>
    <dgm:cxn modelId="{89184C49-1720-4A11-A399-CACD9B29EF9D}" type="presOf" srcId="{801186E9-7BB1-48AF-8677-0D4CB0550F85}" destId="{06B22E9F-AECF-4C8B-92BB-B06BB523B23B}" srcOrd="0" destOrd="0" presId="urn:microsoft.com/office/officeart/2005/8/layout/cycle2"/>
    <dgm:cxn modelId="{656215C7-F34D-4B56-8950-4948E4FB717D}" type="presOf" srcId="{36B811BB-D0A6-4919-A3CA-B40C5A4F51C3}" destId="{BD1AB479-002B-4993-B5ED-A2469D75300A}" srcOrd="0" destOrd="0" presId="urn:microsoft.com/office/officeart/2005/8/layout/cycle2"/>
    <dgm:cxn modelId="{57D4F089-3EE0-4A09-AAC4-EBCB7AFCDA1C}" type="presOf" srcId="{692D0DCF-BDFF-4C8E-A336-DDD9918CD860}" destId="{4622A40C-06E4-4A8B-A7FF-4EA8348F8A97}" srcOrd="0" destOrd="0" presId="urn:microsoft.com/office/officeart/2005/8/layout/cycle2"/>
    <dgm:cxn modelId="{60B5F24E-8A97-4098-95A9-7CECC04C9F2F}" type="presOf" srcId="{375113CA-AC7D-4661-8B81-47279F91BC6D}" destId="{B7816908-D8AD-4A30-8C5B-7527EF5831B3}" srcOrd="0" destOrd="0" presId="urn:microsoft.com/office/officeart/2005/8/layout/cycle2"/>
    <dgm:cxn modelId="{0F05B0FF-56AA-4880-A87E-88CFE8B7FBCC}" type="presOf" srcId="{36B811BB-D0A6-4919-A3CA-B40C5A4F51C3}" destId="{282C94BC-5957-4E7D-9436-04A49DE0D8B0}" srcOrd="1" destOrd="0" presId="urn:microsoft.com/office/officeart/2005/8/layout/cycle2"/>
    <dgm:cxn modelId="{82F1615F-6530-451F-ABA5-3DC2ED9FFE89}" srcId="{692D0DCF-BDFF-4C8E-A336-DDD9918CD860}" destId="{7D3D3A76-A67F-4646-A75F-DD7D59A3F306}" srcOrd="2" destOrd="0" parTransId="{37C44CFA-83A8-4AEB-8509-37F29F71A288}" sibTransId="{36B811BB-D0A6-4919-A3CA-B40C5A4F51C3}"/>
    <dgm:cxn modelId="{178FE852-F8B1-4376-9EAA-88EA8B7D7FAB}" srcId="{692D0DCF-BDFF-4C8E-A336-DDD9918CD860}" destId="{801186E9-7BB1-48AF-8677-0D4CB0550F85}" srcOrd="1" destOrd="0" parTransId="{0026CA5A-90DF-4F3D-B2FD-62A26CF99C69}" sibTransId="{375113CA-AC7D-4661-8B81-47279F91BC6D}"/>
    <dgm:cxn modelId="{F117CCA8-2FB6-4E2F-9500-7182331C7045}" type="presOf" srcId="{2D796AA9-4787-4630-8DFE-298C36E5DB5F}" destId="{85EA87E8-9281-4D8D-9EC0-92F4DBB505A2}" srcOrd="0" destOrd="0" presId="urn:microsoft.com/office/officeart/2005/8/layout/cycle2"/>
    <dgm:cxn modelId="{7DE55521-1880-4B5A-B715-E07666EF406B}" type="presOf" srcId="{8CB4323A-BF3D-4857-A8E5-CA7FE6FB20AE}" destId="{EB297F50-616C-49B0-9661-32565E8CB78E}" srcOrd="0" destOrd="0" presId="urn:microsoft.com/office/officeart/2005/8/layout/cycle2"/>
    <dgm:cxn modelId="{952395B5-9C63-4591-AAB3-C4FF282AFE6C}" type="presOf" srcId="{7D3D3A76-A67F-4646-A75F-DD7D59A3F306}" destId="{20FD33AF-8644-405F-9620-E8F40E4D9F80}" srcOrd="0" destOrd="0" presId="urn:microsoft.com/office/officeart/2005/8/layout/cycle2"/>
    <dgm:cxn modelId="{3C97DC28-E17A-42CF-B7AF-B8DB4199C38E}" type="presOf" srcId="{375113CA-AC7D-4661-8B81-47279F91BC6D}" destId="{86E24620-6032-4C66-8817-B6AE036C2B09}" srcOrd="1" destOrd="0" presId="urn:microsoft.com/office/officeart/2005/8/layout/cycle2"/>
    <dgm:cxn modelId="{C5BA6EB6-C120-4D81-9FCD-A0D5D68C9D7B}" type="presParOf" srcId="{4622A40C-06E4-4A8B-A7FF-4EA8348F8A97}" destId="{85EA87E8-9281-4D8D-9EC0-92F4DBB505A2}" srcOrd="0" destOrd="0" presId="urn:microsoft.com/office/officeart/2005/8/layout/cycle2"/>
    <dgm:cxn modelId="{DAD72159-0A8C-4CEE-A07F-84485BEC5EFE}" type="presParOf" srcId="{4622A40C-06E4-4A8B-A7FF-4EA8348F8A97}" destId="{EB297F50-616C-49B0-9661-32565E8CB78E}" srcOrd="1" destOrd="0" presId="urn:microsoft.com/office/officeart/2005/8/layout/cycle2"/>
    <dgm:cxn modelId="{2252AC20-2277-4896-BA14-D2A873084CDC}" type="presParOf" srcId="{EB297F50-616C-49B0-9661-32565E8CB78E}" destId="{0669450C-5423-4ABD-B975-E57C3204AEDC}" srcOrd="0" destOrd="0" presId="urn:microsoft.com/office/officeart/2005/8/layout/cycle2"/>
    <dgm:cxn modelId="{EF3D183C-DE8C-4117-AF3A-D9B95C78E1A9}" type="presParOf" srcId="{4622A40C-06E4-4A8B-A7FF-4EA8348F8A97}" destId="{06B22E9F-AECF-4C8B-92BB-B06BB523B23B}" srcOrd="2" destOrd="0" presId="urn:microsoft.com/office/officeart/2005/8/layout/cycle2"/>
    <dgm:cxn modelId="{C57877D2-43F8-4B9A-A243-78E031875A0F}" type="presParOf" srcId="{4622A40C-06E4-4A8B-A7FF-4EA8348F8A97}" destId="{B7816908-D8AD-4A30-8C5B-7527EF5831B3}" srcOrd="3" destOrd="0" presId="urn:microsoft.com/office/officeart/2005/8/layout/cycle2"/>
    <dgm:cxn modelId="{DD84AEEA-CDE3-4385-9FE2-5889F3DD3A50}" type="presParOf" srcId="{B7816908-D8AD-4A30-8C5B-7527EF5831B3}" destId="{86E24620-6032-4C66-8817-B6AE036C2B09}" srcOrd="0" destOrd="0" presId="urn:microsoft.com/office/officeart/2005/8/layout/cycle2"/>
    <dgm:cxn modelId="{F4B604C4-019B-4D53-91B9-5260954EA716}" type="presParOf" srcId="{4622A40C-06E4-4A8B-A7FF-4EA8348F8A97}" destId="{20FD33AF-8644-405F-9620-E8F40E4D9F80}" srcOrd="4" destOrd="0" presId="urn:microsoft.com/office/officeart/2005/8/layout/cycle2"/>
    <dgm:cxn modelId="{49374B10-B06A-4705-B5F6-D1268153EFA4}" type="presParOf" srcId="{4622A40C-06E4-4A8B-A7FF-4EA8348F8A97}" destId="{BD1AB479-002B-4993-B5ED-A2469D75300A}" srcOrd="5" destOrd="0" presId="urn:microsoft.com/office/officeart/2005/8/layout/cycle2"/>
    <dgm:cxn modelId="{7BBBA22D-518A-4689-85C8-E519D82103C4}" type="presParOf" srcId="{BD1AB479-002B-4993-B5ED-A2469D75300A}" destId="{282C94BC-5957-4E7D-9436-04A49DE0D8B0}"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833D8B-CEA7-4142-9FCB-927B6FE8D36E}">
      <dsp:nvSpPr>
        <dsp:cNvPr id="0" name=""/>
        <dsp:cNvSpPr/>
      </dsp:nvSpPr>
      <dsp:spPr>
        <a:xfrm>
          <a:off x="271391" y="35562"/>
          <a:ext cx="1753165" cy="148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D7AB85-72F0-433A-87BD-3044F046702A}">
      <dsp:nvSpPr>
        <dsp:cNvPr id="0" name=""/>
        <dsp:cNvSpPr/>
      </dsp:nvSpPr>
      <dsp:spPr>
        <a:xfrm>
          <a:off x="294304" y="1491129"/>
          <a:ext cx="2159549" cy="801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rtl="1">
            <a:lnSpc>
              <a:spcPct val="90000"/>
            </a:lnSpc>
            <a:spcBef>
              <a:spcPct val="0"/>
            </a:spcBef>
            <a:spcAft>
              <a:spcPct val="35000"/>
            </a:spcAft>
          </a:pPr>
          <a:r>
            <a:rPr lang="ar-SA" sz="2800" kern="1200" dirty="0" smtClean="0"/>
            <a:t>مستلم</a:t>
          </a:r>
          <a:endParaRPr lang="ar-SA" sz="2800" kern="1200" dirty="0"/>
        </a:p>
      </dsp:txBody>
      <dsp:txXfrm>
        <a:off x="294304" y="1491129"/>
        <a:ext cx="2159549" cy="801193"/>
      </dsp:txXfrm>
    </dsp:sp>
    <dsp:sp modelId="{5DC7F271-3F15-469D-90C5-6F82D3E0CADD}">
      <dsp:nvSpPr>
        <dsp:cNvPr id="0" name=""/>
        <dsp:cNvSpPr/>
      </dsp:nvSpPr>
      <dsp:spPr>
        <a:xfrm>
          <a:off x="2841703" y="35562"/>
          <a:ext cx="1404592" cy="148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49521E-BCED-4E0B-BF9A-9BCA420012BA}">
      <dsp:nvSpPr>
        <dsp:cNvPr id="0" name=""/>
        <dsp:cNvSpPr/>
      </dsp:nvSpPr>
      <dsp:spPr>
        <a:xfrm>
          <a:off x="2669900" y="1491129"/>
          <a:ext cx="2159549" cy="801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rtl="1">
            <a:lnSpc>
              <a:spcPct val="90000"/>
            </a:lnSpc>
            <a:spcBef>
              <a:spcPct val="0"/>
            </a:spcBef>
            <a:spcAft>
              <a:spcPct val="35000"/>
            </a:spcAft>
          </a:pPr>
          <a:r>
            <a:rPr lang="ar-SA" sz="2800" kern="1200" dirty="0" smtClean="0"/>
            <a:t>رسالة</a:t>
          </a:r>
          <a:endParaRPr lang="ar-SA" sz="2800" kern="1200" dirty="0"/>
        </a:p>
      </dsp:txBody>
      <dsp:txXfrm>
        <a:off x="2669900" y="1491129"/>
        <a:ext cx="2159549" cy="801193"/>
      </dsp:txXfrm>
    </dsp:sp>
    <dsp:sp modelId="{F13DBF75-A19C-4F0C-AA1C-37FB5B80D927}">
      <dsp:nvSpPr>
        <dsp:cNvPr id="0" name=""/>
        <dsp:cNvSpPr/>
      </dsp:nvSpPr>
      <dsp:spPr>
        <a:xfrm>
          <a:off x="5324358" y="3199"/>
          <a:ext cx="1601824" cy="148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7A33B4-D261-4CB1-91CC-C0B1F8A3CA8E}">
      <dsp:nvSpPr>
        <dsp:cNvPr id="0" name=""/>
        <dsp:cNvSpPr/>
      </dsp:nvSpPr>
      <dsp:spPr>
        <a:xfrm>
          <a:off x="5045495" y="1491129"/>
          <a:ext cx="2159549" cy="801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rtl="1">
            <a:lnSpc>
              <a:spcPct val="90000"/>
            </a:lnSpc>
            <a:spcBef>
              <a:spcPct val="0"/>
            </a:spcBef>
            <a:spcAft>
              <a:spcPct val="35000"/>
            </a:spcAft>
          </a:pPr>
          <a:r>
            <a:rPr lang="ar-SA" sz="2800" kern="1200" dirty="0" smtClean="0"/>
            <a:t>مرسل	</a:t>
          </a:r>
          <a:endParaRPr lang="ar-SA" sz="2800" kern="1200" dirty="0"/>
        </a:p>
      </dsp:txBody>
      <dsp:txXfrm>
        <a:off x="5045495" y="1491129"/>
        <a:ext cx="2159549" cy="801193"/>
      </dsp:txXfrm>
    </dsp:sp>
    <dsp:sp modelId="{59056EA7-9D05-4982-ABE8-17B94ABC5C5D}">
      <dsp:nvSpPr>
        <dsp:cNvPr id="0" name=""/>
        <dsp:cNvSpPr/>
      </dsp:nvSpPr>
      <dsp:spPr>
        <a:xfrm>
          <a:off x="2669900" y="2508277"/>
          <a:ext cx="2159549" cy="14879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7BCC39-C2A2-408B-9396-739B43A0CB6D}">
      <dsp:nvSpPr>
        <dsp:cNvPr id="0" name=""/>
        <dsp:cNvSpPr/>
      </dsp:nvSpPr>
      <dsp:spPr>
        <a:xfrm>
          <a:off x="2669900" y="3996207"/>
          <a:ext cx="2159549" cy="8011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0" numCol="1" spcCol="1270" anchor="t" anchorCtr="0">
          <a:noAutofit/>
        </a:bodyPr>
        <a:lstStyle/>
        <a:p>
          <a:pPr lvl="0" algn="ctr" defTabSz="1244600" rtl="1">
            <a:lnSpc>
              <a:spcPct val="90000"/>
            </a:lnSpc>
            <a:spcBef>
              <a:spcPct val="0"/>
            </a:spcBef>
            <a:spcAft>
              <a:spcPct val="35000"/>
            </a:spcAft>
          </a:pPr>
          <a:r>
            <a:rPr lang="ar-SA" sz="2800" kern="1200" dirty="0" smtClean="0"/>
            <a:t> التغذية العكسية</a:t>
          </a:r>
          <a:endParaRPr lang="ar-SA" sz="2800" kern="1200" dirty="0"/>
        </a:p>
      </dsp:txBody>
      <dsp:txXfrm>
        <a:off x="2669900" y="3996207"/>
        <a:ext cx="2159549" cy="80119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F212A1F-B990-41C9-9727-A0219236CBBF}" type="datetimeFigureOut">
              <a:rPr lang="ar-SA" smtClean="0"/>
              <a:pPr/>
              <a:t>09/05/35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67F5430-CC5D-42E5-95D0-CBBA7E3E415D}"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3A19C052-27E6-4615-9A0B-74E957F63EB3}" type="slidenum">
              <a:rPr lang="ar-SA" smtClean="0"/>
              <a:pPr/>
              <a:t>18</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C680529-90BF-4BD0-A7CE-F621736AE7ED}"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C680529-90BF-4BD0-A7CE-F621736AE7ED}"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C680529-90BF-4BD0-A7CE-F621736AE7ED}"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680529-90BF-4BD0-A7CE-F621736AE7E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02B886-9EC8-41D8-A60B-02CD139BC8F2}"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C680529-90BF-4BD0-A7CE-F621736AE7ED}"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02B886-9EC8-41D8-A60B-02CD139BC8F2}" type="datetimeFigureOut">
              <a:rPr lang="ar-SA" smtClean="0"/>
              <a:pPr/>
              <a:t>09/05/35</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C680529-90BF-4BD0-A7CE-F621736AE7ED}"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sJZ16KsCSoo&amp;feature=share&amp;list=PLyVR-kN9eC8aWe71lqT2iyZK_o1XvhuE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1435608" y="274638"/>
            <a:ext cx="7498080" cy="1143000"/>
          </a:xfrm>
          <a:prstGeom prst="rect">
            <a:avLst/>
          </a:prstGeom>
        </p:spPr>
        <p:txBody>
          <a:bodyP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3300" b="0" i="0" u="none" strike="noStrike" kern="1200" cap="none" spc="0" normalizeH="0" baseline="0" noProof="0" dirty="0" smtClean="0">
                <a:ln>
                  <a:noFill/>
                </a:ln>
                <a:solidFill>
                  <a:schemeClr val="tx1"/>
                </a:solidFill>
                <a:effectLst/>
                <a:uLnTx/>
                <a:uFillTx/>
                <a:latin typeface="+mj-lt"/>
                <a:ea typeface="+mj-ea"/>
                <a:cs typeface="+mj-cs"/>
              </a:rPr>
              <a:t>الاتصال</a:t>
            </a:r>
            <a:br>
              <a:rPr kumimoji="0" lang="ar-SA" sz="3300" b="0" i="0" u="none" strike="noStrike" kern="1200" cap="none" spc="0" normalizeH="0" baseline="0" noProof="0" dirty="0" smtClean="0">
                <a:ln>
                  <a:noFill/>
                </a:ln>
                <a:solidFill>
                  <a:schemeClr val="tx1"/>
                </a:solidFill>
                <a:effectLst/>
                <a:uLnTx/>
                <a:uFillTx/>
                <a:latin typeface="+mj-lt"/>
                <a:ea typeface="+mj-ea"/>
                <a:cs typeface="+mj-cs"/>
              </a:rPr>
            </a:br>
            <a:r>
              <a:rPr kumimoji="0" lang="ar-SA" sz="3300" b="0" i="0" u="none" strike="noStrike" kern="1200" cap="none" spc="0" normalizeH="0" baseline="0" noProof="0" dirty="0" smtClean="0">
                <a:ln>
                  <a:noFill/>
                </a:ln>
                <a:solidFill>
                  <a:schemeClr val="tx1"/>
                </a:solidFill>
                <a:effectLst/>
                <a:uLnTx/>
                <a:uFillTx/>
                <a:latin typeface="+mj-lt"/>
                <a:ea typeface="+mj-ea"/>
                <a:cs typeface="+mj-cs"/>
              </a:rPr>
              <a:t>مفاهيم ومصطلحات</a:t>
            </a:r>
            <a:br>
              <a:rPr kumimoji="0" lang="ar-SA" sz="3300" b="0" i="0" u="none" strike="noStrike" kern="1200" cap="none" spc="0" normalizeH="0" baseline="0" noProof="0" dirty="0" smtClean="0">
                <a:ln>
                  <a:noFill/>
                </a:ln>
                <a:solidFill>
                  <a:schemeClr val="tx1"/>
                </a:solidFill>
                <a:effectLst/>
                <a:uLnTx/>
                <a:uFillTx/>
                <a:latin typeface="+mj-lt"/>
                <a:ea typeface="+mj-ea"/>
                <a:cs typeface="+mj-cs"/>
              </a:rPr>
            </a:br>
            <a:endParaRPr kumimoji="0" lang="ar-SA" sz="33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عنصر نائب للمحتوى 5" descr="communication-public.jpg"/>
          <p:cNvPicPr>
            <a:picLocks noChangeAspect="1"/>
          </p:cNvPicPr>
          <p:nvPr/>
        </p:nvPicPr>
        <p:blipFill>
          <a:blip r:embed="rId2" cstate="print"/>
          <a:stretch>
            <a:fillRect/>
          </a:stretch>
        </p:blipFill>
        <p:spPr>
          <a:xfrm>
            <a:off x="2339752" y="1628800"/>
            <a:ext cx="5400600" cy="3728986"/>
          </a:xfrm>
          <a:prstGeom prst="rect">
            <a:avLst/>
          </a:prstGeom>
        </p:spPr>
      </p:pic>
      <p:sp>
        <p:nvSpPr>
          <p:cNvPr id="6" name="مربع نص 5"/>
          <p:cNvSpPr txBox="1"/>
          <p:nvPr/>
        </p:nvSpPr>
        <p:spPr>
          <a:xfrm>
            <a:off x="395536" y="5741788"/>
            <a:ext cx="2952327" cy="830997"/>
          </a:xfrm>
          <a:prstGeom prst="rect">
            <a:avLst/>
          </a:prstGeom>
          <a:noFill/>
        </p:spPr>
        <p:txBody>
          <a:bodyPr wrap="square" rtlCol="1">
            <a:spAutoFit/>
          </a:bodyPr>
          <a:lstStyle/>
          <a:p>
            <a:pPr algn="ctr"/>
            <a:r>
              <a:rPr lang="ar-SA" sz="2400" dirty="0" smtClean="0"/>
              <a:t>أستاذة المادة</a:t>
            </a:r>
          </a:p>
          <a:p>
            <a:pPr algn="ctr"/>
            <a:r>
              <a:rPr lang="ar-SA" sz="2400" dirty="0" smtClean="0"/>
              <a:t>ندى الأحمري </a:t>
            </a:r>
            <a:endParaRPr lang="ar-SA" sz="2400" dirty="0"/>
          </a:p>
        </p:txBody>
      </p:sp>
      <p:sp>
        <p:nvSpPr>
          <p:cNvPr id="7" name="مربع نص 6"/>
          <p:cNvSpPr txBox="1"/>
          <p:nvPr/>
        </p:nvSpPr>
        <p:spPr>
          <a:xfrm>
            <a:off x="6516216" y="5805264"/>
            <a:ext cx="2304256" cy="461665"/>
          </a:xfrm>
          <a:prstGeom prst="rect">
            <a:avLst/>
          </a:prstGeom>
          <a:noFill/>
        </p:spPr>
        <p:txBody>
          <a:bodyPr wrap="square" rtlCol="1">
            <a:spAutoFit/>
          </a:bodyPr>
          <a:lstStyle/>
          <a:p>
            <a:pPr algn="ctr"/>
            <a:r>
              <a:rPr lang="ar-SA" sz="2400" dirty="0" smtClean="0"/>
              <a:t>المحاضرة الأولى </a:t>
            </a:r>
            <a:endParaRPr lang="ar-SA"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تعريف الاتصالات: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algn="ctr">
              <a:buNone/>
            </a:pPr>
            <a:r>
              <a:rPr lang="ar-SA" dirty="0" smtClean="0">
                <a:latin typeface="Arial" pitchFamily="34" charset="0"/>
                <a:cs typeface="Arial" pitchFamily="34" charset="0"/>
              </a:rPr>
              <a:t>اختلفت التعريفات التي تناولت موضوع الاتصال تبعا لاختلاف وجهات النظر </a:t>
            </a:r>
            <a:r>
              <a:rPr lang="ar-SA" dirty="0" err="1" smtClean="0">
                <a:latin typeface="Arial" pitchFamily="34" charset="0"/>
                <a:cs typeface="Arial" pitchFamily="34" charset="0"/>
              </a:rPr>
              <a:t>حيالها </a:t>
            </a:r>
            <a:r>
              <a:rPr lang="ar-SA" dirty="0" smtClean="0">
                <a:latin typeface="Arial" pitchFamily="34" charset="0"/>
                <a:cs typeface="Arial" pitchFamily="34" charset="0"/>
              </a:rPr>
              <a:t>, فقد عرفها </a:t>
            </a:r>
            <a:r>
              <a:rPr lang="en-US" dirty="0" smtClean="0">
                <a:latin typeface="Arial" pitchFamily="34" charset="0"/>
                <a:cs typeface="Arial" pitchFamily="34" charset="0"/>
              </a:rPr>
              <a:t>Murphy </a:t>
            </a:r>
            <a:r>
              <a:rPr lang="ar-SA" dirty="0" smtClean="0">
                <a:latin typeface="Arial" pitchFamily="34" charset="0"/>
                <a:cs typeface="Arial" pitchFamily="34" charset="0"/>
              </a:rPr>
              <a:t>بأنها " عملية نقل وتسلم الرسائل اللفظية وغير اللفظية بهدف إحداث الاستجابة " </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476250"/>
            <a:ext cx="8229600" cy="5076825"/>
          </a:xfrm>
        </p:spPr>
        <p:txBody>
          <a:bodyPr>
            <a:normAutofit fontScale="25000" lnSpcReduction="20000"/>
          </a:bodyPr>
          <a:lstStyle/>
          <a:p>
            <a:pPr marL="0" indent="0" fontAlgn="base">
              <a:lnSpc>
                <a:spcPct val="120000"/>
              </a:lnSpc>
              <a:spcBef>
                <a:spcPct val="0"/>
              </a:spcBef>
              <a:spcAft>
                <a:spcPct val="0"/>
              </a:spcAft>
              <a:buClrTx/>
              <a:buSzTx/>
              <a:buNone/>
            </a:pPr>
            <a:r>
              <a:rPr lang="ar-SA" sz="1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يمكن ان يكون هذا التعريف بثلاثة </a:t>
            </a:r>
            <a:r>
              <a:rPr lang="ar-SA" sz="12800" dirty="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أشكال:</a:t>
            </a:r>
            <a:endParaRPr lang="ar-SA" sz="1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endParaRPr lang="en-US" sz="9600" dirty="0" smtClean="0">
              <a:latin typeface="Arial" pitchFamily="34" charset="0"/>
              <a:cs typeface="Arial" pitchFamily="34" charset="0"/>
            </a:endParaRPr>
          </a:p>
          <a:p>
            <a:pPr lvl="0"/>
            <a:r>
              <a:rPr lang="ar-SA"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الاتصالات اللفظية:</a:t>
            </a:r>
            <a:endParaRPr lang="en-US"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a:buNone/>
            </a:pPr>
            <a:r>
              <a:rPr lang="ar-SA" sz="9600" dirty="0" smtClean="0">
                <a:latin typeface="Arial" pitchFamily="34" charset="0"/>
                <a:cs typeface="Arial" pitchFamily="34" charset="0"/>
              </a:rPr>
              <a:t>وهي المحادثة المباشرة بين الطرفين وعبر استخدام وسيلة معينة أو دونها وعبر استخدام الصوت لنقل الأفكار عبر عملية الاتصال والتي تأخذ أشكال مختلفة منها المقابلات الشخصية, الاجتماعات, المناقشات, </a:t>
            </a:r>
            <a:r>
              <a:rPr lang="ar-SA" sz="9600" dirty="0" err="1" smtClean="0">
                <a:latin typeface="Arial" pitchFamily="34" charset="0"/>
                <a:cs typeface="Arial" pitchFamily="34" charset="0"/>
              </a:rPr>
              <a:t>المفاوضات,المؤتمرات </a:t>
            </a:r>
            <a:r>
              <a:rPr lang="ar-SA" sz="9600" dirty="0" smtClean="0">
                <a:latin typeface="Arial" pitchFamily="34" charset="0"/>
                <a:cs typeface="Arial" pitchFamily="34" charset="0"/>
              </a:rPr>
              <a:t>,الخطب, المكالمات الهاتفية,المذياع التلفاز...الخ.</a:t>
            </a:r>
            <a:endParaRPr lang="en-US" sz="9600" dirty="0" smtClean="0">
              <a:latin typeface="Arial" pitchFamily="34" charset="0"/>
              <a:cs typeface="Arial" pitchFamily="34" charset="0"/>
            </a:endParaRPr>
          </a:p>
          <a:p>
            <a:r>
              <a:rPr lang="ar-SA"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الاتصالات غير اللفظية:</a:t>
            </a:r>
            <a:endParaRPr lang="en-US"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a:buNone/>
            </a:pPr>
            <a:r>
              <a:rPr lang="ar-SA" sz="9600" dirty="0" smtClean="0">
                <a:latin typeface="Arial" pitchFamily="34" charset="0"/>
                <a:cs typeface="Arial" pitchFamily="34" charset="0"/>
              </a:rPr>
              <a:t>وهي كافة الاتصالات التي يستخدمها الفرد ومن دون استخدام الصوت في تلك العملية والتي تأخذ  أشكال مختلفة ومنها حركة اليد والعيون والقدم, تعابير الوجه, طريقة الجلوس أو الوقوف, طريقة التدخين, حركة الرأس أو </a:t>
            </a:r>
            <a:r>
              <a:rPr lang="ar-SA" sz="9600" dirty="0" err="1" smtClean="0">
                <a:latin typeface="Arial" pitchFamily="34" charset="0"/>
                <a:cs typeface="Arial" pitchFamily="34" charset="0"/>
              </a:rPr>
              <a:t>الكتف </a:t>
            </a:r>
            <a:r>
              <a:rPr lang="ar-SA" sz="9600" dirty="0" smtClean="0">
                <a:latin typeface="Arial" pitchFamily="34" charset="0"/>
                <a:cs typeface="Arial" pitchFamily="34" charset="0"/>
              </a:rPr>
              <a:t>,أسلوب النظر من خلف </a:t>
            </a:r>
            <a:r>
              <a:rPr lang="ar-SA" sz="9600" dirty="0" err="1" smtClean="0">
                <a:latin typeface="Arial" pitchFamily="34" charset="0"/>
                <a:cs typeface="Arial" pitchFamily="34" charset="0"/>
              </a:rPr>
              <a:t>النظارة </a:t>
            </a:r>
            <a:r>
              <a:rPr lang="ar-SA" sz="9600" dirty="0" smtClean="0">
                <a:latin typeface="Arial" pitchFamily="34" charset="0"/>
                <a:cs typeface="Arial" pitchFamily="34" charset="0"/>
              </a:rPr>
              <a:t>,طريقة </a:t>
            </a:r>
            <a:r>
              <a:rPr lang="ar-SA" sz="9600" dirty="0" err="1" smtClean="0">
                <a:latin typeface="Arial" pitchFamily="34" charset="0"/>
                <a:cs typeface="Arial" pitchFamily="34" charset="0"/>
              </a:rPr>
              <a:t>المشي </a:t>
            </a:r>
            <a:r>
              <a:rPr lang="ar-SA" sz="9600" dirty="0" smtClean="0">
                <a:latin typeface="Arial" pitchFamily="34" charset="0"/>
                <a:cs typeface="Arial" pitchFamily="34" charset="0"/>
              </a:rPr>
              <a:t>...الخ.</a:t>
            </a:r>
            <a:endParaRPr lang="en-US" sz="9600" dirty="0" smtClean="0">
              <a:latin typeface="Arial" pitchFamily="34" charset="0"/>
              <a:cs typeface="Arial" pitchFamily="34" charset="0"/>
            </a:endParaRPr>
          </a:p>
          <a:p>
            <a:pPr lvl="0"/>
            <a:r>
              <a:rPr lang="ar-SA"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الاتصالات المكتوبة:</a:t>
            </a:r>
            <a:endParaRPr lang="en-US" sz="11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a:buNone/>
            </a:pPr>
            <a:r>
              <a:rPr lang="ar-SA" sz="9600" dirty="0" err="1" smtClean="0">
                <a:latin typeface="Arial" pitchFamily="34" charset="0"/>
                <a:cs typeface="Arial" pitchFamily="34" charset="0"/>
              </a:rPr>
              <a:t>وتتأشر</a:t>
            </a:r>
            <a:r>
              <a:rPr lang="ar-SA" sz="9600" dirty="0" smtClean="0">
                <a:latin typeface="Arial" pitchFamily="34" charset="0"/>
                <a:cs typeface="Arial" pitchFamily="34" charset="0"/>
              </a:rPr>
              <a:t> بكافة الوسائل والأدوات التي يمكن استخدامها في الكتابة للتعبير عن الأفكار التي يحملها المرسل و الهادف من إيصالها إلى </a:t>
            </a:r>
            <a:r>
              <a:rPr lang="ar-SA" sz="9600" dirty="0" err="1" smtClean="0">
                <a:latin typeface="Arial" pitchFamily="34" charset="0"/>
                <a:cs typeface="Arial" pitchFamily="34" charset="0"/>
              </a:rPr>
              <a:t>الآخرين </a:t>
            </a:r>
            <a:r>
              <a:rPr lang="ar-SA" sz="9600" dirty="0" smtClean="0">
                <a:latin typeface="Arial" pitchFamily="34" charset="0"/>
                <a:cs typeface="Arial" pitchFamily="34" charset="0"/>
              </a:rPr>
              <a:t>,وتأخذ أشكال مختلفة ومنها </a:t>
            </a:r>
            <a:r>
              <a:rPr lang="ar-SA" sz="9600" dirty="0" err="1" smtClean="0">
                <a:latin typeface="Arial" pitchFamily="34" charset="0"/>
                <a:cs typeface="Arial" pitchFamily="34" charset="0"/>
              </a:rPr>
              <a:t>الرسائل </a:t>
            </a:r>
            <a:r>
              <a:rPr lang="ar-SA" sz="9600" dirty="0" smtClean="0">
                <a:latin typeface="Arial" pitchFamily="34" charset="0"/>
                <a:cs typeface="Arial" pitchFamily="34" charset="0"/>
              </a:rPr>
              <a:t>, </a:t>
            </a:r>
            <a:r>
              <a:rPr lang="ar-SA" sz="9600" dirty="0" err="1" smtClean="0">
                <a:latin typeface="Arial" pitchFamily="34" charset="0"/>
                <a:cs typeface="Arial" pitchFamily="34" charset="0"/>
              </a:rPr>
              <a:t>المذكرات ,الكتب </a:t>
            </a:r>
            <a:r>
              <a:rPr lang="ar-SA" sz="9600" dirty="0" smtClean="0">
                <a:latin typeface="Arial" pitchFamily="34" charset="0"/>
                <a:cs typeface="Arial" pitchFamily="34" charset="0"/>
              </a:rPr>
              <a:t>, التقارير, </a:t>
            </a:r>
            <a:r>
              <a:rPr lang="ar-SA" sz="9600" dirty="0" err="1" smtClean="0">
                <a:latin typeface="Arial" pitchFamily="34" charset="0"/>
                <a:cs typeface="Arial" pitchFamily="34" charset="0"/>
              </a:rPr>
              <a:t>الخرائط </a:t>
            </a:r>
            <a:r>
              <a:rPr lang="ar-SA" sz="9600" dirty="0" smtClean="0">
                <a:latin typeface="Arial" pitchFamily="34" charset="0"/>
                <a:cs typeface="Arial" pitchFamily="34" charset="0"/>
              </a:rPr>
              <a:t>, الرسوم </a:t>
            </a:r>
            <a:r>
              <a:rPr lang="ar-SA" sz="9600" dirty="0" err="1" smtClean="0">
                <a:latin typeface="Arial" pitchFamily="34" charset="0"/>
                <a:cs typeface="Arial" pitchFamily="34" charset="0"/>
              </a:rPr>
              <a:t>البيانية </a:t>
            </a:r>
            <a:r>
              <a:rPr lang="ar-SA" sz="9600" dirty="0" smtClean="0">
                <a:latin typeface="Arial" pitchFamily="34" charset="0"/>
                <a:cs typeface="Arial" pitchFamily="34" charset="0"/>
              </a:rPr>
              <a:t>, </a:t>
            </a:r>
            <a:r>
              <a:rPr lang="ar-SA" sz="9600" dirty="0" err="1" smtClean="0">
                <a:latin typeface="Arial" pitchFamily="34" charset="0"/>
                <a:cs typeface="Arial" pitchFamily="34" charset="0"/>
              </a:rPr>
              <a:t>الصحف </a:t>
            </a:r>
            <a:r>
              <a:rPr lang="ar-SA" sz="9600" dirty="0" smtClean="0">
                <a:latin typeface="Arial" pitchFamily="34" charset="0"/>
                <a:cs typeface="Arial" pitchFamily="34" charset="0"/>
              </a:rPr>
              <a:t>, المجلات, </a:t>
            </a:r>
            <a:r>
              <a:rPr lang="ar-SA" sz="9600" dirty="0" err="1" smtClean="0">
                <a:latin typeface="Arial" pitchFamily="34" charset="0"/>
                <a:cs typeface="Arial" pitchFamily="34" charset="0"/>
              </a:rPr>
              <a:t>الصور </a:t>
            </a:r>
            <a:r>
              <a:rPr lang="ar-SA" sz="9600" dirty="0" smtClean="0">
                <a:latin typeface="Arial" pitchFamily="34" charset="0"/>
                <a:cs typeface="Arial" pitchFamily="34" charset="0"/>
              </a:rPr>
              <a:t>...الخ.</a:t>
            </a:r>
            <a:endParaRPr lang="en-US" sz="9600" dirty="0" smtClean="0">
              <a:latin typeface="Arial" pitchFamily="34" charset="0"/>
              <a:cs typeface="Arial" pitchFamily="34" charset="0"/>
            </a:endParaRP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تعريفات الاتصال</a:t>
            </a:r>
            <a:endParaRPr lang="ar-SA" dirty="0"/>
          </a:p>
        </p:txBody>
      </p:sp>
      <p:sp>
        <p:nvSpPr>
          <p:cNvPr id="3" name="عنصر نائب للمحتوى 2"/>
          <p:cNvSpPr>
            <a:spLocks noGrp="1"/>
          </p:cNvSpPr>
          <p:nvPr>
            <p:ph idx="1"/>
          </p:nvPr>
        </p:nvSpPr>
        <p:spPr/>
        <p:txBody>
          <a:bodyPr>
            <a:normAutofit/>
          </a:bodyPr>
          <a:lstStyle/>
          <a:p>
            <a:r>
              <a:rPr lang="ar-SA" sz="2800" dirty="0" smtClean="0">
                <a:latin typeface="Arial" pitchFamily="34" charset="0"/>
                <a:cs typeface="Arial" pitchFamily="34" charset="0"/>
              </a:rPr>
              <a:t>وفي تعريف آخر للاتصال عرف </a:t>
            </a:r>
            <a:r>
              <a:rPr lang="en-US" sz="2800" dirty="0" smtClean="0">
                <a:latin typeface="Arial" pitchFamily="34" charset="0"/>
                <a:cs typeface="Arial" pitchFamily="34" charset="0"/>
              </a:rPr>
              <a:t>Daft </a:t>
            </a:r>
            <a:r>
              <a:rPr lang="ar-SA" sz="2800" dirty="0" smtClean="0">
                <a:latin typeface="Arial" pitchFamily="34" charset="0"/>
                <a:cs typeface="Arial" pitchFamily="34" charset="0"/>
              </a:rPr>
              <a:t>الاتصال </a:t>
            </a:r>
            <a:r>
              <a:rPr lang="ar-SA" sz="2800" dirty="0" err="1" smtClean="0">
                <a:latin typeface="Arial" pitchFamily="34" charset="0"/>
                <a:cs typeface="Arial" pitchFamily="34" charset="0"/>
              </a:rPr>
              <a:t>بانه</a:t>
            </a:r>
            <a:r>
              <a:rPr lang="ar-SA" sz="2800" dirty="0" smtClean="0">
                <a:latin typeface="Arial" pitchFamily="34" charset="0"/>
                <a:cs typeface="Arial" pitchFamily="34" charset="0"/>
              </a:rPr>
              <a:t> " العملية التي يتم من خلالها تبادل المعلومات والتي تفهم من قبل شخصين أو أكثر وذلك بغرض أحداث الدافعية أو التأثير في </a:t>
            </a:r>
            <a:r>
              <a:rPr lang="ar-SA" sz="2800" dirty="0" err="1" smtClean="0">
                <a:latin typeface="Arial" pitchFamily="34" charset="0"/>
                <a:cs typeface="Arial" pitchFamily="34" charset="0"/>
              </a:rPr>
              <a:t>السلوك ”</a:t>
            </a:r>
            <a:endParaRPr lang="ar-SA"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a:p>
            <a:r>
              <a:rPr lang="ar-SA" sz="2800" dirty="0" smtClean="0">
                <a:latin typeface="Arial" pitchFamily="34" charset="0"/>
                <a:cs typeface="Arial" pitchFamily="34" charset="0"/>
              </a:rPr>
              <a:t>وذهب </a:t>
            </a:r>
            <a:r>
              <a:rPr lang="ar-SA" sz="2800" dirty="0" err="1" smtClean="0">
                <a:latin typeface="Arial" pitchFamily="34" charset="0"/>
                <a:cs typeface="Arial" pitchFamily="34" charset="0"/>
              </a:rPr>
              <a:t>كونتز</a:t>
            </a:r>
            <a:r>
              <a:rPr lang="ar-SA" sz="2800" dirty="0" smtClean="0">
                <a:latin typeface="Arial" pitchFamily="34" charset="0"/>
                <a:cs typeface="Arial" pitchFamily="34" charset="0"/>
              </a:rPr>
              <a:t> </a:t>
            </a:r>
            <a:r>
              <a:rPr lang="en-US" sz="2800" dirty="0" err="1" smtClean="0">
                <a:latin typeface="Arial" pitchFamily="34" charset="0"/>
                <a:cs typeface="Arial" pitchFamily="34" charset="0"/>
              </a:rPr>
              <a:t>Kontiz</a:t>
            </a:r>
            <a:r>
              <a:rPr lang="en-US" sz="2800" dirty="0" smtClean="0">
                <a:latin typeface="Arial" pitchFamily="34" charset="0"/>
                <a:cs typeface="Arial" pitchFamily="34" charset="0"/>
              </a:rPr>
              <a:t> </a:t>
            </a:r>
            <a:r>
              <a:rPr lang="ar-SA" sz="2800" dirty="0" smtClean="0">
                <a:latin typeface="Arial" pitchFamily="34" charset="0"/>
                <a:cs typeface="Arial" pitchFamily="34" charset="0"/>
              </a:rPr>
              <a:t> إلى المعنى نفسه </a:t>
            </a:r>
            <a:r>
              <a:rPr lang="ar-SA" sz="2800" dirty="0" err="1" smtClean="0">
                <a:latin typeface="Arial" pitchFamily="34" charset="0"/>
                <a:cs typeface="Arial" pitchFamily="34" charset="0"/>
              </a:rPr>
              <a:t>بانه</a:t>
            </a:r>
            <a:r>
              <a:rPr lang="ar-SA" sz="2800" dirty="0" smtClean="0">
                <a:latin typeface="Arial" pitchFamily="34" charset="0"/>
                <a:cs typeface="Arial" pitchFamily="34" charset="0"/>
              </a:rPr>
              <a:t> "عملية نقل المعلومات من المرسل إلى المستقبل بحيث يمكن </a:t>
            </a:r>
            <a:r>
              <a:rPr lang="ar-SA" sz="2800" dirty="0" err="1" smtClean="0">
                <a:latin typeface="Arial" pitchFamily="34" charset="0"/>
                <a:cs typeface="Arial" pitchFamily="34" charset="0"/>
              </a:rPr>
              <a:t>فهمها </a:t>
            </a:r>
            <a:r>
              <a:rPr lang="ar-SA" sz="2800" dirty="0" smtClean="0">
                <a:latin typeface="Arial" pitchFamily="34" charset="0"/>
                <a:cs typeface="Arial" pitchFamily="34" charset="0"/>
              </a:rPr>
              <a:t>" وهذان التعريفان يمكن ان تحدد مضامينهما </a:t>
            </a:r>
            <a:r>
              <a:rPr lang="ar-SA" sz="2800" dirty="0" err="1" smtClean="0">
                <a:latin typeface="Arial" pitchFamily="34" charset="0"/>
                <a:cs typeface="Arial" pitchFamily="34" charset="0"/>
              </a:rPr>
              <a:t>بالاتي :</a:t>
            </a:r>
            <a:endParaRPr lang="ar-SA" sz="28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1022350" y="692150"/>
            <a:ext cx="8121650" cy="5546725"/>
          </a:xfrm>
        </p:spPr>
        <p:txBody>
          <a:bodyPr>
            <a:normAutofit fontScale="85000" lnSpcReduction="10000"/>
          </a:bodyPr>
          <a:lstStyle/>
          <a:p>
            <a:pPr lvl="0"/>
            <a:r>
              <a:rPr lang="ar-SA" dirty="0" smtClean="0">
                <a:latin typeface="Arial" pitchFamily="34" charset="0"/>
                <a:cs typeface="Arial" pitchFamily="34" charset="0"/>
              </a:rPr>
              <a:t>وجود الطرفين:</a:t>
            </a:r>
            <a:endParaRPr lang="en-US" dirty="0" smtClean="0">
              <a:latin typeface="Arial" pitchFamily="34" charset="0"/>
              <a:cs typeface="Arial" pitchFamily="34" charset="0"/>
            </a:endParaRPr>
          </a:p>
          <a:p>
            <a:pPr>
              <a:buNone/>
            </a:pPr>
            <a:r>
              <a:rPr lang="ar-SA" dirty="0" smtClean="0">
                <a:latin typeface="Arial" pitchFamily="34" charset="0"/>
                <a:cs typeface="Arial" pitchFamily="34" charset="0"/>
              </a:rPr>
              <a:t>حيث تستوجب أي عملية اتصال أن يكون لها طرفين أحدهما مرسل والآخر مستقبل ولا يشترط أن يكون الطرفين أفراد فقط, بل يكون حالة مشتركة بين أفراد ومنظمة.</a:t>
            </a:r>
            <a:endParaRPr lang="en-US" dirty="0" smtClean="0">
              <a:latin typeface="Arial" pitchFamily="34" charset="0"/>
              <a:cs typeface="Arial" pitchFamily="34" charset="0"/>
            </a:endParaRPr>
          </a:p>
          <a:p>
            <a:pPr lvl="0"/>
            <a:r>
              <a:rPr lang="ar-SA" dirty="0" smtClean="0">
                <a:latin typeface="Arial" pitchFamily="34" charset="0"/>
                <a:cs typeface="Arial" pitchFamily="34" charset="0"/>
              </a:rPr>
              <a:t>المعلومة:</a:t>
            </a:r>
            <a:endParaRPr lang="en-US" dirty="0" smtClean="0">
              <a:latin typeface="Arial" pitchFamily="34" charset="0"/>
              <a:cs typeface="Arial" pitchFamily="34" charset="0"/>
            </a:endParaRPr>
          </a:p>
          <a:p>
            <a:pPr>
              <a:buNone/>
            </a:pPr>
            <a:r>
              <a:rPr lang="ar-SA" dirty="0" smtClean="0">
                <a:latin typeface="Arial" pitchFamily="34" charset="0"/>
                <a:cs typeface="Arial" pitchFamily="34" charset="0"/>
              </a:rPr>
              <a:t>لكي يكون الاتصال ذا قيمة ومعنى فإنه يجب أن يحتوي على معلومة, وبالرغم من تلقي الفرد كم كبير من الاتصالات اليومية إلا انه ينتقي منها ما يعنيه وما يراه ذا قيمة حقيقية بالنسبة له وتثير اهتماماته. </a:t>
            </a:r>
            <a:endParaRPr lang="en-US" dirty="0" smtClean="0">
              <a:latin typeface="Arial" pitchFamily="34" charset="0"/>
              <a:cs typeface="Arial" pitchFamily="34" charset="0"/>
            </a:endParaRPr>
          </a:p>
          <a:p>
            <a:pPr lvl="0"/>
            <a:r>
              <a:rPr lang="ar-SA" dirty="0" smtClean="0">
                <a:latin typeface="Arial" pitchFamily="34" charset="0"/>
                <a:cs typeface="Arial" pitchFamily="34" charset="0"/>
              </a:rPr>
              <a:t>الدافعية:</a:t>
            </a:r>
            <a:endParaRPr lang="en-US" dirty="0" smtClean="0">
              <a:latin typeface="Arial" pitchFamily="34" charset="0"/>
              <a:cs typeface="Arial" pitchFamily="34" charset="0"/>
            </a:endParaRPr>
          </a:p>
          <a:p>
            <a:pPr>
              <a:buNone/>
            </a:pPr>
            <a:r>
              <a:rPr lang="ar-SA" dirty="0" smtClean="0">
                <a:latin typeface="Arial" pitchFamily="34" charset="0"/>
                <a:cs typeface="Arial" pitchFamily="34" charset="0"/>
              </a:rPr>
              <a:t>ويقصد به أن يكون للاتصال المتحقق رد فعل مقابل من قبل </a:t>
            </a:r>
            <a:r>
              <a:rPr lang="ar-SA" dirty="0" err="1" smtClean="0">
                <a:latin typeface="Arial" pitchFamily="34" charset="0"/>
                <a:cs typeface="Arial" pitchFamily="34" charset="0"/>
              </a:rPr>
              <a:t>المستلم </a:t>
            </a:r>
            <a:r>
              <a:rPr lang="ar-SA" dirty="0" smtClean="0">
                <a:latin typeface="Arial" pitchFamily="34" charset="0"/>
                <a:cs typeface="Arial" pitchFamily="34" charset="0"/>
              </a:rPr>
              <a:t>, لأن وجود الدافعية وتحقيق الاستجابة في عملية الاتصال يعطي مؤشر </a:t>
            </a:r>
            <a:r>
              <a:rPr lang="ar-SA" dirty="0" err="1" smtClean="0">
                <a:latin typeface="Arial" pitchFamily="34" charset="0"/>
                <a:cs typeface="Arial" pitchFamily="34" charset="0"/>
              </a:rPr>
              <a:t>حقيقي</a:t>
            </a:r>
            <a:r>
              <a:rPr lang="ar-SA" dirty="0" smtClean="0">
                <a:latin typeface="Arial" pitchFamily="34" charset="0"/>
                <a:cs typeface="Arial" pitchFamily="34" charset="0"/>
              </a:rPr>
              <a:t> إلى فاعلية الاتصال وتحقيقها للهدف المطلوب من </a:t>
            </a:r>
            <a:r>
              <a:rPr lang="ar-SA" dirty="0" err="1" smtClean="0">
                <a:latin typeface="Arial" pitchFamily="34" charset="0"/>
                <a:cs typeface="Arial" pitchFamily="34" charset="0"/>
              </a:rPr>
              <a:t>إجرائها .</a:t>
            </a:r>
            <a:endParaRPr lang="en-US" dirty="0" smtClean="0">
              <a:latin typeface="Arial" pitchFamily="34" charset="0"/>
              <a:cs typeface="Arial" pitchFamily="34" charset="0"/>
            </a:endParaRPr>
          </a:p>
          <a:p>
            <a:endParaRPr lang="ar-SA"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836613"/>
            <a:ext cx="8229600" cy="4572000"/>
          </a:xfrm>
        </p:spPr>
        <p:txBody>
          <a:bodyPr>
            <a:noAutofit/>
          </a:bodyPr>
          <a:lstStyle/>
          <a:p>
            <a:r>
              <a:rPr lang="ar-SA" sz="2400" dirty="0" smtClean="0">
                <a:latin typeface="Arial" pitchFamily="34" charset="0"/>
                <a:cs typeface="Arial" pitchFamily="34" charset="0"/>
              </a:rPr>
              <a:t>هذه التعاريف او غيرها تكاد تنحصر للوهلة الاولى في تحديد مفهوم الاتصال على وفق البعد الشخصي او الفردي إلى حد كبير, على الرغم من إمكانية تعميمها على مستوى تفاعل المنظمة مع البيئة, وعليه فإنه في الجانب الآخر من الاتصالات وعلى مستوى المنظمات هناك ما يصطلح عليه </a:t>
            </a:r>
            <a:r>
              <a:rPr lang="ar-SA" sz="2400" u="sng" dirty="0" smtClean="0">
                <a:latin typeface="Arial" pitchFamily="34" charset="0"/>
                <a:cs typeface="Arial" pitchFamily="34" charset="0"/>
              </a:rPr>
              <a:t>بالاتصالات الإدارية </a:t>
            </a:r>
            <a:r>
              <a:rPr lang="en-US" sz="2400" u="sng" dirty="0" smtClean="0">
                <a:latin typeface="Arial" pitchFamily="34" charset="0"/>
                <a:cs typeface="Arial" pitchFamily="34" charset="0"/>
              </a:rPr>
              <a:t>Managerial Communication </a:t>
            </a:r>
            <a:r>
              <a:rPr lang="ar-SA" sz="2400" u="sng" dirty="0" smtClean="0">
                <a:latin typeface="Arial" pitchFamily="34" charset="0"/>
                <a:cs typeface="Arial" pitchFamily="34" charset="0"/>
              </a:rPr>
              <a:t> </a:t>
            </a:r>
          </a:p>
          <a:p>
            <a:r>
              <a:rPr lang="ar-SA" sz="2400" dirty="0" smtClean="0">
                <a:latin typeface="Arial" pitchFamily="34" charset="0"/>
                <a:cs typeface="Arial" pitchFamily="34" charset="0"/>
              </a:rPr>
              <a:t>والتي يقصد بها مجموعة الاتصالات التي يعتمدها المدير أو أي مسئول إداري في المنظمة لتطوير نظام الاتصالات ليتم بموجبه إعطاء المعلومات وتفسيرها للمجموعات والأفراد داخل المنظمة او خارجها.حيث يمكن القول بأن وظيفة الاتصال الإداري هو إحداث رد فعل أو سلوك مرغوب فيه لدى الموظف ضمن نطاق عمله التنظيمي,ولمصلحته بشكل مباشر أو غير مباشر,ويهدف من خلالها تزويد المستويات الإدارية المختلفة والوحدات التنظيمية بالمعلومات الضرورية لعملها,لكي تحافظ على مسار عملها وصولا لتحقيق الأهداف.</a:t>
            </a:r>
            <a:endParaRPr lang="en-US" sz="2400" dirty="0" smtClean="0">
              <a:latin typeface="Arial" pitchFamily="34" charset="0"/>
              <a:cs typeface="Arial" pitchFamily="34" charset="0"/>
            </a:endParaRPr>
          </a:p>
          <a:p>
            <a:endParaRPr lang="ar-SA" sz="24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76057"/>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buFontTx/>
              <a:buNone/>
              <a:tabLst/>
            </a:pPr>
            <a:r>
              <a:rPr lang="ar-SA"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الاتصالات الشخصية </a:t>
            </a:r>
            <a:r>
              <a:rPr lang="en-US"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Personal Communication</a:t>
            </a:r>
            <a:r>
              <a:rPr lang="ar-SA" sz="2800" dirty="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a:t>
            </a:r>
            <a:endParaRPr lang="ar-SA"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marL="0" marR="0" lvl="0" indent="0" algn="r" defTabSz="914400" rtl="1" eaLnBrk="0" fontAlgn="base" latinLnBrk="0" hangingPunct="0">
              <a:lnSpc>
                <a:spcPct val="100000"/>
              </a:lnSpc>
              <a:spcBef>
                <a:spcPct val="0"/>
              </a:spcBef>
              <a:spcAft>
                <a:spcPct val="0"/>
              </a:spcAft>
              <a:buClrTx/>
              <a:buSzTx/>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تنقسم الاتصالات الشخصية إلى نوعين رئيسيين هما:</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الاتصالات الشخصية المقصودة(المستهدفة</a:t>
            </a:r>
            <a:r>
              <a:rPr kumimoji="0" lang="ar-SA"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وهو ما يعني عملية مخططة وهادفة للوصول غلى شيء معين في عملية الاتصال وتتوافر فيها عنصر الاستجابة ورد الفعل من قبل المستلم لعملية الاتصال هذه.</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الاتصالات الشخصية غير المقصودة(غير المستهدفة).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خطوات زيادة مهارة </a:t>
            </a:r>
            <a:r>
              <a:rPr lang="ar-SA" dirty="0" err="1" smtClean="0"/>
              <a:t>الاتصال :</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lvl="0"/>
            <a:r>
              <a:rPr lang="ar-SA" dirty="0" smtClean="0"/>
              <a:t>إقرار أو تحديد </a:t>
            </a:r>
            <a:r>
              <a:rPr lang="ar-SA" dirty="0" err="1" smtClean="0"/>
              <a:t>الموضوع .</a:t>
            </a:r>
            <a:endParaRPr lang="en-US" dirty="0" smtClean="0"/>
          </a:p>
          <a:p>
            <a:pPr lvl="0"/>
            <a:r>
              <a:rPr lang="ar-SA" dirty="0" smtClean="0"/>
              <a:t>الاستعداد </a:t>
            </a:r>
            <a:r>
              <a:rPr lang="ar-SA" dirty="0" err="1" smtClean="0"/>
              <a:t>للتقديم .</a:t>
            </a:r>
            <a:endParaRPr lang="en-US" dirty="0" smtClean="0"/>
          </a:p>
          <a:p>
            <a:pPr lvl="0"/>
            <a:r>
              <a:rPr lang="ar-SA" dirty="0" smtClean="0"/>
              <a:t>طريقة التقديم.</a:t>
            </a:r>
            <a:endParaRPr lang="en-US" dirty="0" smtClean="0"/>
          </a:p>
          <a:p>
            <a:pPr lvl="0"/>
            <a:r>
              <a:rPr lang="ar-SA" dirty="0" smtClean="0"/>
              <a:t>استخدام الصوت.</a:t>
            </a:r>
            <a:endParaRPr lang="en-US" dirty="0" smtClean="0"/>
          </a:p>
          <a:p>
            <a:pPr>
              <a:buNone/>
            </a:pP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sz="2800" dirty="0" smtClean="0"/>
              <a:t>الاتصالات في منظمات الأعمال </a:t>
            </a:r>
            <a:r>
              <a:rPr lang="en-US" sz="2800" dirty="0" smtClean="0"/>
              <a:t>Communication in Business organizations</a:t>
            </a:r>
            <a:r>
              <a:rPr lang="ar-SA" sz="2800" dirty="0" smtClean="0"/>
              <a:t> </a:t>
            </a:r>
            <a:r>
              <a:rPr lang="ar-SA" sz="2800" dirty="0" err="1" smtClean="0"/>
              <a:t>:</a:t>
            </a:r>
            <a:r>
              <a:rPr lang="en-US" sz="2800" dirty="0" smtClean="0"/>
              <a:t/>
            </a:r>
            <a:br>
              <a:rPr lang="en-US" sz="2800" dirty="0" smtClean="0"/>
            </a:br>
            <a:endParaRPr lang="ar-SA" sz="2800" dirty="0"/>
          </a:p>
        </p:txBody>
      </p:sp>
      <p:sp>
        <p:nvSpPr>
          <p:cNvPr id="3" name="عنصر نائب للمحتوى 2"/>
          <p:cNvSpPr>
            <a:spLocks noGrp="1"/>
          </p:cNvSpPr>
          <p:nvPr>
            <p:ph idx="1"/>
          </p:nvPr>
        </p:nvSpPr>
        <p:spPr/>
        <p:txBody>
          <a:bodyPr/>
          <a:lstStyle/>
          <a:p>
            <a:pPr lvl="0">
              <a:buNone/>
            </a:pPr>
            <a:endParaRPr lang="ar-SA" dirty="0" smtClean="0"/>
          </a:p>
          <a:p>
            <a:pPr lvl="0"/>
            <a:r>
              <a:rPr lang="ar-SA" dirty="0" smtClean="0"/>
              <a:t>صنف </a:t>
            </a:r>
            <a:r>
              <a:rPr lang="ar-SA" dirty="0" err="1" smtClean="0"/>
              <a:t>منتزبرج</a:t>
            </a:r>
            <a:r>
              <a:rPr lang="ar-SA" dirty="0" smtClean="0"/>
              <a:t> صنف عمل المدير وفق أدوار مختلفة وجعل للاتصالات نصيب كبير منها. </a:t>
            </a:r>
            <a:endParaRPr lang="en-US" dirty="0" smtClean="0"/>
          </a:p>
          <a:p>
            <a:pPr>
              <a:buNone/>
            </a:pP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عنوان 38"/>
          <p:cNvSpPr>
            <a:spLocks noGrp="1"/>
          </p:cNvSpPr>
          <p:nvPr>
            <p:ph type="title"/>
          </p:nvPr>
        </p:nvSpPr>
        <p:spPr/>
        <p:txBody>
          <a:bodyPr/>
          <a:lstStyle/>
          <a:p>
            <a:pPr algn="r"/>
            <a:r>
              <a:rPr lang="ar-SA" dirty="0" smtClean="0"/>
              <a:t>أشكال الاتصالات داخل منظمات الأعمال:</a:t>
            </a:r>
            <a:endParaRPr lang="en-US" dirty="0" smtClean="0"/>
          </a:p>
        </p:txBody>
      </p:sp>
      <p:sp>
        <p:nvSpPr>
          <p:cNvPr id="40" name="عنصر نائب للمحتوى 39"/>
          <p:cNvSpPr>
            <a:spLocks noGrp="1"/>
          </p:cNvSpPr>
          <p:nvPr>
            <p:ph idx="1"/>
          </p:nvPr>
        </p:nvSpPr>
        <p:spPr/>
        <p:txBody>
          <a:bodyPr>
            <a:normAutofit/>
          </a:bodyPr>
          <a:lstStyle/>
          <a:p>
            <a:pPr lvl="0">
              <a:buNone/>
            </a:pPr>
            <a:r>
              <a:rPr lang="ar-SA" dirty="0" smtClean="0"/>
              <a:t>أولا :الاتصالات الداخلية: </a:t>
            </a:r>
            <a:r>
              <a:rPr lang="ar-SA" sz="2400" dirty="0" smtClean="0"/>
              <a:t>تدفق المعلومات داخل المنظمة لإنجاز الأعمال المخططة لها. وذلك لاتخاذ القرارات وتوجيه الأفراد العاملين لإنجاز </a:t>
            </a:r>
            <a:r>
              <a:rPr lang="ar-SA" sz="2400" dirty="0" err="1" smtClean="0"/>
              <a:t>ماهو</a:t>
            </a:r>
            <a:r>
              <a:rPr lang="ar-SA" sz="2400" dirty="0" smtClean="0"/>
              <a:t> مطلوب.</a:t>
            </a:r>
            <a:endParaRPr lang="en-US" sz="2400" dirty="0" smtClean="0"/>
          </a:p>
          <a:p>
            <a:pPr lvl="0">
              <a:buNone/>
            </a:pPr>
            <a:r>
              <a:rPr lang="ar-SA" dirty="0" smtClean="0"/>
              <a:t>1- الاتصالات الرسمية</a:t>
            </a:r>
          </a:p>
          <a:p>
            <a:pPr lvl="0">
              <a:buNone/>
            </a:pPr>
            <a:r>
              <a:rPr lang="ar-SA" sz="2400" dirty="0"/>
              <a:t>الاتصال عبر القنوات الرسمية ووفق حدود الصلاحية والسلطة </a:t>
            </a:r>
            <a:r>
              <a:rPr lang="ar-SA" sz="2400" dirty="0" smtClean="0"/>
              <a:t>. وينقسم إلى </a:t>
            </a:r>
            <a:endParaRPr lang="en-US" sz="2400" dirty="0"/>
          </a:p>
          <a:p>
            <a:pPr lvl="0"/>
            <a:r>
              <a:rPr lang="ar-SA" dirty="0" smtClean="0"/>
              <a:t>الاتصال النازل</a:t>
            </a:r>
            <a:endParaRPr lang="en-US" dirty="0" smtClean="0"/>
          </a:p>
          <a:p>
            <a:pPr lvl="0"/>
            <a:r>
              <a:rPr lang="ar-SA" dirty="0" smtClean="0"/>
              <a:t>الاتصال الصاعد</a:t>
            </a:r>
            <a:endParaRPr lang="en-US" dirty="0" smtClean="0"/>
          </a:p>
          <a:p>
            <a:pPr lvl="0"/>
            <a:r>
              <a:rPr lang="ar-SA" dirty="0" smtClean="0"/>
              <a:t>الاتصال الأفقي</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أشكال الاتصالات داخل منظمات الأعمال:</a:t>
            </a:r>
            <a:endParaRPr lang="en-US" dirty="0"/>
          </a:p>
        </p:txBody>
      </p:sp>
      <p:sp>
        <p:nvSpPr>
          <p:cNvPr id="3" name="عنصر نائب للمحتوى 2"/>
          <p:cNvSpPr>
            <a:spLocks noGrp="1"/>
          </p:cNvSpPr>
          <p:nvPr>
            <p:ph idx="1"/>
          </p:nvPr>
        </p:nvSpPr>
        <p:spPr/>
        <p:txBody>
          <a:bodyPr>
            <a:normAutofit/>
          </a:bodyPr>
          <a:lstStyle/>
          <a:p>
            <a:pPr lvl="0">
              <a:buNone/>
            </a:pPr>
            <a:r>
              <a:rPr lang="ar-SA" dirty="0"/>
              <a:t>2- الاتصالات غير الرسمية </a:t>
            </a:r>
            <a:endParaRPr lang="ar-SA" dirty="0" smtClean="0"/>
          </a:p>
          <a:p>
            <a:pPr lvl="0">
              <a:buNone/>
            </a:pPr>
            <a:r>
              <a:rPr lang="ar-SA" sz="2400" dirty="0" smtClean="0"/>
              <a:t>تتم خارج إطار الهيكل التنظيمي والتسلسل الوظيفي وهو يعبر عن شيوع العلاقات الشخصية والبعد عن الاطر الرسمية وقد تحدث نتيجة لضعف الرقابة الإدارية أو ضعف فاعلية الاتصالات مما يستوجب خروجها عن الاطار الرسمي. </a:t>
            </a:r>
            <a:endParaRPr lang="en-US" sz="2400" dirty="0"/>
          </a:p>
          <a:p>
            <a:pPr>
              <a:buNone/>
            </a:pPr>
            <a:r>
              <a:rPr lang="ar-SA" dirty="0"/>
              <a:t>ثانيا: الاتصالات الخارجية</a:t>
            </a:r>
          </a:p>
          <a:p>
            <a:pPr marL="82296" indent="0">
              <a:buNone/>
            </a:pPr>
            <a:r>
              <a:rPr lang="ar-SA" sz="2400" dirty="0" smtClean="0"/>
              <a:t>تتمثل بكافة الاتصالات التي تقوم بها المنظمة مع العاملين فيها أو مع زبائنها ويمكن أن تأخذ أشكال عدة اشكال , والاتصالات الخارجية تمثل القوة الكبيرة للمنظمة في تكييف مكانتها وقوتها مع ما تفرضه البيئة من شروط و مؤثرات تنافسية.</a:t>
            </a:r>
            <a:endParaRPr lang="en-US" sz="2400" dirty="0"/>
          </a:p>
        </p:txBody>
      </p:sp>
    </p:spTree>
    <p:extLst>
      <p:ext uri="{BB962C8B-B14F-4D97-AF65-F5344CB8AC3E}">
        <p14:creationId xmlns="" xmlns:p14="http://schemas.microsoft.com/office/powerpoint/2010/main" val="4171167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فيديو توضيحي </a:t>
            </a:r>
            <a:endParaRPr lang="ar-SA" dirty="0"/>
          </a:p>
        </p:txBody>
      </p:sp>
      <p:sp>
        <p:nvSpPr>
          <p:cNvPr id="3" name="عنصر نائب للمحتوى 2"/>
          <p:cNvSpPr>
            <a:spLocks noGrp="1"/>
          </p:cNvSpPr>
          <p:nvPr>
            <p:ph idx="1"/>
          </p:nvPr>
        </p:nvSpPr>
        <p:spPr/>
        <p:txBody>
          <a:bodyPr/>
          <a:lstStyle/>
          <a:p>
            <a:r>
              <a:rPr lang="en-US" dirty="0" smtClean="0">
                <a:hlinkClick r:id="rId2"/>
              </a:rPr>
              <a:t>http://www.youtube.com/watch?v=sJZ16KsCSoo&amp;feature=share&amp;list=PLyVR-kN9eC8aWe71lqT2iyZK_o1XvhuEx</a:t>
            </a:r>
            <a:endParaRPr lang="en-US" dirty="0" smtClean="0"/>
          </a:p>
          <a:p>
            <a:endParaRPr lang="en-US" dirty="0" smtClean="0"/>
          </a:p>
          <a:p>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200" dirty="0" smtClean="0"/>
              <a:t>نافذة </a:t>
            </a:r>
            <a:r>
              <a:rPr lang="ar-SA" sz="3200" dirty="0" err="1" smtClean="0"/>
              <a:t>جوهاري</a:t>
            </a:r>
            <a:r>
              <a:rPr lang="ar-SA" sz="3200" dirty="0" smtClean="0"/>
              <a:t> في الاتصالات </a:t>
            </a:r>
            <a:r>
              <a:rPr lang="en-US" sz="3200" dirty="0" smtClean="0"/>
              <a:t/>
            </a:r>
            <a:br>
              <a:rPr lang="en-US" sz="3200" dirty="0" smtClean="0"/>
            </a:br>
            <a:endParaRPr lang="ar-SA" sz="3200" dirty="0"/>
          </a:p>
        </p:txBody>
      </p:sp>
      <p:sp>
        <p:nvSpPr>
          <p:cNvPr id="3" name="عنصر نائب للمحتوى 2"/>
          <p:cNvSpPr>
            <a:spLocks noGrp="1"/>
          </p:cNvSpPr>
          <p:nvPr>
            <p:ph idx="1"/>
          </p:nvPr>
        </p:nvSpPr>
        <p:spPr/>
        <p:txBody>
          <a:bodyPr/>
          <a:lstStyle/>
          <a:p>
            <a:pPr marL="82296" indent="0">
              <a:buNone/>
            </a:pPr>
            <a:r>
              <a:rPr lang="ar-SA" sz="2800" dirty="0" smtClean="0">
                <a:latin typeface="Arial" pitchFamily="34" charset="0"/>
                <a:cs typeface="Arial" pitchFamily="34" charset="0"/>
              </a:rPr>
              <a:t>الاتصال الخارجي يستند على كفاءة الاتصال الداخلي .</a:t>
            </a:r>
          </a:p>
          <a:p>
            <a:pPr marL="82296" indent="0">
              <a:buNone/>
            </a:pPr>
            <a:endParaRPr lang="ar-SA" sz="2800" dirty="0" smtClean="0">
              <a:latin typeface="Arial" pitchFamily="34" charset="0"/>
              <a:cs typeface="Arial" pitchFamily="34" charset="0"/>
            </a:endParaRPr>
          </a:p>
          <a:p>
            <a:pPr marL="82296" indent="0">
              <a:buNone/>
            </a:pPr>
            <a:r>
              <a:rPr lang="ar-SA" sz="2800" dirty="0" smtClean="0">
                <a:latin typeface="Arial" pitchFamily="34" charset="0"/>
                <a:cs typeface="Arial" pitchFamily="34" charset="0"/>
              </a:rPr>
              <a:t>تمثل أسلوب تحليلي يمكن أن تعتمده المنظمة لتأشير مواقع عملها وحجم تأثيرها الفعلي في البيئة الخارجية على أساس معرفتها لذاتها وما هو حاصل فعلا لديها من نشاطات وعبر عمليات الاتصال التي تحصل عليها , وما يقابلها أيضا من معرفة البيئة (المجتمع) عنها وعبر أنشطتها ومنتجاتها المختلفة , وكذلك من خلال قدرتها على الاتصال مع تلك الأطراف لمعرفة حقيقة ذلك .</a:t>
            </a:r>
            <a:endParaRPr lang="en-US" sz="2800" dirty="0" smtClean="0">
              <a:latin typeface="Arial" pitchFamily="34" charset="0"/>
              <a:cs typeface="Arial" pitchFamily="34" charset="0"/>
            </a:endParaRPr>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لماذا تحتاج منظمات الأعمال إلى عملية </a:t>
            </a:r>
            <a:r>
              <a:rPr lang="ar-SA" dirty="0" err="1" smtClean="0"/>
              <a:t>الاتصال؟</a:t>
            </a:r>
            <a:endParaRPr lang="ar-SA" dirty="0"/>
          </a:p>
        </p:txBody>
      </p:sp>
      <p:graphicFrame>
        <p:nvGraphicFramePr>
          <p:cNvPr id="4" name="عنصر نائب للمحتوى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640960" cy="5124480"/>
          </a:xfrm>
          <a:prstGeom prst="rect">
            <a:avLst/>
          </a:prstGeom>
        </p:spPr>
        <p:txBody>
          <a:bodyPr wrap="square">
            <a:spAutoFit/>
          </a:bodyPr>
          <a:lstStyle/>
          <a:p>
            <a:r>
              <a:rPr lang="ar-SA" sz="39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العناصر </a:t>
            </a:r>
            <a:r>
              <a:rPr lang="ar-SA" sz="3900" dirty="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الثلاثة :</a:t>
            </a:r>
            <a:endParaRPr lang="ar-SA" sz="39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endParaRPr lang="en-US" sz="2400" dirty="0" smtClean="0">
              <a:latin typeface="Arial" pitchFamily="34" charset="0"/>
              <a:cs typeface="Arial" pitchFamily="34" charset="0"/>
            </a:endParaRPr>
          </a:p>
          <a:p>
            <a:pPr lvl="0"/>
            <a:r>
              <a:rPr lang="ar-SA" sz="2400" dirty="0" smtClean="0">
                <a:latin typeface="Arial" pitchFamily="34" charset="0"/>
                <a:cs typeface="Arial" pitchFamily="34" charset="0"/>
              </a:rPr>
              <a:t>التنسيق </a:t>
            </a:r>
            <a:endParaRPr lang="en-US" sz="2400" dirty="0" smtClean="0">
              <a:latin typeface="Arial" pitchFamily="34" charset="0"/>
              <a:cs typeface="Arial" pitchFamily="34" charset="0"/>
            </a:endParaRPr>
          </a:p>
          <a:p>
            <a:pPr lvl="0">
              <a:buNone/>
            </a:pPr>
            <a:r>
              <a:rPr lang="ar-SA" sz="2000" dirty="0" smtClean="0">
                <a:latin typeface="Arial" pitchFamily="34" charset="0"/>
                <a:cs typeface="Arial" pitchFamily="34" charset="0"/>
              </a:rPr>
              <a:t>لا ينحصر في الحدود الضيقة داخل المنظمة فقط بل هو الامتداد الطبيعي والمتفاعل مع الأطراف الأخرى الخارجية ذات العلاقة بالمنظمة ويعرف التنسيق </a:t>
            </a:r>
            <a:r>
              <a:rPr lang="ar-SA" sz="2000" dirty="0" err="1" smtClean="0">
                <a:latin typeface="Arial" pitchFamily="34" charset="0"/>
                <a:cs typeface="Arial" pitchFamily="34" charset="0"/>
              </a:rPr>
              <a:t>بأنه </a:t>
            </a:r>
            <a:r>
              <a:rPr lang="ar-SA" sz="2000" dirty="0" smtClean="0">
                <a:latin typeface="Arial" pitchFamily="34" charset="0"/>
                <a:cs typeface="Arial" pitchFamily="34" charset="0"/>
              </a:rPr>
              <a:t>(عملية تكامل لنشاطات وأهداف الوحدات التنظيمية المختلفة لإنجاز ماهو مطلوب وبشكل </a:t>
            </a:r>
            <a:r>
              <a:rPr lang="ar-SA" sz="2000" dirty="0" err="1" smtClean="0">
                <a:latin typeface="Arial" pitchFamily="34" charset="0"/>
                <a:cs typeface="Arial" pitchFamily="34" charset="0"/>
              </a:rPr>
              <a:t>فاعل "</a:t>
            </a:r>
            <a:endParaRPr lang="en-US" sz="2000" dirty="0" smtClean="0">
              <a:latin typeface="Arial" pitchFamily="34" charset="0"/>
              <a:cs typeface="Arial" pitchFamily="34" charset="0"/>
            </a:endParaRPr>
          </a:p>
          <a:p>
            <a:pPr lvl="0"/>
            <a:r>
              <a:rPr lang="ar-SA" sz="2000" dirty="0" smtClean="0">
                <a:latin typeface="Arial" pitchFamily="34" charset="0"/>
                <a:cs typeface="Arial" pitchFamily="34" charset="0"/>
              </a:rPr>
              <a:t>ليس عمل بل جزء من استراتيجية .</a:t>
            </a:r>
            <a:endParaRPr lang="ar-SA" sz="2400" dirty="0" smtClean="0">
              <a:latin typeface="Arial" pitchFamily="34" charset="0"/>
              <a:cs typeface="Arial" pitchFamily="34" charset="0"/>
            </a:endParaRPr>
          </a:p>
          <a:p>
            <a:pPr lvl="0">
              <a:buFont typeface="Arial" pitchFamily="34" charset="0"/>
              <a:buChar char="•"/>
            </a:pPr>
            <a:r>
              <a:rPr lang="ar-SA" sz="2400" dirty="0" smtClean="0">
                <a:latin typeface="Arial" pitchFamily="34" charset="0"/>
                <a:cs typeface="Arial" pitchFamily="34" charset="0"/>
              </a:rPr>
              <a:t>التشارك</a:t>
            </a:r>
            <a:endParaRPr lang="en-US" sz="2400" dirty="0" smtClean="0">
              <a:latin typeface="Arial" pitchFamily="34" charset="0"/>
              <a:cs typeface="Arial" pitchFamily="34" charset="0"/>
            </a:endParaRPr>
          </a:p>
          <a:p>
            <a:pPr lvl="0"/>
            <a:r>
              <a:rPr lang="ar-SA" sz="2000" dirty="0" smtClean="0">
                <a:latin typeface="Arial" pitchFamily="34" charset="0"/>
                <a:cs typeface="Arial" pitchFamily="34" charset="0"/>
              </a:rPr>
              <a:t>العنصر الحي في المنظمة هم الأفراد لذا تسعى إدارة المنظمة لتفعيل طاقات العاملين وزيادة ولائهم من خلالهم إشاعة روح التشارك وعلى أساس </a:t>
            </a:r>
            <a:r>
              <a:rPr lang="ar-SA" sz="2000" smtClean="0">
                <a:latin typeface="Arial" pitchFamily="34" charset="0"/>
                <a:cs typeface="Arial" pitchFamily="34" charset="0"/>
              </a:rPr>
              <a:t>الطبيعة الجماعية </a:t>
            </a:r>
            <a:r>
              <a:rPr lang="ar-SA" sz="2000" dirty="0" smtClean="0">
                <a:latin typeface="Arial" pitchFamily="34" charset="0"/>
                <a:cs typeface="Arial" pitchFamily="34" charset="0"/>
              </a:rPr>
              <a:t>وتذويب الجوانب الفردية </a:t>
            </a:r>
            <a:endParaRPr lang="en-US" sz="2000" dirty="0" smtClean="0">
              <a:latin typeface="Arial" pitchFamily="34" charset="0"/>
              <a:cs typeface="Arial" pitchFamily="34" charset="0"/>
            </a:endParaRPr>
          </a:p>
          <a:p>
            <a:pPr lvl="0"/>
            <a:r>
              <a:rPr lang="ar-SA" sz="2400" dirty="0" smtClean="0">
                <a:latin typeface="Arial" pitchFamily="34" charset="0"/>
                <a:cs typeface="Arial" pitchFamily="34" charset="0"/>
              </a:rPr>
              <a:t>التعبير</a:t>
            </a:r>
          </a:p>
          <a:p>
            <a:pPr lvl="0"/>
            <a:r>
              <a:rPr lang="ar-SA" sz="2400" dirty="0" smtClean="0">
                <a:latin typeface="Arial" pitchFamily="34" charset="0"/>
                <a:cs typeface="Arial" pitchFamily="34" charset="0"/>
              </a:rPr>
              <a:t>تأشير لأهمية ودور الاتصالات الصاعدة فهي تعبير منطقي وموضوعي عن فلسفة الإدارة واستراتيجيتها في إشراك العاملين في تحقيق أهداف المنظمة وتعبر عن سياسة الباب المفتوح.</a:t>
            </a:r>
            <a:endParaRPr lang="en-US" sz="2400" dirty="0" smtClean="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sz="half" idx="4294967295"/>
          </p:nvPr>
        </p:nvSpPr>
        <p:spPr>
          <a:xfrm>
            <a:off x="1811338" y="5876925"/>
            <a:ext cx="7332662" cy="685800"/>
          </a:xfrm>
        </p:spPr>
        <p:txBody>
          <a:bodyPr>
            <a:normAutofit fontScale="92500" lnSpcReduction="20000"/>
          </a:bodyPr>
          <a:lstStyle/>
          <a:p>
            <a:pPr>
              <a:buNone/>
            </a:pPr>
            <a:r>
              <a:rPr lang="ar-SA" sz="4800" dirty="0" smtClean="0">
                <a:latin typeface="Arial" pitchFamily="34" charset="0"/>
                <a:cs typeface="Arial" pitchFamily="34" charset="0"/>
              </a:rPr>
              <a:t>انتهى </a:t>
            </a:r>
            <a:endParaRPr lang="ar-SA" sz="4800" dirty="0">
              <a:latin typeface="Arial" pitchFamily="34" charset="0"/>
              <a:cs typeface="Arial" pitchFamily="34" charset="0"/>
            </a:endParaRPr>
          </a:p>
        </p:txBody>
      </p:sp>
      <p:pic>
        <p:nvPicPr>
          <p:cNvPr id="5" name="عنصر نائب للصورة 4" descr="8AHS89hfuN.jpg"/>
          <p:cNvPicPr>
            <a:picLocks noGrp="1" noChangeAspect="1"/>
          </p:cNvPicPr>
          <p:nvPr>
            <p:ph type="pic" idx="4294967295"/>
          </p:nvPr>
        </p:nvPicPr>
        <p:blipFill>
          <a:blip r:embed="rId2" cstate="print"/>
          <a:srcRect t="66" b="66"/>
          <a:stretch>
            <a:fillRect/>
          </a:stretch>
        </p:blipFill>
        <p:spPr>
          <a:xfrm>
            <a:off x="0" y="692150"/>
            <a:ext cx="7334250" cy="5486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حقائق</a:t>
            </a:r>
            <a:br>
              <a:rPr lang="ar-SA" dirty="0" smtClean="0"/>
            </a:br>
            <a:r>
              <a:rPr lang="ar-SA" dirty="0" smtClean="0"/>
              <a:t/>
            </a:r>
            <a:br>
              <a:rPr lang="ar-SA" dirty="0" smtClean="0"/>
            </a:br>
            <a:endParaRPr lang="ar-SA" dirty="0"/>
          </a:p>
        </p:txBody>
      </p:sp>
      <p:sp>
        <p:nvSpPr>
          <p:cNvPr id="3" name="عنصر نائب للمحتوى 2"/>
          <p:cNvSpPr>
            <a:spLocks noGrp="1"/>
          </p:cNvSpPr>
          <p:nvPr>
            <p:ph idx="1"/>
          </p:nvPr>
        </p:nvSpPr>
        <p:spPr>
          <a:xfrm>
            <a:off x="457200" y="908720"/>
            <a:ext cx="8229600" cy="5546088"/>
          </a:xfrm>
        </p:spPr>
        <p:txBody>
          <a:bodyPr>
            <a:normAutofit/>
          </a:bodyPr>
          <a:lstStyle/>
          <a:p>
            <a:r>
              <a:rPr lang="ar-SA" sz="3400" dirty="0" smtClean="0">
                <a:latin typeface="Arial" pitchFamily="34" charset="0"/>
                <a:cs typeface="Arial" pitchFamily="34" charset="0"/>
              </a:rPr>
              <a:t>تشير الدراسات إلى أن الإنسان الاعتيادي المتفاعل مع مفردات الحياة اليومية بصيغتها التقليدية, يتلقى أو يجري ما يقارب من 1600 عملية اتصال في اليوم الواحد.</a:t>
            </a:r>
            <a:endParaRPr lang="en-US" sz="3400" dirty="0" smtClean="0">
              <a:latin typeface="Arial" pitchFamily="34" charset="0"/>
              <a:cs typeface="Arial" pitchFamily="34" charset="0"/>
            </a:endParaRPr>
          </a:p>
          <a:p>
            <a:r>
              <a:rPr lang="ar-SA" sz="3400" dirty="0" smtClean="0">
                <a:latin typeface="Arial" pitchFamily="34" charset="0"/>
                <a:cs typeface="Arial" pitchFamily="34" charset="0"/>
              </a:rPr>
              <a:t>وعلى افترضا أن الانسان يقضي في النوم غالبا ما يقارب من 8 ساعات فهذا يعني أنه يجري في الساعة الواحدة ما يقرب من 100 عملية اتصال مع مفردات البيئة المحيطة به وفي كل أشكالها.</a:t>
            </a:r>
            <a:endParaRPr lang="en-US" sz="3400" dirty="0" smtClean="0">
              <a:latin typeface="Arial" pitchFamily="34" charset="0"/>
              <a:cs typeface="Arial" pitchFamily="34" charset="0"/>
            </a:endParaRPr>
          </a:p>
          <a:p>
            <a:r>
              <a:rPr lang="ar-SA" sz="3400" dirty="0" smtClean="0">
                <a:latin typeface="Arial" pitchFamily="34" charset="0"/>
                <a:cs typeface="Arial" pitchFamily="34" charset="0"/>
              </a:rPr>
              <a:t>هذا الأمر يفيدنا إلى القول ان الوظيفة المهمة في حياة الإنسان هي الاتصالات, والأهم من ذلك هو كيفية استجابته </a:t>
            </a:r>
            <a:r>
              <a:rPr lang="en-US" sz="3400" dirty="0" smtClean="0">
                <a:latin typeface="Arial" pitchFamily="34" charset="0"/>
                <a:cs typeface="Arial" pitchFamily="34" charset="0"/>
              </a:rPr>
              <a:t>.</a:t>
            </a:r>
          </a:p>
          <a:p>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مفهوم الاتصالات </a:t>
            </a:r>
            <a:endParaRPr lang="en-US" dirty="0"/>
          </a:p>
        </p:txBody>
      </p:sp>
      <p:sp>
        <p:nvSpPr>
          <p:cNvPr id="3" name="عنصر نائب للمحتوى 2"/>
          <p:cNvSpPr>
            <a:spLocks noGrp="1"/>
          </p:cNvSpPr>
          <p:nvPr>
            <p:ph idx="1"/>
          </p:nvPr>
        </p:nvSpPr>
        <p:spPr>
          <a:xfrm>
            <a:off x="457200" y="1412776"/>
            <a:ext cx="8229600" cy="5042032"/>
          </a:xfrm>
        </p:spPr>
        <p:txBody>
          <a:bodyPr>
            <a:noAutofit/>
          </a:bodyPr>
          <a:lstStyle/>
          <a:p>
            <a:r>
              <a:rPr lang="ar-SA" sz="2400" dirty="0" smtClean="0">
                <a:latin typeface="Arial" pitchFamily="34" charset="0"/>
                <a:cs typeface="Arial" pitchFamily="34" charset="0"/>
              </a:rPr>
              <a:t>الاتصالات وظيفة أو مهمة واجب القيام بها وبخاصة للمنظمات وذلك لكونها ملزمة أن تتفاعل مع الآخرين من الأفراد أو المجتمع او المنظمات الأخرى وذلك لكونها تسعى إلى تحقيق أهدافها المرسومة لها مسبقا.</a:t>
            </a:r>
            <a:endParaRPr lang="en-US" sz="2400" dirty="0" smtClean="0">
              <a:latin typeface="Arial" pitchFamily="34" charset="0"/>
              <a:cs typeface="Arial" pitchFamily="34" charset="0"/>
            </a:endParaRPr>
          </a:p>
          <a:p>
            <a:r>
              <a:rPr lang="ar-SA" sz="2400" dirty="0" smtClean="0">
                <a:latin typeface="Arial" pitchFamily="34" charset="0"/>
                <a:cs typeface="Arial" pitchFamily="34" charset="0"/>
              </a:rPr>
              <a:t>إذا تعد الاتصالات هي من أساسيات وجود المنظمات واستمرارها بل أنها تعد مؤشر لمدى كفاءتها في الوصول إلى الآخرين وقدرتها على تحقيق استجابة الاخرين إليها لأنها تعني نجاحها في عملية الاتصال بهم وإن هذا النجاح يعني تحقيق الأهداف المرسومة لها</a:t>
            </a:r>
            <a:r>
              <a:rPr lang="en-US" sz="2400" dirty="0" smtClean="0">
                <a:latin typeface="Arial" pitchFamily="34" charset="0"/>
                <a:cs typeface="Arial" pitchFamily="34" charset="0"/>
              </a:rPr>
              <a:t>.</a:t>
            </a:r>
          </a:p>
          <a:p>
            <a:r>
              <a:rPr lang="ar-SA" sz="2400" dirty="0" smtClean="0">
                <a:latin typeface="Arial" pitchFamily="34" charset="0"/>
                <a:cs typeface="Arial" pitchFamily="34" charset="0"/>
              </a:rPr>
              <a:t>أما على الصعيد الإنساني فإن الاتصالات  تمثل في حقيقتها جزء أساسي من تحقيق التواصل والانتماء الاجتماعي والتطور الفكري والثقافي </a:t>
            </a:r>
            <a:r>
              <a:rPr lang="ar-SA" sz="2400" dirty="0">
                <a:latin typeface="Arial" pitchFamily="34" charset="0"/>
                <a:cs typeface="Arial" pitchFamily="34" charset="0"/>
              </a:rPr>
              <a:t>و</a:t>
            </a:r>
            <a:r>
              <a:rPr lang="ar-SA" sz="2400" dirty="0" smtClean="0">
                <a:latin typeface="Arial" pitchFamily="34" charset="0"/>
                <a:cs typeface="Arial" pitchFamily="34" charset="0"/>
              </a:rPr>
              <a:t>الإنساني فمن يتصل من الأفراد مع الآخرين يستوعب بشكل دقيق ما يحيط به من متغيرات ومؤثرات بيئية مختلفة, ومن يفترض العزلة في حياته ويعتكف دون أي اتصال وعبر أي شكل من أشكاله فإنه يعني في حقيقته التخلف والابتعاد كليا عن أية حالة من حالات التطور الانساني والاجتماعي.</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ماهي الاتصالات</a:t>
            </a:r>
            <a:endParaRPr lang="ar-SA" dirty="0"/>
          </a:p>
        </p:txBody>
      </p:sp>
      <p:sp>
        <p:nvSpPr>
          <p:cNvPr id="3" name="عنصر نائب للمحتوى 2"/>
          <p:cNvSpPr>
            <a:spLocks noGrp="1"/>
          </p:cNvSpPr>
          <p:nvPr>
            <p:ph idx="1"/>
          </p:nvPr>
        </p:nvSpPr>
        <p:spPr/>
        <p:txBody>
          <a:bodyPr/>
          <a:lstStyle/>
          <a:p>
            <a:r>
              <a:rPr lang="ar-SA" sz="3600" dirty="0" smtClean="0">
                <a:latin typeface="Arial" pitchFamily="34" charset="0"/>
                <a:cs typeface="Arial" pitchFamily="34" charset="0"/>
              </a:rPr>
              <a:t>الاتصالات تعني في حقيقتها فن استخدام المعلومة من قبل المرسل لغرض إيصالها إلى عقل الطرف الآخر وهو المستلم والأحداث </a:t>
            </a:r>
            <a:r>
              <a:rPr lang="ar-SA" sz="3600" dirty="0" err="1" smtClean="0">
                <a:latin typeface="Arial" pitchFamily="34" charset="0"/>
                <a:cs typeface="Arial" pitchFamily="34" charset="0"/>
              </a:rPr>
              <a:t>المستجابة .</a:t>
            </a:r>
            <a:r>
              <a:rPr lang="ar-SA" sz="3600" dirty="0" smtClean="0">
                <a:latin typeface="Arial" pitchFamily="34" charset="0"/>
                <a:cs typeface="Arial" pitchFamily="34" charset="0"/>
              </a:rPr>
              <a:t>  </a:t>
            </a:r>
            <a:endParaRPr lang="en-US" sz="3600" dirty="0" smtClean="0">
              <a:latin typeface="Arial" pitchFamily="34" charset="0"/>
              <a:cs typeface="Arial" pitchFamily="34" charset="0"/>
            </a:endParaRPr>
          </a:p>
          <a:p>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تتمثل الاتصالات في ما يلي </a:t>
            </a:r>
            <a:endParaRPr lang="ar-SA" dirty="0"/>
          </a:p>
        </p:txBody>
      </p:sp>
      <p:sp>
        <p:nvSpPr>
          <p:cNvPr id="3" name="عنصر نائب للمحتوى 2"/>
          <p:cNvSpPr>
            <a:spLocks noGrp="1"/>
          </p:cNvSpPr>
          <p:nvPr>
            <p:ph idx="1"/>
          </p:nvPr>
        </p:nvSpPr>
        <p:spPr/>
        <p:txBody>
          <a:bodyPr>
            <a:normAutofit/>
          </a:bodyPr>
          <a:lstStyle/>
          <a:p>
            <a:pPr lvl="0"/>
            <a:r>
              <a:rPr lang="ar-SA" sz="2400" dirty="0" smtClean="0">
                <a:latin typeface="Arial" pitchFamily="34" charset="0"/>
                <a:cs typeface="Arial" pitchFamily="34" charset="0"/>
              </a:rPr>
              <a:t>نشاط اجتماعي وإنساني يتمثل في إرسال واستلام معلومة بين الأطراف المتفاعلة في أي وقت و أي مكان.</a:t>
            </a:r>
            <a:endParaRPr lang="en-US" sz="2400" dirty="0" smtClean="0">
              <a:latin typeface="Arial" pitchFamily="34" charset="0"/>
              <a:cs typeface="Arial" pitchFamily="34" charset="0"/>
            </a:endParaRPr>
          </a:p>
          <a:p>
            <a:pPr lvl="0"/>
            <a:r>
              <a:rPr lang="ar-SA" sz="2400" dirty="0" smtClean="0">
                <a:latin typeface="Arial" pitchFamily="34" charset="0"/>
                <a:cs typeface="Arial" pitchFamily="34" charset="0"/>
              </a:rPr>
              <a:t>ان الاتصال يتطلب في حقيقته من المرسل أن يحدد بوضوح من هو الطرف الاخر الذي يريد أن يرسل اليه الرسالة أو الفكرة التي يريد إبلاغها إليه.</a:t>
            </a:r>
            <a:endParaRPr lang="en-US" sz="2400" dirty="0" smtClean="0">
              <a:latin typeface="Arial" pitchFamily="34" charset="0"/>
              <a:cs typeface="Arial" pitchFamily="34" charset="0"/>
            </a:endParaRPr>
          </a:p>
          <a:p>
            <a:pPr lvl="0"/>
            <a:r>
              <a:rPr lang="ar-SA" sz="2400" dirty="0" smtClean="0">
                <a:latin typeface="Arial" pitchFamily="34" charset="0"/>
                <a:cs typeface="Arial" pitchFamily="34" charset="0"/>
              </a:rPr>
              <a:t>لا يكفي للمرسل أن يعرف بان رسالته قد وصلت إلى المستلم بل يريد أن يعرف </a:t>
            </a:r>
            <a:r>
              <a:rPr lang="ar-SA" sz="2400" dirty="0" err="1" smtClean="0">
                <a:latin typeface="Arial" pitchFamily="34" charset="0"/>
                <a:cs typeface="Arial" pitchFamily="34" charset="0"/>
              </a:rPr>
              <a:t>بانها</a:t>
            </a:r>
            <a:r>
              <a:rPr lang="ar-SA" sz="2400" dirty="0" smtClean="0">
                <a:latin typeface="Arial" pitchFamily="34" charset="0"/>
                <a:cs typeface="Arial" pitchFamily="34" charset="0"/>
              </a:rPr>
              <a:t> كانت مفهومة أيضا وبذات المعنى أو القصد الذي ذهب إليه </a:t>
            </a:r>
            <a:r>
              <a:rPr lang="ar-SA" sz="2400" dirty="0" err="1" smtClean="0">
                <a:latin typeface="Arial" pitchFamily="34" charset="0"/>
                <a:cs typeface="Arial" pitchFamily="34" charset="0"/>
              </a:rPr>
              <a:t>المرسل .</a:t>
            </a:r>
            <a:endParaRPr lang="en-US" sz="2400" dirty="0" smtClean="0">
              <a:latin typeface="Arial" pitchFamily="34" charset="0"/>
              <a:cs typeface="Arial" pitchFamily="34" charset="0"/>
            </a:endParaRPr>
          </a:p>
          <a:p>
            <a:pPr lvl="0"/>
            <a:r>
              <a:rPr lang="ar-SA" sz="2400" dirty="0" smtClean="0">
                <a:latin typeface="Arial" pitchFamily="34" charset="0"/>
                <a:cs typeface="Arial" pitchFamily="34" charset="0"/>
              </a:rPr>
              <a:t>يجب أن تكون الرسالة مصاغة باللغة أو الرموز التي يفهماها المستلم وأن يكون قادر على فهمها وتفسير تلك الرموز.</a:t>
            </a:r>
            <a:endParaRPr lang="en-US" sz="2400" dirty="0" smtClean="0">
              <a:latin typeface="Arial" pitchFamily="34" charset="0"/>
              <a:cs typeface="Arial" pitchFamily="34" charset="0"/>
            </a:endParaRPr>
          </a:p>
          <a:p>
            <a:pPr lvl="0"/>
            <a:r>
              <a:rPr lang="ar-SA" sz="2400" dirty="0" smtClean="0">
                <a:latin typeface="Arial" pitchFamily="34" charset="0"/>
                <a:cs typeface="Arial" pitchFamily="34" charset="0"/>
              </a:rPr>
              <a:t>يكون من الواجب ان يتم معرفة القناة التي تتم بها عملية التراسل أو الاتصال مابين </a:t>
            </a:r>
            <a:r>
              <a:rPr lang="ar-SA" sz="2400" dirty="0" err="1" smtClean="0">
                <a:latin typeface="Arial" pitchFamily="34" charset="0"/>
                <a:cs typeface="Arial" pitchFamily="34" charset="0"/>
              </a:rPr>
              <a:t>الطرفين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نموذج مبسط لعملية الاتصال </a:t>
            </a:r>
            <a:r>
              <a:rPr lang="en-US" dirty="0" smtClean="0"/>
              <a:t/>
            </a:r>
            <a:br>
              <a:rPr lang="en-US" dirty="0" smtClean="0"/>
            </a:br>
            <a:endParaRPr lang="ar-SA" dirty="0"/>
          </a:p>
        </p:txBody>
      </p:sp>
      <p:graphicFrame>
        <p:nvGraphicFramePr>
          <p:cNvPr id="4" name="عنصر نائب للمحتوى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رابط كسهم مستقيم 6"/>
          <p:cNvCxnSpPr/>
          <p:nvPr/>
        </p:nvCxnSpPr>
        <p:spPr>
          <a:xfrm flipH="1">
            <a:off x="5148064" y="2636912"/>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H="1">
            <a:off x="2987824" y="2564904"/>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a:off x="2843808" y="3356992"/>
            <a:ext cx="79208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رابط كسهم مستقيم 16"/>
          <p:cNvCxnSpPr/>
          <p:nvPr/>
        </p:nvCxnSpPr>
        <p:spPr>
          <a:xfrm flipV="1">
            <a:off x="5508104" y="3356992"/>
            <a:ext cx="79208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t/>
            </a:r>
            <a:br>
              <a:rPr lang="ar-SA" dirty="0" smtClean="0"/>
            </a:br>
            <a:r>
              <a:rPr lang="ar-SA" dirty="0" smtClean="0"/>
              <a:t>التغذية العكسية تحقق الإجابة على تساؤلات يطرحها المرسل وهي : </a:t>
            </a:r>
            <a:br>
              <a:rPr lang="ar-SA" dirty="0" smtClean="0"/>
            </a:br>
            <a:endParaRPr lang="en-US" dirty="0"/>
          </a:p>
        </p:txBody>
      </p:sp>
      <p:sp>
        <p:nvSpPr>
          <p:cNvPr id="3" name="عنصر نائب للمحتوى 2"/>
          <p:cNvSpPr>
            <a:spLocks noGrp="1"/>
          </p:cNvSpPr>
          <p:nvPr>
            <p:ph idx="1"/>
          </p:nvPr>
        </p:nvSpPr>
        <p:spPr/>
        <p:txBody>
          <a:bodyPr>
            <a:normAutofit/>
          </a:bodyPr>
          <a:lstStyle/>
          <a:p>
            <a:r>
              <a:rPr lang="ar-SA" sz="3200" dirty="0" smtClean="0">
                <a:latin typeface="Arial" pitchFamily="34" charset="0"/>
                <a:cs typeface="Arial" pitchFamily="34" charset="0"/>
              </a:rPr>
              <a:t>كيف يمكن أن يعرف المرسل بان رسالته قد استلمت؟</a:t>
            </a:r>
            <a:endParaRPr lang="en-US" sz="3200" dirty="0" smtClean="0">
              <a:latin typeface="Arial" pitchFamily="34" charset="0"/>
              <a:cs typeface="Arial" pitchFamily="34" charset="0"/>
            </a:endParaRPr>
          </a:p>
          <a:p>
            <a:r>
              <a:rPr lang="ar-SA" sz="3200" dirty="0" smtClean="0">
                <a:latin typeface="Arial" pitchFamily="34" charset="0"/>
                <a:cs typeface="Arial" pitchFamily="34" charset="0"/>
              </a:rPr>
              <a:t>كيف يمكن أن يعرف المرسل بأن رسالته قد فهمت وبالمعنى الذي كان يقصده </a:t>
            </a:r>
            <a:r>
              <a:rPr lang="ar-SA" sz="3200" dirty="0" smtClean="0">
                <a:latin typeface="Arial" pitchFamily="34" charset="0"/>
                <a:cs typeface="Arial" pitchFamily="34" charset="0"/>
              </a:rPr>
              <a:t>المرسل؟</a:t>
            </a:r>
            <a:endParaRPr lang="en-US" sz="3200" dirty="0" smtClean="0">
              <a:latin typeface="Arial" pitchFamily="34" charset="0"/>
              <a:cs typeface="Arial" pitchFamily="34" charset="0"/>
            </a:endParaRPr>
          </a:p>
          <a:p>
            <a:r>
              <a:rPr lang="ar-SA" sz="3200" dirty="0" smtClean="0">
                <a:latin typeface="Arial" pitchFamily="34" charset="0"/>
                <a:cs typeface="Arial" pitchFamily="34" charset="0"/>
              </a:rPr>
              <a:t>إذا ما تم معرفة كون الرسالة قد استلمت او </a:t>
            </a:r>
            <a:r>
              <a:rPr lang="ar-SA" sz="3200" dirty="0" smtClean="0">
                <a:latin typeface="Arial" pitchFamily="34" charset="0"/>
                <a:cs typeface="Arial" pitchFamily="34" charset="0"/>
              </a:rPr>
              <a:t>فهمت, </a:t>
            </a:r>
            <a:r>
              <a:rPr lang="ar-SA" sz="3200" dirty="0" smtClean="0">
                <a:latin typeface="Arial" pitchFamily="34" charset="0"/>
                <a:cs typeface="Arial" pitchFamily="34" charset="0"/>
              </a:rPr>
              <a:t>فكيف يمكن أن يطور المرسل عملية الاتصال لما هو أفضل؟</a:t>
            </a:r>
            <a:endParaRPr lang="en-US" sz="32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dirty="0" smtClean="0"/>
              <a:t>لكي تنجح عملية الاتصال فإنها تتطلب أن يتوافر بها الشروط التالية كحد  أدنى وهي:</a:t>
            </a:r>
            <a:endParaRPr lang="ar-SA" sz="2800" dirty="0"/>
          </a:p>
        </p:txBody>
      </p:sp>
      <p:sp>
        <p:nvSpPr>
          <p:cNvPr id="3" name="عنصر نائب للمحتوى 2"/>
          <p:cNvSpPr>
            <a:spLocks noGrp="1"/>
          </p:cNvSpPr>
          <p:nvPr>
            <p:ph idx="1"/>
          </p:nvPr>
        </p:nvSpPr>
        <p:spPr>
          <a:xfrm>
            <a:off x="827584" y="1628800"/>
            <a:ext cx="8229600" cy="4572000"/>
          </a:xfrm>
        </p:spPr>
        <p:txBody>
          <a:bodyPr>
            <a:normAutofit/>
          </a:bodyPr>
          <a:lstStyle/>
          <a:p>
            <a:pPr lvl="0"/>
            <a:r>
              <a:rPr lang="ar-SA" sz="2800" dirty="0" smtClean="0">
                <a:latin typeface="Arial" pitchFamily="34" charset="0"/>
                <a:cs typeface="Arial" pitchFamily="34" charset="0"/>
              </a:rPr>
              <a:t>أن يحمل المرسل فكرة او هدف يرغب بإيصاله إلى الطرف الآخر وهو المستلم.</a:t>
            </a:r>
            <a:endParaRPr lang="en-US" sz="2800" dirty="0" smtClean="0">
              <a:latin typeface="Arial" pitchFamily="34" charset="0"/>
              <a:cs typeface="Arial" pitchFamily="34" charset="0"/>
            </a:endParaRPr>
          </a:p>
          <a:p>
            <a:pPr lvl="0"/>
            <a:r>
              <a:rPr lang="ar-SA" sz="2800" dirty="0" smtClean="0">
                <a:latin typeface="Arial" pitchFamily="34" charset="0"/>
                <a:cs typeface="Arial" pitchFamily="34" charset="0"/>
              </a:rPr>
              <a:t>يكون المرسل </a:t>
            </a:r>
            <a:r>
              <a:rPr lang="en-US" sz="2800" dirty="0" smtClean="0">
                <a:latin typeface="Arial" pitchFamily="34" charset="0"/>
                <a:cs typeface="Arial" pitchFamily="34" charset="0"/>
              </a:rPr>
              <a:t> </a:t>
            </a:r>
            <a:r>
              <a:rPr lang="ar-SA" sz="2800" dirty="0" smtClean="0">
                <a:latin typeface="Arial" pitchFamily="34" charset="0"/>
                <a:cs typeface="Arial" pitchFamily="34" charset="0"/>
              </a:rPr>
              <a:t>قادر على القيام بعملية الاتصال بالطرف الاخر فعلا.</a:t>
            </a:r>
            <a:endParaRPr lang="en-US" sz="2800" dirty="0" smtClean="0">
              <a:latin typeface="Arial" pitchFamily="34" charset="0"/>
              <a:cs typeface="Arial" pitchFamily="34" charset="0"/>
            </a:endParaRPr>
          </a:p>
          <a:p>
            <a:pPr lvl="0"/>
            <a:r>
              <a:rPr lang="ar-SA" sz="2800" dirty="0" smtClean="0">
                <a:latin typeface="Arial" pitchFamily="34" charset="0"/>
                <a:cs typeface="Arial" pitchFamily="34" charset="0"/>
              </a:rPr>
              <a:t>يتم استخدام مجال او وسيلة معينة لتحقيق الاتصال وبخاصة إذا ما كانت المسافة بين الطرفين متباعدة ويكون الصوت الصادر من المرسل  غير قادر للوصول إلى مسامع المستلم.</a:t>
            </a:r>
            <a:endParaRPr lang="en-US" sz="2800" dirty="0" smtClean="0">
              <a:latin typeface="Arial" pitchFamily="34" charset="0"/>
              <a:cs typeface="Arial" pitchFamily="34" charset="0"/>
            </a:endParaRPr>
          </a:p>
          <a:p>
            <a:pPr lvl="0"/>
            <a:r>
              <a:rPr lang="ar-SA" sz="2800" dirty="0" smtClean="0">
                <a:latin typeface="Arial" pitchFamily="34" charset="0"/>
                <a:cs typeface="Arial" pitchFamily="34" charset="0"/>
              </a:rPr>
              <a:t>يكون هنالك رد فعل من وراء عملية الاتصال من الطرف المستلم وان لا تكون باتجاه واحد.</a:t>
            </a:r>
            <a:endParaRPr lang="en-US" sz="2800" dirty="0" smtClean="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TotalTime>
  <Words>1418</Words>
  <Application>Microsoft Office PowerPoint</Application>
  <PresentationFormat>عرض على الشاشة (3:4)‏</PresentationFormat>
  <Paragraphs>103</Paragraphs>
  <Slides>23</Slides>
  <Notes>1</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انقلاب</vt:lpstr>
      <vt:lpstr>الشريحة 1</vt:lpstr>
      <vt:lpstr>فيديو توضيحي </vt:lpstr>
      <vt:lpstr>حقائق  </vt:lpstr>
      <vt:lpstr>مفهوم الاتصالات </vt:lpstr>
      <vt:lpstr>ماهي الاتصالات</vt:lpstr>
      <vt:lpstr>تتمثل الاتصالات في ما يلي </vt:lpstr>
      <vt:lpstr>نموذج مبسط لعملية الاتصال  </vt:lpstr>
      <vt:lpstr> التغذية العكسية تحقق الإجابة على تساؤلات يطرحها المرسل وهي :  </vt:lpstr>
      <vt:lpstr>لكي تنجح عملية الاتصال فإنها تتطلب أن يتوافر بها الشروط التالية كحد  أدنى وهي:</vt:lpstr>
      <vt:lpstr>تعريف الاتصالات: </vt:lpstr>
      <vt:lpstr>الشريحة 11</vt:lpstr>
      <vt:lpstr>تعريفات الاتصال</vt:lpstr>
      <vt:lpstr>الشريحة 13</vt:lpstr>
      <vt:lpstr>الشريحة 14</vt:lpstr>
      <vt:lpstr>الشريحة 15</vt:lpstr>
      <vt:lpstr>خطوات زيادة مهارة الاتصال : </vt:lpstr>
      <vt:lpstr>الاتصالات في منظمات الأعمال Communication in Business organizations : </vt:lpstr>
      <vt:lpstr>أشكال الاتصالات داخل منظمات الأعمال:</vt:lpstr>
      <vt:lpstr>أشكال الاتصالات داخل منظمات الأعمال:</vt:lpstr>
      <vt:lpstr>نافذة جوهاري في الاتصالات  </vt:lpstr>
      <vt:lpstr>لماذا تحتاج منظمات الأعمال إلى عملية الاتصال؟</vt:lpstr>
      <vt:lpstr>الشريحة 22</vt:lpstr>
      <vt:lpstr>الشريحة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bbb</dc:creator>
  <cp:lastModifiedBy>bbb</cp:lastModifiedBy>
  <cp:revision>5</cp:revision>
  <dcterms:created xsi:type="dcterms:W3CDTF">2014-03-07T16:09:09Z</dcterms:created>
  <dcterms:modified xsi:type="dcterms:W3CDTF">2014-03-10T20:27:29Z</dcterms:modified>
</cp:coreProperties>
</file>