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89" r:id="rId4"/>
    <p:sldId id="290" r:id="rId5"/>
    <p:sldId id="291" r:id="rId6"/>
    <p:sldId id="292" r:id="rId7"/>
    <p:sldId id="293" r:id="rId8"/>
    <p:sldId id="294" r:id="rId9"/>
    <p:sldId id="295" r:id="rId10"/>
    <p:sldId id="296" r:id="rId11"/>
    <p:sldId id="297" r:id="rId12"/>
    <p:sldId id="298" r:id="rId13"/>
    <p:sldId id="299" r:id="rId14"/>
    <p:sldId id="300" r:id="rId15"/>
    <p:sldId id="28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705"/>
  </p:normalViewPr>
  <p:slideViewPr>
    <p:cSldViewPr snapToGrid="0" snapToObjects="1">
      <p:cViewPr>
        <p:scale>
          <a:sx n="123" d="100"/>
          <a:sy n="123" d="100"/>
        </p:scale>
        <p:origin x="152" y="-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92905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92935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85265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90925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58D554-3E1A-1C49-A093-03F23C57A10D}" type="datetimeFigureOut">
              <a:rPr lang="en-US" smtClean="0"/>
              <a:t>11/6/17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543464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58D554-3E1A-1C49-A093-03F23C57A10D}" type="datetimeFigureOut">
              <a:rPr lang="en-US" smtClean="0"/>
              <a:t>11/6/17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557114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58D554-3E1A-1C49-A093-03F23C57A10D}" type="datetimeFigureOut">
              <a:rPr lang="en-US" smtClean="0"/>
              <a:t>11/6/17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191897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58D554-3E1A-1C49-A093-03F23C57A10D}" type="datetimeFigureOut">
              <a:rPr lang="en-US" smtClean="0"/>
              <a:t>11/6/17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497436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8D554-3E1A-1C49-A093-03F23C57A10D}" type="datetimeFigureOut">
              <a:rPr lang="en-US" smtClean="0"/>
              <a:t>11/6/17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266274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8D554-3E1A-1C49-A093-03F23C57A10D}" type="datetimeFigureOut">
              <a:rPr lang="en-US" smtClean="0"/>
              <a:t>11/6/17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207468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8D554-3E1A-1C49-A093-03F23C57A10D}" type="datetimeFigureOut">
              <a:rPr lang="en-US" smtClean="0"/>
              <a:t>11/6/17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4810530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8D554-3E1A-1C49-A093-03F23C57A10D}" type="datetimeFigureOut">
              <a:rPr lang="en-US" smtClean="0"/>
              <a:t>11/6/17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18922-E0D1-F846-8DBC-D40F9206B603}" type="slidenum">
              <a:rPr lang="en-US" smtClean="0"/>
              <a:t>‹#›</a:t>
            </a:fld>
            <a:endParaRPr lang="en-US"/>
          </a:p>
        </p:txBody>
      </p:sp>
    </p:spTree>
    <p:extLst>
      <p:ext uri="{BB962C8B-B14F-4D97-AF65-F5344CB8AC3E}">
        <p14:creationId xmlns:p14="http://schemas.microsoft.com/office/powerpoint/2010/main" val="27725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fontScale="90000"/>
          </a:bodyPr>
          <a:lstStyle/>
          <a:p>
            <a:pPr algn="ctr"/>
            <a:r>
              <a:rPr lang="ar-SA" dirty="0" smtClean="0"/>
              <a:t>مناهج البحث في علم النفس</a:t>
            </a:r>
            <a:br>
              <a:rPr lang="ar-SA" dirty="0" smtClean="0"/>
            </a:br>
            <a:r>
              <a:rPr lang="ar-SA" dirty="0" smtClean="0"/>
              <a:t>المحاضرة ٥</a:t>
            </a:r>
            <a:endParaRPr lang="ar-SA" dirty="0"/>
          </a:p>
        </p:txBody>
      </p:sp>
      <p:sp>
        <p:nvSpPr>
          <p:cNvPr id="3" name="Content Placeholder 2"/>
          <p:cNvSpPr>
            <a:spLocks noGrp="1"/>
          </p:cNvSpPr>
          <p:nvPr>
            <p:ph idx="1"/>
          </p:nvPr>
        </p:nvSpPr>
        <p:spPr/>
        <p:txBody>
          <a:bodyPr/>
          <a:lstStyle/>
          <a:p>
            <a:pPr algn="r" rtl="1"/>
            <a:endParaRPr lang="ar-SA" dirty="0"/>
          </a:p>
          <a:p>
            <a:pPr algn="r" rtl="1"/>
            <a:endParaRPr lang="ar-SA" dirty="0" smtClean="0"/>
          </a:p>
          <a:p>
            <a:pPr marL="0" indent="0" algn="r" rtl="1">
              <a:buNone/>
            </a:pPr>
            <a:r>
              <a:rPr lang="ar-SA" sz="3200" dirty="0" smtClean="0"/>
              <a:t>خطة المحاضرة:</a:t>
            </a:r>
          </a:p>
          <a:p>
            <a:pPr algn="r" rtl="1">
              <a:buFontTx/>
              <a:buChar char="-"/>
            </a:pPr>
            <a:r>
              <a:rPr lang="ar-SA" sz="3200" dirty="0" smtClean="0"/>
              <a:t>المنهج الوصفي</a:t>
            </a:r>
            <a:r>
              <a:rPr lang="ar-SA" sz="3200" dirty="0" smtClean="0"/>
              <a:t>: الدراسات المسحية/ الارتباطية ودراسة الحالة </a:t>
            </a:r>
            <a:endParaRPr lang="ar-SA" sz="3200" dirty="0" smtClean="0"/>
          </a:p>
        </p:txBody>
      </p:sp>
    </p:spTree>
    <p:extLst>
      <p:ext uri="{BB962C8B-B14F-4D97-AF65-F5344CB8AC3E}">
        <p14:creationId xmlns:p14="http://schemas.microsoft.com/office/powerpoint/2010/main" val="429322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p:txBody>
          <a:bodyPr/>
          <a:lstStyle/>
          <a:p>
            <a:pPr algn="just" rtl="1" eaLnBrk="1" hangingPunct="1">
              <a:buFont typeface="Arial" charset="0"/>
              <a:buNone/>
            </a:pPr>
            <a:r>
              <a:rPr lang="ar-SA" altLang="en-US" u="sng" dirty="0">
                <a:ea typeface="Arial" charset="0"/>
              </a:rPr>
              <a:t>الارتباط السالب: </a:t>
            </a:r>
          </a:p>
          <a:p>
            <a:pPr algn="just" rtl="1" eaLnBrk="1" hangingPunct="1">
              <a:buFont typeface="Arial" charset="0"/>
              <a:buNone/>
            </a:pPr>
            <a:r>
              <a:rPr lang="ar-SA" altLang="en-US" dirty="0">
                <a:ea typeface="Arial" charset="0"/>
              </a:rPr>
              <a:t>يشير إلى أن التغير في أحد المتغيرين يرتبط بتغير في المتغير الآخر ولكن في الاتجاه المعاكس. </a:t>
            </a:r>
          </a:p>
          <a:p>
            <a:pPr algn="just" rtl="1" eaLnBrk="1" hangingPunct="1">
              <a:buFont typeface="Arial" charset="0"/>
              <a:buNone/>
            </a:pPr>
            <a:r>
              <a:rPr lang="ar-SA" altLang="en-US" dirty="0">
                <a:ea typeface="Arial" charset="0"/>
              </a:rPr>
              <a:t>أي أن الزيادة في أحد المتغيرين تؤدي </a:t>
            </a:r>
            <a:r>
              <a:rPr lang="ar-SA" altLang="en-US" dirty="0" smtClean="0">
                <a:ea typeface="Arial" charset="0"/>
              </a:rPr>
              <a:t>إلى </a:t>
            </a:r>
            <a:r>
              <a:rPr lang="ar-SA" altLang="en-US" dirty="0">
                <a:ea typeface="Arial" charset="0"/>
              </a:rPr>
              <a:t>نقصان في المتغير الآخر. </a:t>
            </a:r>
          </a:p>
          <a:p>
            <a:pPr algn="just" rtl="1" eaLnBrk="1" hangingPunct="1">
              <a:buFont typeface="Arial" charset="0"/>
              <a:buNone/>
            </a:pPr>
            <a:r>
              <a:rPr lang="ar-SA" altLang="en-US" dirty="0">
                <a:ea typeface="Arial" charset="0"/>
              </a:rPr>
              <a:t>مثال: </a:t>
            </a:r>
          </a:p>
          <a:p>
            <a:pPr algn="just" rtl="1" eaLnBrk="1" hangingPunct="1">
              <a:buFont typeface="Arial" charset="0"/>
              <a:buNone/>
            </a:pPr>
            <a:r>
              <a:rPr lang="ar-SA" altLang="en-US" dirty="0">
                <a:ea typeface="Arial" charset="0"/>
              </a:rPr>
              <a:t>الارتباط بين قلق الاختبار والتحصيل </a:t>
            </a:r>
            <a:r>
              <a:rPr lang="ar-SA" altLang="en-US" dirty="0" smtClean="0">
                <a:ea typeface="Arial" charset="0"/>
              </a:rPr>
              <a:t>الدراسي٬ شرب المنبهات وجودة النوم...الخ</a:t>
            </a:r>
            <a:endParaRPr lang="ar-SA" altLang="en-US" dirty="0">
              <a:ea typeface="Arial" charset="0"/>
            </a:endParaRPr>
          </a:p>
          <a:p>
            <a:pPr marL="0" indent="0" algn="r" rtl="1">
              <a:buNone/>
            </a:pPr>
            <a:endParaRPr lang="ar-SA" altLang="en-US" dirty="0">
              <a:ea typeface="Arial" charset="0"/>
            </a:endParaRPr>
          </a:p>
          <a:p>
            <a:pPr algn="r" rtl="1"/>
            <a:r>
              <a:rPr lang="ar-SA" altLang="en-US" dirty="0">
                <a:ea typeface="Arial" charset="0"/>
              </a:rPr>
              <a:t>التحليل الاحصائي المستخدم (معامل ارتباط بيرسون </a:t>
            </a:r>
            <a:r>
              <a:rPr lang="ar-SA" altLang="en-US" dirty="0" smtClean="0">
                <a:ea typeface="Arial" charset="0"/>
              </a:rPr>
              <a:t>أو </a:t>
            </a:r>
            <a:r>
              <a:rPr lang="ar-SA" altLang="en-US" dirty="0" err="1" smtClean="0">
                <a:ea typeface="Arial" charset="0"/>
              </a:rPr>
              <a:t>سبيرمان</a:t>
            </a:r>
            <a:r>
              <a:rPr lang="ar-SA" altLang="en-US" dirty="0" smtClean="0">
                <a:ea typeface="Arial" charset="0"/>
              </a:rPr>
              <a:t> وفقاً لنوع البيانات).</a:t>
            </a:r>
            <a:endParaRPr lang="en-US" altLang="en-US" dirty="0"/>
          </a:p>
        </p:txBody>
      </p:sp>
      <p:sp>
        <p:nvSpPr>
          <p:cNvPr id="4" name="Title 1"/>
          <p:cNvSpPr>
            <a:spLocks noGrp="1"/>
          </p:cNvSpPr>
          <p:nvPr>
            <p:ph type="title"/>
          </p:nvPr>
        </p:nvSpPr>
        <p:spPr>
          <a:xfrm>
            <a:off x="838200" y="500062"/>
            <a:ext cx="10515600" cy="1325563"/>
          </a:xfrm>
        </p:spPr>
        <p:txBody>
          <a:bodyPr>
            <a:normAutofit fontScale="90000"/>
          </a:bodyPr>
          <a:lstStyle/>
          <a:p>
            <a:pPr algn="ctr" rtl="1"/>
            <a:r>
              <a:rPr lang="ar-SA" altLang="en-US" b="1" dirty="0" smtClean="0">
                <a:ea typeface="Arial" charset="0"/>
              </a:rPr>
              <a:t>الدراسات الارتباطية أو السببية المقارنة </a:t>
            </a:r>
            <a:r>
              <a:rPr lang="en-US" altLang="en-US" b="1" dirty="0" smtClean="0"/>
              <a:t>Correlation studies</a:t>
            </a:r>
            <a:r>
              <a:rPr lang="ar-SA" altLang="en-US" b="1" dirty="0" smtClean="0">
                <a:ea typeface="Arial" charset="0"/>
              </a:rPr>
              <a:t>:</a:t>
            </a:r>
            <a:br>
              <a:rPr lang="ar-SA" altLang="en-US" b="1" dirty="0" smtClean="0">
                <a:ea typeface="Arial" charset="0"/>
              </a:rPr>
            </a:br>
            <a:endParaRPr lang="en-US" altLang="en-US" b="1" dirty="0"/>
          </a:p>
        </p:txBody>
      </p:sp>
    </p:spTree>
    <p:extLst>
      <p:ext uri="{BB962C8B-B14F-4D97-AF65-F5344CB8AC3E}">
        <p14:creationId xmlns:p14="http://schemas.microsoft.com/office/powerpoint/2010/main" val="291844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p:txBody>
          <a:bodyPr/>
          <a:lstStyle/>
          <a:p>
            <a:pPr algn="r" rtl="1">
              <a:buFont typeface="Georgia" charset="0"/>
              <a:buNone/>
            </a:pPr>
            <a:r>
              <a:rPr lang="ar-SY" altLang="en-US" sz="2400" u="sng" dirty="0">
                <a:ea typeface="Arial" charset="0"/>
              </a:rPr>
              <a:t>مميزات</a:t>
            </a:r>
            <a:r>
              <a:rPr lang="ar-SA" altLang="en-US" sz="2400" u="sng" dirty="0">
                <a:ea typeface="Arial" charset="0"/>
              </a:rPr>
              <a:t> المنهج الارتباطي</a:t>
            </a:r>
            <a:r>
              <a:rPr lang="en-US" altLang="en-US" sz="2400" u="sng" dirty="0"/>
              <a:t> :</a:t>
            </a:r>
          </a:p>
          <a:p>
            <a:pPr algn="r" rtl="1"/>
            <a:r>
              <a:rPr lang="ar-SY" altLang="en-US" sz="2400" dirty="0" smtClean="0">
                <a:ea typeface="Arial" charset="0"/>
              </a:rPr>
              <a:t>يساعد </a:t>
            </a:r>
            <a:r>
              <a:rPr lang="ar-SY" altLang="en-US" sz="2400" dirty="0">
                <a:ea typeface="Arial" charset="0"/>
              </a:rPr>
              <a:t>على معرفة العلاقة بين</a:t>
            </a:r>
            <a:r>
              <a:rPr lang="en-US" altLang="en-US" sz="2400" dirty="0"/>
              <a:t>  </a:t>
            </a:r>
            <a:r>
              <a:rPr lang="ar-SY" altLang="en-US" sz="2400" dirty="0">
                <a:ea typeface="Arial" charset="0"/>
              </a:rPr>
              <a:t>المتغيرات ودرجتها </a:t>
            </a:r>
            <a:r>
              <a:rPr lang="ar-SA" altLang="en-US" sz="2400" dirty="0">
                <a:ea typeface="Arial" charset="0"/>
              </a:rPr>
              <a:t>لذلك يعتبر من المناهج </a:t>
            </a:r>
            <a:r>
              <a:rPr lang="ar-SA" altLang="en-US" sz="2400" dirty="0" smtClean="0">
                <a:ea typeface="Arial" charset="0"/>
              </a:rPr>
              <a:t>الأولى </a:t>
            </a:r>
            <a:r>
              <a:rPr lang="ar-SA" altLang="en-US" sz="2400" dirty="0">
                <a:ea typeface="Arial" charset="0"/>
              </a:rPr>
              <a:t>التي تستخدم عند دراسة الظواهر المختلفة. </a:t>
            </a:r>
            <a:endParaRPr lang="en-US" altLang="en-US" sz="2400" dirty="0"/>
          </a:p>
          <a:p>
            <a:pPr algn="r" rtl="1"/>
            <a:r>
              <a:rPr lang="ar-SY" altLang="en-US" sz="2400" dirty="0">
                <a:ea typeface="Arial" charset="0"/>
              </a:rPr>
              <a:t>يمكن تطبيق المنهج الارتباطي</a:t>
            </a:r>
            <a:r>
              <a:rPr lang="en-US" altLang="en-US" sz="2400" dirty="0"/>
              <a:t>  </a:t>
            </a:r>
            <a:r>
              <a:rPr lang="ar-SY" altLang="en-US" sz="2400" dirty="0">
                <a:ea typeface="Arial" charset="0"/>
              </a:rPr>
              <a:t>لدراسة العلاقة بين عدد كبير من المتغيرات في دراسة واحدة.</a:t>
            </a:r>
            <a:endParaRPr lang="en-US" altLang="en-US" sz="2400" dirty="0"/>
          </a:p>
          <a:p>
            <a:pPr algn="r" rtl="1"/>
            <a:r>
              <a:rPr lang="ar-SY" altLang="en-US" sz="2400" dirty="0">
                <a:ea typeface="Arial" charset="0"/>
              </a:rPr>
              <a:t>المنهج ال</a:t>
            </a:r>
            <a:r>
              <a:rPr lang="ar-SA" altLang="en-US" sz="2400" dirty="0" err="1">
                <a:ea typeface="Arial" charset="0"/>
              </a:rPr>
              <a:t>ا</a:t>
            </a:r>
            <a:r>
              <a:rPr lang="ar-SY" altLang="en-US" sz="2400" dirty="0">
                <a:ea typeface="Arial" charset="0"/>
              </a:rPr>
              <a:t>رتباطي يساعد على حصر المتغيرات ذات العلاقة واستبعاد المتغيرات التي ليس لها علاقة حتى</a:t>
            </a:r>
            <a:r>
              <a:rPr lang="en-US" altLang="en-US" sz="2400" dirty="0"/>
              <a:t> </a:t>
            </a:r>
            <a:r>
              <a:rPr lang="ar-SY" altLang="en-US" sz="2400" dirty="0">
                <a:ea typeface="Arial" charset="0"/>
              </a:rPr>
              <a:t>لا يتبدد الجهد ويتوزع في دراسة </a:t>
            </a:r>
            <a:r>
              <a:rPr lang="ar-SY" altLang="en-US" sz="2400" dirty="0" smtClean="0">
                <a:ea typeface="Arial" charset="0"/>
              </a:rPr>
              <a:t>أثر </a:t>
            </a:r>
            <a:r>
              <a:rPr lang="ar-SY" altLang="en-US" sz="2400" dirty="0">
                <a:ea typeface="Arial" charset="0"/>
              </a:rPr>
              <a:t>متغيرات ليس بينها وبين الظاهرة المدروسة أي علاقة</a:t>
            </a:r>
            <a:r>
              <a:rPr lang="ar-SY" altLang="en-US" sz="2400" dirty="0" smtClean="0">
                <a:ea typeface="Arial" charset="0"/>
              </a:rPr>
              <a:t>.</a:t>
            </a:r>
          </a:p>
          <a:p>
            <a:pPr algn="r" rtl="1">
              <a:buFont typeface="Georgia" charset="0"/>
              <a:buNone/>
            </a:pPr>
            <a:r>
              <a:rPr lang="ar-SY" altLang="en-US" sz="2400" u="sng" dirty="0" smtClean="0">
                <a:ea typeface="Arial" charset="0"/>
              </a:rPr>
              <a:t>عيوب المنهج </a:t>
            </a:r>
            <a:r>
              <a:rPr lang="ar-SA" altLang="en-US" sz="2400" u="sng" dirty="0" err="1" smtClean="0">
                <a:ea typeface="Arial" charset="0"/>
              </a:rPr>
              <a:t>ا</a:t>
            </a:r>
            <a:r>
              <a:rPr lang="ar-SY" altLang="en-US" sz="2400" u="sng" dirty="0" smtClean="0">
                <a:ea typeface="Arial" charset="0"/>
              </a:rPr>
              <a:t>لارتباطي</a:t>
            </a:r>
            <a:r>
              <a:rPr lang="ar-SA" altLang="en-US" sz="2400" u="sng" dirty="0" smtClean="0">
                <a:ea typeface="Arial" charset="0"/>
              </a:rPr>
              <a:t>: </a:t>
            </a:r>
          </a:p>
          <a:p>
            <a:pPr algn="r" rtl="1">
              <a:buFont typeface="Georgia" charset="0"/>
              <a:buNone/>
            </a:pPr>
            <a:r>
              <a:rPr lang="ar-SY" altLang="en-US" sz="2400" dirty="0" smtClean="0">
                <a:ea typeface="Arial" charset="0"/>
              </a:rPr>
              <a:t>النتائج التي يتم التوصل إليها بعد إجراء البحث</a:t>
            </a:r>
            <a:r>
              <a:rPr lang="ar-SA" altLang="en-US" sz="2400" dirty="0" smtClean="0">
                <a:ea typeface="Arial" charset="0"/>
              </a:rPr>
              <a:t> الارتباطي </a:t>
            </a:r>
            <a:r>
              <a:rPr lang="ar-SY" altLang="en-US" sz="2400" dirty="0" smtClean="0">
                <a:ea typeface="Arial" charset="0"/>
              </a:rPr>
              <a:t>يمكن أن تتغير كليا أو جزئيا إذا أجريت </a:t>
            </a:r>
            <a:r>
              <a:rPr lang="ar-SA" altLang="en-US" sz="2400" dirty="0" smtClean="0">
                <a:ea typeface="Arial" charset="0"/>
              </a:rPr>
              <a:t>ال</a:t>
            </a:r>
            <a:r>
              <a:rPr lang="ar-SY" altLang="en-US" sz="2400" dirty="0" smtClean="0">
                <a:ea typeface="Arial" charset="0"/>
              </a:rPr>
              <a:t>دراسة في ظروف مغايرة</a:t>
            </a:r>
            <a:r>
              <a:rPr lang="ar-SA" altLang="en-US" sz="2400" dirty="0" smtClean="0">
                <a:ea typeface="Arial" charset="0"/>
              </a:rPr>
              <a:t>،</a:t>
            </a:r>
            <a:r>
              <a:rPr lang="en-US" altLang="en-US" sz="2400" dirty="0" smtClean="0"/>
              <a:t>  </a:t>
            </a:r>
            <a:r>
              <a:rPr lang="ar-SY" altLang="en-US" sz="2400" dirty="0" smtClean="0">
                <a:ea typeface="Arial" charset="0"/>
              </a:rPr>
              <a:t>وكذلك المنهج </a:t>
            </a:r>
            <a:r>
              <a:rPr lang="ar-SA" altLang="en-US" sz="2400" dirty="0" err="1" smtClean="0">
                <a:ea typeface="Arial" charset="0"/>
              </a:rPr>
              <a:t>ا</a:t>
            </a:r>
            <a:r>
              <a:rPr lang="ar-SY" altLang="en-US" sz="2400" dirty="0" smtClean="0">
                <a:ea typeface="Arial" charset="0"/>
              </a:rPr>
              <a:t>لارتباطي يدرس العلاقة بين متغيرين ولكن قد تكون هذه العلاقة غير صحيحة في الواقع أو غير ثابتة أو غير صادقة.</a:t>
            </a:r>
            <a:endParaRPr lang="en-US" altLang="en-US" sz="2400" dirty="0" smtClean="0"/>
          </a:p>
          <a:p>
            <a:pPr marL="0" indent="0" algn="r" rtl="1">
              <a:buNone/>
            </a:pPr>
            <a:endParaRPr lang="en-US" altLang="en-US" sz="2400" dirty="0"/>
          </a:p>
          <a:p>
            <a:pPr algn="r" rtl="1">
              <a:buFont typeface="Georgia" charset="0"/>
              <a:buNone/>
            </a:pPr>
            <a:endParaRPr lang="en-US" altLang="en-US" sz="2400" dirty="0"/>
          </a:p>
          <a:p>
            <a:pPr marL="0" indent="0" algn="r" rtl="1">
              <a:buNone/>
            </a:pPr>
            <a:endParaRPr lang="en-US" altLang="en-US" sz="2400" dirty="0"/>
          </a:p>
        </p:txBody>
      </p:sp>
      <p:sp>
        <p:nvSpPr>
          <p:cNvPr id="4" name="Title 1"/>
          <p:cNvSpPr>
            <a:spLocks noGrp="1"/>
          </p:cNvSpPr>
          <p:nvPr>
            <p:ph type="title"/>
          </p:nvPr>
        </p:nvSpPr>
        <p:spPr>
          <a:xfrm>
            <a:off x="838200" y="713678"/>
            <a:ext cx="10368776" cy="977010"/>
          </a:xfrm>
        </p:spPr>
        <p:txBody>
          <a:bodyPr>
            <a:normAutofit fontScale="90000"/>
          </a:bodyPr>
          <a:lstStyle/>
          <a:p>
            <a:pPr algn="ctr" rtl="1"/>
            <a:r>
              <a:rPr lang="ar-SA" altLang="en-US" b="1" dirty="0" smtClean="0">
                <a:ea typeface="Arial" charset="0"/>
              </a:rPr>
              <a:t>الدراسات الارتباطية أو السببية المقارنة </a:t>
            </a:r>
            <a:r>
              <a:rPr lang="en-US" altLang="en-US" b="1" dirty="0" smtClean="0"/>
              <a:t>Correlation studies</a:t>
            </a:r>
            <a:r>
              <a:rPr lang="ar-SA" altLang="en-US" b="1" dirty="0" smtClean="0">
                <a:ea typeface="Arial" charset="0"/>
              </a:rPr>
              <a:t>:</a:t>
            </a:r>
            <a:br>
              <a:rPr lang="ar-SA" altLang="en-US" b="1" dirty="0" smtClean="0">
                <a:ea typeface="Arial" charset="0"/>
              </a:rPr>
            </a:br>
            <a:endParaRPr lang="en-US" altLang="en-US" b="1" dirty="0"/>
          </a:p>
        </p:txBody>
      </p:sp>
    </p:spTree>
    <p:extLst>
      <p:ext uri="{BB962C8B-B14F-4D97-AF65-F5344CB8AC3E}">
        <p14:creationId xmlns:p14="http://schemas.microsoft.com/office/powerpoint/2010/main" val="175592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algn="ctr" defTabSz="914400" rtl="1" eaLnBrk="1" latinLnBrk="0" hangingPunct="1">
              <a:lnSpc>
                <a:spcPct val="90000"/>
              </a:lnSpc>
              <a:spcBef>
                <a:spcPct val="0"/>
              </a:spcBef>
              <a:buNone/>
            </a:pPr>
            <a:r>
              <a:rPr lang="ar-SA" altLang="en-US" dirty="0" smtClean="0"/>
              <a:t>منهج دراسة الحالة</a:t>
            </a:r>
            <a:endParaRPr lang="en-US" altLang="en-US" dirty="0"/>
          </a:p>
        </p:txBody>
      </p:sp>
      <p:sp>
        <p:nvSpPr>
          <p:cNvPr id="22531" name="Content Placeholder 2"/>
          <p:cNvSpPr>
            <a:spLocks noGrp="1"/>
          </p:cNvSpPr>
          <p:nvPr>
            <p:ph idx="1"/>
          </p:nvPr>
        </p:nvSpPr>
        <p:spPr/>
        <p:txBody>
          <a:bodyPr>
            <a:normAutofit lnSpcReduction="10000"/>
          </a:bodyPr>
          <a:lstStyle/>
          <a:p>
            <a:pPr algn="r" rtl="1">
              <a:buFont typeface="Georgia" charset="0"/>
              <a:buNone/>
            </a:pPr>
            <a:endParaRPr lang="ar-SA" altLang="en-US" sz="2400" dirty="0">
              <a:ea typeface="Arial" charset="0"/>
            </a:endParaRPr>
          </a:p>
          <a:p>
            <a:pPr algn="r" rtl="1">
              <a:buFont typeface="Georgia" charset="0"/>
              <a:buNone/>
            </a:pPr>
            <a:r>
              <a:rPr lang="ar-SY" altLang="en-US" sz="2400" dirty="0">
                <a:ea typeface="Arial" charset="0"/>
              </a:rPr>
              <a:t>منهج دراسة الحالة</a:t>
            </a:r>
            <a:r>
              <a:rPr lang="ar-SA" altLang="en-US" sz="2400" dirty="0">
                <a:ea typeface="Arial" charset="0"/>
              </a:rPr>
              <a:t> يقوم</a:t>
            </a:r>
            <a:r>
              <a:rPr lang="ar-SY" altLang="en-US" sz="2400" dirty="0">
                <a:ea typeface="Arial" charset="0"/>
              </a:rPr>
              <a:t> على التحليل المتعمق لحالة </a:t>
            </a:r>
            <a:r>
              <a:rPr lang="ar-SA" altLang="en-US" sz="2400" dirty="0">
                <a:ea typeface="Arial" charset="0"/>
              </a:rPr>
              <a:t>واحدة </a:t>
            </a:r>
            <a:r>
              <a:rPr lang="ar-SY" altLang="en-US" sz="2400" dirty="0" smtClean="0">
                <a:ea typeface="Arial" charset="0"/>
              </a:rPr>
              <a:t>أو </a:t>
            </a:r>
            <a:r>
              <a:rPr lang="ar-SY" altLang="en-US" sz="2400" dirty="0">
                <a:ea typeface="Arial" charset="0"/>
              </a:rPr>
              <a:t>عدد قليل من الحالات من حيث المكان والزمان والموضوع بغرض التعرف الشامل الدقيق عليها وتحليل كل ما يتعلق بالظاهرة </a:t>
            </a:r>
            <a:r>
              <a:rPr lang="ar-SY" altLang="en-US" sz="2400" dirty="0" smtClean="0">
                <a:ea typeface="Arial" charset="0"/>
              </a:rPr>
              <a:t>أو </a:t>
            </a:r>
            <a:r>
              <a:rPr lang="ar-SY" altLang="en-US" sz="2400" dirty="0">
                <a:ea typeface="Arial" charset="0"/>
              </a:rPr>
              <a:t>المشكلة مجال الدراسة </a:t>
            </a:r>
            <a:r>
              <a:rPr lang="ar-SA" altLang="en-US" sz="2400" dirty="0">
                <a:ea typeface="Arial" charset="0"/>
              </a:rPr>
              <a:t>من ال</a:t>
            </a:r>
            <a:r>
              <a:rPr lang="ar-SY" altLang="en-US" sz="2400" dirty="0">
                <a:ea typeface="Arial" charset="0"/>
              </a:rPr>
              <a:t>جوانب </a:t>
            </a:r>
            <a:r>
              <a:rPr lang="ar-SA" altLang="en-US" sz="2400" dirty="0">
                <a:ea typeface="Arial" charset="0"/>
              </a:rPr>
              <a:t>المحددة من قبل الباحث</a:t>
            </a:r>
            <a:r>
              <a:rPr lang="ar-SY" altLang="en-US" sz="2400" dirty="0">
                <a:ea typeface="Arial" charset="0"/>
              </a:rPr>
              <a:t>.</a:t>
            </a:r>
            <a:endParaRPr lang="ar-SA" altLang="en-US" sz="2400" dirty="0">
              <a:ea typeface="Arial" charset="0"/>
            </a:endParaRPr>
          </a:p>
          <a:p>
            <a:pPr algn="r" rtl="1">
              <a:buFont typeface="Georgia" charset="0"/>
              <a:buNone/>
            </a:pPr>
            <a:endParaRPr lang="ar-SA" altLang="en-US" sz="2400" dirty="0">
              <a:ea typeface="Arial" charset="0"/>
            </a:endParaRPr>
          </a:p>
          <a:p>
            <a:pPr algn="r" rtl="1">
              <a:buFont typeface="Georgia" charset="0"/>
              <a:buNone/>
            </a:pPr>
            <a:r>
              <a:rPr lang="ar-SA" altLang="en-US" sz="2400" dirty="0" smtClean="0">
                <a:ea typeface="Arial" charset="0"/>
              </a:rPr>
              <a:t>تتطلب </a:t>
            </a:r>
            <a:r>
              <a:rPr lang="ar-SA" altLang="en-US" sz="2400" dirty="0">
                <a:ea typeface="Arial" charset="0"/>
              </a:rPr>
              <a:t>هذه </a:t>
            </a:r>
            <a:r>
              <a:rPr lang="ar-SA" altLang="en-US" sz="2400" dirty="0" smtClean="0">
                <a:ea typeface="Arial" charset="0"/>
              </a:rPr>
              <a:t>المنهجية </a:t>
            </a:r>
            <a:r>
              <a:rPr lang="ar-SA" altLang="en-US" sz="2400" dirty="0">
                <a:ea typeface="Arial" charset="0"/>
              </a:rPr>
              <a:t>العناية بالتفاصيل </a:t>
            </a:r>
            <a:endParaRPr lang="ar-SA" altLang="en-US" sz="2400" dirty="0" smtClean="0">
              <a:ea typeface="Arial" charset="0"/>
            </a:endParaRPr>
          </a:p>
          <a:p>
            <a:pPr algn="r" rtl="1">
              <a:buFont typeface="Georgia" charset="0"/>
              <a:buNone/>
            </a:pPr>
            <a:endParaRPr lang="ar-SA" altLang="en-US" sz="2400" dirty="0">
              <a:ea typeface="Arial" charset="0"/>
            </a:endParaRPr>
          </a:p>
          <a:p>
            <a:pPr algn="r" rtl="1">
              <a:buFont typeface="Georgia" charset="0"/>
              <a:buNone/>
            </a:pPr>
            <a:r>
              <a:rPr lang="ar-SY" altLang="en-US" sz="2400" dirty="0" smtClean="0">
                <a:ea typeface="Arial" charset="0"/>
              </a:rPr>
              <a:t>يتم جمع البيانات في </a:t>
            </a:r>
            <a:r>
              <a:rPr lang="ar-SA" altLang="en-US" sz="2400" dirty="0" smtClean="0">
                <a:ea typeface="Arial" charset="0"/>
              </a:rPr>
              <a:t>المنهج </a:t>
            </a:r>
            <a:r>
              <a:rPr lang="ar-SY" altLang="en-US" sz="2400" dirty="0" smtClean="0">
                <a:ea typeface="Arial" charset="0"/>
              </a:rPr>
              <a:t>بوسائل وأدوات </a:t>
            </a:r>
            <a:r>
              <a:rPr lang="ar-SA" altLang="en-US" sz="2400" dirty="0" smtClean="0">
                <a:ea typeface="Arial" charset="0"/>
              </a:rPr>
              <a:t>مختلفة </a:t>
            </a:r>
            <a:r>
              <a:rPr lang="ar-SY" altLang="en-US" sz="2400" dirty="0" smtClean="0">
                <a:ea typeface="Arial" charset="0"/>
              </a:rPr>
              <a:t>منها: المقابلة الشخصية والتي عادة ما تميل إلى أن تكون مفتوحة, </a:t>
            </a:r>
            <a:r>
              <a:rPr lang="ar-SA" altLang="en-US" sz="2400" dirty="0" smtClean="0">
                <a:ea typeface="Arial" charset="0"/>
              </a:rPr>
              <a:t>الاستبيانات</a:t>
            </a:r>
            <a:r>
              <a:rPr lang="ar-SY" altLang="en-US" sz="2400" dirty="0" smtClean="0">
                <a:ea typeface="Arial" charset="0"/>
              </a:rPr>
              <a:t>,</a:t>
            </a:r>
            <a:r>
              <a:rPr lang="ar-SA" altLang="en-US" sz="2400" dirty="0" smtClean="0">
                <a:ea typeface="Arial" charset="0"/>
              </a:rPr>
              <a:t> </a:t>
            </a:r>
            <a:r>
              <a:rPr lang="ar-SY" altLang="en-US" sz="2400" dirty="0" smtClean="0">
                <a:ea typeface="Arial" charset="0"/>
              </a:rPr>
              <a:t>الوثائق والمنشورات</a:t>
            </a:r>
            <a:r>
              <a:rPr lang="ar-SA" altLang="en-US" sz="2400" dirty="0" smtClean="0">
                <a:ea typeface="Arial" charset="0"/>
              </a:rPr>
              <a:t>، المقاييس المختلفة (شخصية أو قدرات)</a:t>
            </a:r>
            <a:r>
              <a:rPr lang="ar-SY" altLang="en-US" sz="2400" dirty="0" smtClean="0">
                <a:ea typeface="Arial" charset="0"/>
              </a:rPr>
              <a:t>.</a:t>
            </a:r>
            <a:endParaRPr lang="ar-SA" altLang="en-US" sz="2400" dirty="0" smtClean="0">
              <a:ea typeface="Arial" charset="0"/>
            </a:endParaRPr>
          </a:p>
          <a:p>
            <a:pPr algn="r" rtl="1">
              <a:buFont typeface="Georgia" charset="0"/>
              <a:buNone/>
            </a:pPr>
            <a:endParaRPr lang="ar-SA" altLang="en-US" sz="2400" dirty="0" smtClean="0">
              <a:ea typeface="Arial" charset="0"/>
            </a:endParaRPr>
          </a:p>
          <a:p>
            <a:pPr algn="r" rtl="1">
              <a:buFont typeface="Georgia" charset="0"/>
              <a:buNone/>
            </a:pPr>
            <a:r>
              <a:rPr lang="ar-SY" altLang="en-US" sz="2400" dirty="0" smtClean="0">
                <a:ea typeface="Arial" charset="0"/>
              </a:rPr>
              <a:t>وتستخدم دراسة الحالة في كثير من الأحيان كمكمل للدراسات المسحية</a:t>
            </a:r>
            <a:r>
              <a:rPr lang="ar-SA" altLang="en-US" sz="2400" dirty="0" smtClean="0">
                <a:ea typeface="Arial" charset="0"/>
              </a:rPr>
              <a:t>. </a:t>
            </a:r>
          </a:p>
          <a:p>
            <a:pPr algn="r" rtl="1">
              <a:buFont typeface="Georgia" charset="0"/>
              <a:buNone/>
            </a:pPr>
            <a:endParaRPr lang="en-US" altLang="en-US" sz="2400" dirty="0"/>
          </a:p>
          <a:p>
            <a:pPr rtl="1">
              <a:buFont typeface="Georgia" charset="0"/>
              <a:buNone/>
            </a:pPr>
            <a:endParaRPr lang="en-US" altLang="en-US" sz="2400" dirty="0"/>
          </a:p>
          <a:p>
            <a:pPr algn="r" rtl="1">
              <a:buFont typeface="Georgia" charset="0"/>
              <a:buNone/>
            </a:pPr>
            <a:endParaRPr lang="en-US" altLang="en-US" sz="2400" dirty="0"/>
          </a:p>
        </p:txBody>
      </p:sp>
    </p:spTree>
    <p:extLst>
      <p:ext uri="{BB962C8B-B14F-4D97-AF65-F5344CB8AC3E}">
        <p14:creationId xmlns:p14="http://schemas.microsoft.com/office/powerpoint/2010/main" val="5457762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1988343" y="1573717"/>
            <a:ext cx="9463959" cy="5072063"/>
          </a:xfrm>
        </p:spPr>
        <p:txBody>
          <a:bodyPr/>
          <a:lstStyle/>
          <a:p>
            <a:pPr algn="r" rtl="1">
              <a:buFont typeface="Georgia" charset="0"/>
              <a:buNone/>
            </a:pPr>
            <a:r>
              <a:rPr lang="ar-SY" altLang="en-US" sz="2000" u="sng" dirty="0">
                <a:ea typeface="Arial" charset="0"/>
              </a:rPr>
              <a:t>خطوات </a:t>
            </a:r>
            <a:r>
              <a:rPr lang="ar-SA" altLang="en-US" sz="2000" u="sng" dirty="0">
                <a:ea typeface="Arial" charset="0"/>
              </a:rPr>
              <a:t>تطبيق منهج </a:t>
            </a:r>
            <a:r>
              <a:rPr lang="ar-SY" altLang="en-US" sz="2000" u="sng" dirty="0">
                <a:ea typeface="Arial" charset="0"/>
              </a:rPr>
              <a:t>دراسة الحالة :</a:t>
            </a:r>
            <a:endParaRPr lang="en-US" altLang="en-US" sz="2000" u="sng" dirty="0"/>
          </a:p>
          <a:p>
            <a:pPr algn="r" rtl="1">
              <a:buFont typeface="Georgia" charset="0"/>
              <a:buNone/>
            </a:pPr>
            <a:r>
              <a:rPr lang="en-US" altLang="en-US" sz="2000" dirty="0"/>
              <a:t> </a:t>
            </a:r>
          </a:p>
          <a:p>
            <a:pPr algn="r" rtl="1"/>
            <a:r>
              <a:rPr lang="ar-SA" altLang="en-US" sz="2000" dirty="0">
                <a:ea typeface="Arial" charset="0"/>
              </a:rPr>
              <a:t>ال</a:t>
            </a:r>
            <a:r>
              <a:rPr lang="ar-SY" altLang="en-US" sz="2000" dirty="0">
                <a:ea typeface="Arial" charset="0"/>
              </a:rPr>
              <a:t>تعريف </a:t>
            </a:r>
            <a:r>
              <a:rPr lang="ar-SA" altLang="en-US" sz="2000" dirty="0">
                <a:ea typeface="Arial" charset="0"/>
              </a:rPr>
              <a:t>ال</a:t>
            </a:r>
            <a:r>
              <a:rPr lang="ar-SY" altLang="en-US" sz="2000" dirty="0">
                <a:ea typeface="Arial" charset="0"/>
              </a:rPr>
              <a:t>دقيق للحالة محل الدراسة وتحديد نطاقها فيما يتعلق بالمكان والزمان وموضوع الدراسة </a:t>
            </a:r>
            <a:endParaRPr lang="en-US" altLang="en-US" sz="2000" dirty="0"/>
          </a:p>
          <a:p>
            <a:pPr algn="r" rtl="1"/>
            <a:r>
              <a:rPr lang="ar-SY" altLang="en-US" sz="2000" dirty="0">
                <a:ea typeface="Arial" charset="0"/>
              </a:rPr>
              <a:t>تحديد </a:t>
            </a:r>
            <a:r>
              <a:rPr lang="ar-SY" altLang="en-US" sz="2000" dirty="0" smtClean="0">
                <a:ea typeface="Arial" charset="0"/>
              </a:rPr>
              <a:t>الأبعاد </a:t>
            </a:r>
            <a:r>
              <a:rPr lang="ar-SY" altLang="en-US" sz="2000" dirty="0">
                <a:ea typeface="Arial" charset="0"/>
              </a:rPr>
              <a:t>والجوانب التي سيتم دراستها في الحالة موضوع الدراسة والقيام بدراسة تشخيصية لها للتعرف عليها وتحديد البيانات والمعلومات المطلوب توافرها </a:t>
            </a:r>
            <a:endParaRPr lang="en-US" altLang="en-US" sz="2000" dirty="0"/>
          </a:p>
          <a:p>
            <a:pPr algn="r" rtl="1"/>
            <a:r>
              <a:rPr lang="ar-SY" altLang="en-US" sz="2000" dirty="0">
                <a:ea typeface="Arial" charset="0"/>
              </a:rPr>
              <a:t> تحديد المفاهيم والمبادئ العلمية التي سوف تراعى في دراسة الحالة ووضع الفروض التي سيقوم الباحث بدراسة مدى </a:t>
            </a:r>
            <a:r>
              <a:rPr lang="ar-SY" altLang="en-US" sz="2000" dirty="0" smtClean="0">
                <a:ea typeface="Arial" charset="0"/>
              </a:rPr>
              <a:t>صحتها</a:t>
            </a:r>
            <a:endParaRPr lang="en-US" altLang="en-US" sz="2000" dirty="0"/>
          </a:p>
          <a:p>
            <a:pPr algn="r" rtl="1"/>
            <a:r>
              <a:rPr lang="ar-SY" altLang="en-US" sz="2000" dirty="0">
                <a:ea typeface="Arial" charset="0"/>
              </a:rPr>
              <a:t>توصيف مجتمع ومفردات الدراسة وتحديد العينة</a:t>
            </a:r>
            <a:r>
              <a:rPr lang="ar-SA" altLang="en-US" sz="2000" dirty="0">
                <a:ea typeface="Arial" charset="0"/>
              </a:rPr>
              <a:t> المشاركة</a:t>
            </a:r>
            <a:r>
              <a:rPr lang="ar-SY" altLang="en-US" sz="2000" dirty="0">
                <a:ea typeface="Arial" charset="0"/>
              </a:rPr>
              <a:t> التي سيتم دراستها وتجميع البيانات والمعلومات المطلوبة </a:t>
            </a:r>
            <a:r>
              <a:rPr lang="ar-SY" altLang="en-US" sz="2000" dirty="0" smtClean="0">
                <a:ea typeface="Arial" charset="0"/>
              </a:rPr>
              <a:t>عنها</a:t>
            </a:r>
            <a:endParaRPr lang="en-US" altLang="en-US" sz="2000" dirty="0"/>
          </a:p>
          <a:p>
            <a:pPr algn="r" rtl="1"/>
            <a:r>
              <a:rPr lang="ar-SY" altLang="en-US" sz="2000" dirty="0">
                <a:ea typeface="Arial" charset="0"/>
              </a:rPr>
              <a:t>تحليل البيانات</a:t>
            </a:r>
            <a:r>
              <a:rPr lang="ar-SA" altLang="en-US" sz="2000" dirty="0">
                <a:ea typeface="Arial" charset="0"/>
              </a:rPr>
              <a:t> (كميا أو </a:t>
            </a:r>
            <a:r>
              <a:rPr lang="ar-SA" altLang="en-US" sz="2000" dirty="0" smtClean="0">
                <a:ea typeface="Arial" charset="0"/>
              </a:rPr>
              <a:t>كيفيا/ كلاهما)</a:t>
            </a:r>
            <a:r>
              <a:rPr lang="ar-SY" altLang="en-US" sz="2000" dirty="0" smtClean="0">
                <a:ea typeface="Arial" charset="0"/>
              </a:rPr>
              <a:t> </a:t>
            </a:r>
            <a:r>
              <a:rPr lang="ar-SY" altLang="en-US" sz="2000" dirty="0">
                <a:ea typeface="Arial" charset="0"/>
              </a:rPr>
              <a:t>والمعلومات المتوفرة من </a:t>
            </a:r>
            <a:r>
              <a:rPr lang="ar-SA" altLang="en-US" sz="2000" dirty="0">
                <a:ea typeface="Arial" charset="0"/>
              </a:rPr>
              <a:t>الاستبانات </a:t>
            </a:r>
            <a:r>
              <a:rPr lang="ar-SY" altLang="en-US" sz="2000" dirty="0">
                <a:ea typeface="Arial" charset="0"/>
              </a:rPr>
              <a:t>والوثائق والملاحظة والمقابلات واستخلاص المؤشرات والنتائج ذات العلاقة بالمشكلة </a:t>
            </a:r>
            <a:r>
              <a:rPr lang="ar-SY" altLang="en-US" sz="2000" dirty="0" smtClean="0">
                <a:ea typeface="Arial" charset="0"/>
              </a:rPr>
              <a:t>أو </a:t>
            </a:r>
            <a:r>
              <a:rPr lang="ar-SY" altLang="en-US" sz="2000" dirty="0">
                <a:ea typeface="Arial" charset="0"/>
              </a:rPr>
              <a:t>الظاهرة المرتبطة بالحالة مجال </a:t>
            </a:r>
            <a:r>
              <a:rPr lang="ar-SY" altLang="en-US" sz="2000" dirty="0" smtClean="0">
                <a:ea typeface="Arial" charset="0"/>
              </a:rPr>
              <a:t>الدراسة</a:t>
            </a:r>
            <a:endParaRPr lang="en-US" altLang="en-US" sz="2000" dirty="0"/>
          </a:p>
          <a:p>
            <a:pPr algn="r" rtl="1"/>
            <a:r>
              <a:rPr lang="ar-SY" altLang="en-US" sz="2000" dirty="0">
                <a:ea typeface="Arial" charset="0"/>
              </a:rPr>
              <a:t>النتائج والتوصيات:</a:t>
            </a:r>
            <a:r>
              <a:rPr lang="ar-SA" altLang="en-US" sz="2000" dirty="0">
                <a:ea typeface="Arial" charset="0"/>
              </a:rPr>
              <a:t> </a:t>
            </a:r>
            <a:r>
              <a:rPr lang="ar-SY" altLang="en-US" sz="2000" dirty="0">
                <a:ea typeface="Arial" charset="0"/>
              </a:rPr>
              <a:t>يوضح الباحث النتائج التي تم التوصل اليها </a:t>
            </a:r>
            <a:r>
              <a:rPr lang="ar-SY" altLang="en-US" sz="2000" dirty="0" smtClean="0">
                <a:ea typeface="Arial" charset="0"/>
              </a:rPr>
              <a:t>وأهميتها </a:t>
            </a:r>
            <a:r>
              <a:rPr lang="ar-SY" altLang="en-US" sz="2000" dirty="0">
                <a:ea typeface="Arial" charset="0"/>
              </a:rPr>
              <a:t>وامكانيات الاستفادة منها في دراسات أ</a:t>
            </a:r>
            <a:r>
              <a:rPr lang="ar-SY" altLang="en-US" sz="2000" dirty="0" smtClean="0">
                <a:ea typeface="Arial" charset="0"/>
              </a:rPr>
              <a:t>خرى</a:t>
            </a:r>
            <a:endParaRPr lang="en-US" altLang="en-US" sz="2000" dirty="0"/>
          </a:p>
          <a:p>
            <a:pPr algn="r" rtl="1"/>
            <a:endParaRPr lang="en-US" altLang="en-US" sz="2000" dirty="0"/>
          </a:p>
        </p:txBody>
      </p:sp>
      <p:sp>
        <p:nvSpPr>
          <p:cNvPr id="3" name="Title 1"/>
          <p:cNvSpPr>
            <a:spLocks noGrp="1"/>
          </p:cNvSpPr>
          <p:nvPr>
            <p:ph type="title"/>
          </p:nvPr>
        </p:nvSpPr>
        <p:spPr>
          <a:xfrm>
            <a:off x="838200" y="365125"/>
            <a:ext cx="10515600" cy="1325563"/>
          </a:xfrm>
        </p:spPr>
        <p:txBody>
          <a:bodyPr/>
          <a:lstStyle/>
          <a:p>
            <a:pPr algn="ctr" defTabSz="914400" rtl="1" eaLnBrk="1" latinLnBrk="0" hangingPunct="1">
              <a:lnSpc>
                <a:spcPct val="90000"/>
              </a:lnSpc>
              <a:spcBef>
                <a:spcPct val="0"/>
              </a:spcBef>
              <a:buNone/>
            </a:pPr>
            <a:r>
              <a:rPr lang="ar-SA" altLang="en-US" dirty="0" smtClean="0"/>
              <a:t>منهج دراسة الحالة</a:t>
            </a:r>
            <a:endParaRPr lang="en-US" altLang="en-US" dirty="0"/>
          </a:p>
        </p:txBody>
      </p:sp>
    </p:spTree>
    <p:extLst>
      <p:ext uri="{BB962C8B-B14F-4D97-AF65-F5344CB8AC3E}">
        <p14:creationId xmlns:p14="http://schemas.microsoft.com/office/powerpoint/2010/main" val="9591303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p:txBody>
          <a:bodyPr>
            <a:normAutofit lnSpcReduction="10000"/>
          </a:bodyPr>
          <a:lstStyle/>
          <a:p>
            <a:pPr algn="r" rtl="1">
              <a:buFont typeface="Georgia" charset="0"/>
              <a:buNone/>
            </a:pPr>
            <a:r>
              <a:rPr lang="ar-SY" altLang="en-US" sz="2400" u="sng" dirty="0">
                <a:ea typeface="Arial" charset="0"/>
              </a:rPr>
              <a:t>ايجابيات وسلبيات </a:t>
            </a:r>
            <a:r>
              <a:rPr lang="ar-SA" altLang="en-US" sz="2400" u="sng" dirty="0">
                <a:ea typeface="Arial" charset="0"/>
              </a:rPr>
              <a:t>منهج </a:t>
            </a:r>
            <a:r>
              <a:rPr lang="ar-SY" altLang="en-US" sz="2400" u="sng" dirty="0">
                <a:ea typeface="Arial" charset="0"/>
              </a:rPr>
              <a:t>دراسة الحالة:</a:t>
            </a:r>
            <a:endParaRPr lang="ar-SA" altLang="en-US" sz="2400" u="sng" dirty="0">
              <a:ea typeface="Arial" charset="0"/>
            </a:endParaRPr>
          </a:p>
          <a:p>
            <a:pPr algn="r" rtl="1">
              <a:buFont typeface="Georgia" charset="0"/>
              <a:buNone/>
            </a:pPr>
            <a:endParaRPr lang="en-US" altLang="en-US" sz="2400" dirty="0"/>
          </a:p>
          <a:p>
            <a:pPr algn="r" rtl="1">
              <a:buFont typeface="Georgia" charset="0"/>
              <a:buNone/>
            </a:pPr>
            <a:r>
              <a:rPr lang="ar-SA" altLang="en-US" sz="2400" dirty="0">
                <a:ea typeface="Arial" charset="0"/>
              </a:rPr>
              <a:t>الايجابيات: </a:t>
            </a:r>
            <a:endParaRPr lang="en-US" altLang="en-US" sz="2400" dirty="0"/>
          </a:p>
          <a:p>
            <a:pPr algn="r" rtl="1"/>
            <a:r>
              <a:rPr lang="ar-SY" altLang="en-US" sz="2400" dirty="0">
                <a:ea typeface="Arial" charset="0"/>
              </a:rPr>
              <a:t>توفير معلومات تفصيلية وشاملة ومتعمقة عن الظاهرة المدروسة وبشكل لا توفره مناهج البحث الأخرى.</a:t>
            </a:r>
            <a:endParaRPr lang="en-US" altLang="en-US" sz="2400" dirty="0"/>
          </a:p>
          <a:p>
            <a:pPr algn="r" rtl="1"/>
            <a:r>
              <a:rPr lang="ar-SY" altLang="en-US" sz="2400" dirty="0">
                <a:ea typeface="Arial" charset="0"/>
              </a:rPr>
              <a:t> يساعد في تكوين واشتقاق فرضيات جديدة وبالتالي يفتح الباب أمام دراسات أخرى في المستقبل .</a:t>
            </a:r>
            <a:endParaRPr lang="en-US" altLang="en-US" sz="2400" dirty="0"/>
          </a:p>
          <a:p>
            <a:pPr algn="r" rtl="1"/>
            <a:r>
              <a:rPr lang="ar-SY" altLang="en-US" sz="2400" dirty="0">
                <a:ea typeface="Arial" charset="0"/>
              </a:rPr>
              <a:t>يمكن من الوصول إلى نتائج دقيقة وتفصيلية حول وضع الظاهرة المدروسة مقارنة </a:t>
            </a:r>
            <a:r>
              <a:rPr lang="ar-SA" altLang="en-US" sz="2400" dirty="0">
                <a:ea typeface="Arial" charset="0"/>
              </a:rPr>
              <a:t>ب</a:t>
            </a:r>
            <a:r>
              <a:rPr lang="ar-SY" altLang="en-US" sz="2400" dirty="0">
                <a:ea typeface="Arial" charset="0"/>
              </a:rPr>
              <a:t>مناهج البحث الأخرى</a:t>
            </a:r>
            <a:r>
              <a:rPr lang="ar-SY" altLang="en-US" sz="2400" dirty="0" smtClean="0">
                <a:ea typeface="Arial" charset="0"/>
              </a:rPr>
              <a:t>.</a:t>
            </a:r>
          </a:p>
          <a:p>
            <a:pPr algn="r" rtl="1">
              <a:buFont typeface="Georgia" charset="0"/>
              <a:buNone/>
            </a:pPr>
            <a:r>
              <a:rPr lang="ar-SA" altLang="en-US" sz="2400" dirty="0" smtClean="0">
                <a:ea typeface="Arial" charset="0"/>
              </a:rPr>
              <a:t>السلبيات: </a:t>
            </a:r>
          </a:p>
          <a:p>
            <a:pPr algn="r" rtl="1"/>
            <a:r>
              <a:rPr lang="ar-SY" altLang="en-US" sz="2400" dirty="0" smtClean="0">
                <a:ea typeface="Arial" charset="0"/>
              </a:rPr>
              <a:t>صعوبة تعميم نتائج دراسة الحالة على حالات أخرى مشابه للظاهرة المدروسة خصوصا إذا ما كانت العينة</a:t>
            </a:r>
            <a:r>
              <a:rPr lang="ar-SA" altLang="en-US" sz="2400" dirty="0" smtClean="0">
                <a:ea typeface="Arial" charset="0"/>
              </a:rPr>
              <a:t> المشاركة</a:t>
            </a:r>
            <a:r>
              <a:rPr lang="ar-SY" altLang="en-US" sz="2400" dirty="0" smtClean="0">
                <a:ea typeface="Arial" charset="0"/>
              </a:rPr>
              <a:t> غير ممثلة لمجتمع الدراسة</a:t>
            </a:r>
            <a:endParaRPr lang="en-US" altLang="en-US" sz="2400" dirty="0" smtClean="0"/>
          </a:p>
          <a:p>
            <a:pPr algn="r" rtl="1"/>
            <a:r>
              <a:rPr lang="ar-SA" altLang="en-US" sz="2400" dirty="0" smtClean="0"/>
              <a:t> صعوبة تحقيق الموضوعية “عدم تحيز الباحث في التفسيرات” عند تحليل النتائج إذا كانت هدفاً للباحث</a:t>
            </a:r>
            <a:endParaRPr lang="en-US" altLang="en-US" sz="2400" dirty="0"/>
          </a:p>
          <a:p>
            <a:pPr algn="r" rtl="1"/>
            <a:endParaRPr lang="en-US" altLang="en-US" sz="2400" dirty="0"/>
          </a:p>
        </p:txBody>
      </p:sp>
      <p:sp>
        <p:nvSpPr>
          <p:cNvPr id="4" name="Title 1"/>
          <p:cNvSpPr>
            <a:spLocks noGrp="1"/>
          </p:cNvSpPr>
          <p:nvPr>
            <p:ph type="title"/>
          </p:nvPr>
        </p:nvSpPr>
        <p:spPr/>
        <p:txBody>
          <a:bodyPr/>
          <a:lstStyle/>
          <a:p>
            <a:pPr algn="ctr" defTabSz="914400" rtl="1" eaLnBrk="1" latinLnBrk="0" hangingPunct="1">
              <a:lnSpc>
                <a:spcPct val="90000"/>
              </a:lnSpc>
              <a:spcBef>
                <a:spcPct val="0"/>
              </a:spcBef>
              <a:buNone/>
            </a:pPr>
            <a:r>
              <a:rPr lang="ar-SA" altLang="en-US" dirty="0" smtClean="0"/>
              <a:t>منهج دراسة الحالة</a:t>
            </a:r>
            <a:endParaRPr lang="en-US" altLang="en-US" dirty="0"/>
          </a:p>
        </p:txBody>
      </p:sp>
    </p:spTree>
    <p:extLst>
      <p:ext uri="{BB962C8B-B14F-4D97-AF65-F5344CB8AC3E}">
        <p14:creationId xmlns:p14="http://schemas.microsoft.com/office/powerpoint/2010/main" val="10917061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l" rtl="1"/>
            <a:endParaRPr lang="ar-SA" dirty="0"/>
          </a:p>
          <a:p>
            <a:pPr marL="0" indent="0" algn="r" rtl="1">
              <a:buNone/>
            </a:pPr>
            <a:r>
              <a:rPr lang="ar-SA" dirty="0" smtClean="0"/>
              <a:t>    </a:t>
            </a:r>
            <a:endParaRPr lang="ar-SA" dirty="0"/>
          </a:p>
          <a:p>
            <a:pPr marL="0" indent="0" algn="r" rtl="1">
              <a:buNone/>
            </a:pPr>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5626" y="1366025"/>
            <a:ext cx="7923875" cy="4338584"/>
          </a:xfrm>
          <a:prstGeom prst="rect">
            <a:avLst/>
          </a:prstGeom>
        </p:spPr>
      </p:pic>
    </p:spTree>
    <p:extLst>
      <p:ext uri="{BB962C8B-B14F-4D97-AF65-F5344CB8AC3E}">
        <p14:creationId xmlns:p14="http://schemas.microsoft.com/office/powerpoint/2010/main" val="1187822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مناهج البحث</a:t>
            </a:r>
            <a:endParaRPr lang="ar-SA" dirty="0"/>
          </a:p>
        </p:txBody>
      </p:sp>
      <p:sp>
        <p:nvSpPr>
          <p:cNvPr id="3" name="Content Placeholder 2"/>
          <p:cNvSpPr>
            <a:spLocks noGrp="1"/>
          </p:cNvSpPr>
          <p:nvPr>
            <p:ph idx="1"/>
          </p:nvPr>
        </p:nvSpPr>
        <p:spPr/>
        <p:txBody>
          <a:bodyPr/>
          <a:lstStyle/>
          <a:p>
            <a:pPr algn="r" rtl="1"/>
            <a:endParaRPr lang="ar-SA" dirty="0" smtClean="0"/>
          </a:p>
          <a:p>
            <a:pPr marL="0" indent="0" algn="r" rtl="1">
              <a:buNone/>
            </a:pPr>
            <a:endParaRPr lang="ar-SA" dirty="0"/>
          </a:p>
          <a:p>
            <a:pPr algn="r" rtl="1"/>
            <a:r>
              <a:rPr lang="ar-SA" sz="3200" dirty="0" smtClean="0">
                <a:latin typeface="Sakkal Majalla" panose="02000000000000000000" pitchFamily="2" charset="-78"/>
                <a:cs typeface="Sakkal Majalla" panose="02000000000000000000" pitchFamily="2" charset="-78"/>
              </a:rPr>
              <a:t>التصميم البحثي (منهج البحث): هو الخطة التي يعتمدها الباحث للإجابة على سؤال أو أسئلة البحث٬ واختبار فروضه٬ أي المنهج الذي يختاره لتحقيق أهداف دراسته!</a:t>
            </a:r>
          </a:p>
          <a:p>
            <a:pPr marL="0" indent="0" algn="r" rtl="1">
              <a:buNone/>
            </a:pPr>
            <a:endParaRPr lang="ar-SA" dirty="0" smtClean="0">
              <a:latin typeface="Sakkal Majalla" panose="02000000000000000000" pitchFamily="2" charset="-78"/>
              <a:cs typeface="Sakkal Majalla" panose="02000000000000000000" pitchFamily="2" charset="-78"/>
            </a:endParaRPr>
          </a:p>
          <a:p>
            <a:pPr marL="0" indent="0" algn="r" rtl="1">
              <a:buNone/>
            </a:pPr>
            <a:endParaRPr lang="ar-SA" dirty="0" smtClean="0">
              <a:latin typeface="Sakkal Majalla" panose="02000000000000000000" pitchFamily="2" charset="-78"/>
              <a:cs typeface="Sakkal Majalla" panose="02000000000000000000" pitchFamily="2" charset="-78"/>
            </a:endParaRPr>
          </a:p>
          <a:p>
            <a:pPr marL="0" indent="0" algn="r" rtl="1">
              <a:buNone/>
            </a:pPr>
            <a:endParaRPr lang="ar-SA" dirty="0">
              <a:latin typeface="Sakkal Majalla" panose="02000000000000000000" pitchFamily="2" charset="-78"/>
              <a:cs typeface="Sakkal Majalla" panose="02000000000000000000" pitchFamily="2" charset="-78"/>
            </a:endParaRPr>
          </a:p>
          <a:p>
            <a:pPr marL="0" indent="0" algn="r" rtl="1">
              <a:buNone/>
            </a:pPr>
            <a:endParaRPr lang="ar-SA" dirty="0" smtClean="0"/>
          </a:p>
        </p:txBody>
      </p:sp>
    </p:spTree>
    <p:extLst>
      <p:ext uri="{BB962C8B-B14F-4D97-AF65-F5344CB8AC3E}">
        <p14:creationId xmlns:p14="http://schemas.microsoft.com/office/powerpoint/2010/main" val="15708797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rtl="1"/>
            <a:r>
              <a:rPr lang="ar-SA" altLang="en-US" dirty="0">
                <a:ea typeface="Tahoma" charset="0"/>
              </a:rPr>
              <a:t>المنهج </a:t>
            </a:r>
            <a:r>
              <a:rPr lang="ar-SA" altLang="en-US" dirty="0" smtClean="0">
                <a:ea typeface="Tahoma" charset="0"/>
              </a:rPr>
              <a:t>الوصفي (اكتشاف/ وصف)</a:t>
            </a:r>
            <a:endParaRPr lang="en-US" altLang="en-US" dirty="0"/>
          </a:p>
        </p:txBody>
      </p:sp>
      <p:sp>
        <p:nvSpPr>
          <p:cNvPr id="7171" name="Content Placeholder 2"/>
          <p:cNvSpPr>
            <a:spLocks noGrp="1"/>
          </p:cNvSpPr>
          <p:nvPr>
            <p:ph idx="1"/>
          </p:nvPr>
        </p:nvSpPr>
        <p:spPr/>
        <p:txBody>
          <a:bodyPr>
            <a:normAutofit lnSpcReduction="10000"/>
          </a:bodyPr>
          <a:lstStyle/>
          <a:p>
            <a:pPr algn="r" rtl="1">
              <a:buFont typeface="Georgia" charset="0"/>
              <a:buNone/>
            </a:pPr>
            <a:r>
              <a:rPr lang="ar-SA" altLang="en-US" dirty="0">
                <a:ea typeface="Arial" charset="0"/>
              </a:rPr>
              <a:t>يصور المنهج الوصفي الوضع الراهن للظاهرة ويحدد العلاقات بين الظواهر المختلفة، </a:t>
            </a:r>
            <a:r>
              <a:rPr lang="ar-SA" altLang="en-US" dirty="0" smtClean="0">
                <a:ea typeface="Arial" charset="0"/>
              </a:rPr>
              <a:t>مما يساعد </a:t>
            </a:r>
            <a:r>
              <a:rPr lang="ar-SA" altLang="en-US" dirty="0">
                <a:ea typeface="Arial" charset="0"/>
              </a:rPr>
              <a:t>في التنبؤ بالأحداث المقبلة. </a:t>
            </a:r>
          </a:p>
          <a:p>
            <a:pPr algn="r" rtl="1"/>
            <a:r>
              <a:rPr lang="ar-SA" altLang="en-US" dirty="0">
                <a:ea typeface="Arial" charset="0"/>
              </a:rPr>
              <a:t>الخطوات المتبعة في البحوث الوصفية: </a:t>
            </a:r>
          </a:p>
          <a:p>
            <a:pPr algn="r" rtl="1">
              <a:buFont typeface="Georgia" charset="0"/>
              <a:buNone/>
            </a:pPr>
            <a:r>
              <a:rPr lang="ar-SA" altLang="en-US" dirty="0">
                <a:ea typeface="Arial" charset="0"/>
              </a:rPr>
              <a:t>1- يتم فحص الموقف المشكل.</a:t>
            </a:r>
          </a:p>
          <a:p>
            <a:pPr algn="r" rtl="1">
              <a:buFont typeface="Georgia" charset="0"/>
              <a:buNone/>
            </a:pPr>
            <a:r>
              <a:rPr lang="ar-SA" altLang="en-US" dirty="0">
                <a:ea typeface="Arial" charset="0"/>
              </a:rPr>
              <a:t>2- تحديد المشكلة ووضع الفروض والأسئلة </a:t>
            </a:r>
          </a:p>
          <a:p>
            <a:pPr algn="r" rtl="1">
              <a:buFont typeface="Georgia" charset="0"/>
              <a:buNone/>
            </a:pPr>
            <a:r>
              <a:rPr lang="ar-SA" altLang="en-US" dirty="0">
                <a:ea typeface="Arial" charset="0"/>
              </a:rPr>
              <a:t>3- تسجيل الافتراضات التي بنيت عليها فروضهم وإجراءاتهم.</a:t>
            </a:r>
          </a:p>
          <a:p>
            <a:pPr algn="r" rtl="1">
              <a:buFont typeface="Georgia" charset="0"/>
              <a:buNone/>
            </a:pPr>
            <a:r>
              <a:rPr lang="ar-SA" altLang="en-US" dirty="0">
                <a:ea typeface="Arial" charset="0"/>
              </a:rPr>
              <a:t>4- اختيار المشاركين والأدوات. </a:t>
            </a:r>
          </a:p>
          <a:p>
            <a:pPr algn="r" rtl="1">
              <a:buFont typeface="Georgia" charset="0"/>
              <a:buNone/>
            </a:pPr>
            <a:r>
              <a:rPr lang="ar-SA" altLang="en-US" dirty="0">
                <a:ea typeface="Arial" charset="0"/>
              </a:rPr>
              <a:t>5- تحديد أساليب جمع البيانات والتأكد من </a:t>
            </a:r>
            <a:r>
              <a:rPr lang="ar-SA" altLang="en-US" dirty="0" smtClean="0">
                <a:ea typeface="Arial" charset="0"/>
              </a:rPr>
              <a:t>تقنينها ومناسبتها. </a:t>
            </a:r>
            <a:endParaRPr lang="ar-SA" altLang="en-US" dirty="0">
              <a:ea typeface="Arial" charset="0"/>
            </a:endParaRPr>
          </a:p>
          <a:p>
            <a:pPr algn="r" rtl="1">
              <a:buFont typeface="Georgia" charset="0"/>
              <a:buNone/>
            </a:pPr>
            <a:r>
              <a:rPr lang="ar-SA" altLang="en-US" dirty="0">
                <a:ea typeface="Arial" charset="0"/>
              </a:rPr>
              <a:t>6- التطبيق ثم وصف النتائج وتفسيرها. </a:t>
            </a:r>
            <a:endParaRPr lang="en-US" altLang="en-US" dirty="0"/>
          </a:p>
        </p:txBody>
      </p:sp>
    </p:spTree>
    <p:extLst>
      <p:ext uri="{BB962C8B-B14F-4D97-AF65-F5344CB8AC3E}">
        <p14:creationId xmlns:p14="http://schemas.microsoft.com/office/powerpoint/2010/main" val="6713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rtl="1"/>
            <a:r>
              <a:rPr lang="ar-SA" altLang="en-US" dirty="0">
                <a:ea typeface="Tahoma" charset="0"/>
              </a:rPr>
              <a:t>أنماط البحوث الوصفية</a:t>
            </a:r>
            <a:endParaRPr lang="en-US" altLang="en-US" dirty="0"/>
          </a:p>
        </p:txBody>
      </p:sp>
      <p:sp>
        <p:nvSpPr>
          <p:cNvPr id="8195" name="Content Placeholder 2"/>
          <p:cNvSpPr>
            <a:spLocks noGrp="1"/>
          </p:cNvSpPr>
          <p:nvPr>
            <p:ph idx="1"/>
          </p:nvPr>
        </p:nvSpPr>
        <p:spPr/>
        <p:txBody>
          <a:bodyPr>
            <a:normAutofit fontScale="92500" lnSpcReduction="20000"/>
          </a:bodyPr>
          <a:lstStyle/>
          <a:p>
            <a:pPr algn="r" rtl="1">
              <a:buFont typeface="Georgia" charset="0"/>
              <a:buNone/>
            </a:pPr>
            <a:r>
              <a:rPr lang="ar-SA" altLang="en-US" u="sng" dirty="0">
                <a:ea typeface="Arial" charset="0"/>
              </a:rPr>
              <a:t>الدراسات المسحية </a:t>
            </a:r>
            <a:r>
              <a:rPr lang="en-US" altLang="en-US" u="sng" dirty="0"/>
              <a:t>Survey Research</a:t>
            </a:r>
            <a:r>
              <a:rPr lang="ar-SA" altLang="en-US" u="sng" dirty="0">
                <a:ea typeface="Arial" charset="0"/>
              </a:rPr>
              <a:t>:</a:t>
            </a:r>
          </a:p>
          <a:p>
            <a:pPr algn="r" rtl="1"/>
            <a:r>
              <a:rPr lang="ar-SA" altLang="en-US" dirty="0">
                <a:ea typeface="Arial" charset="0"/>
              </a:rPr>
              <a:t>تهدف الى الحصول على معلومات من مجموعة من </a:t>
            </a:r>
            <a:r>
              <a:rPr lang="ar-SA" altLang="en-US" dirty="0" smtClean="0">
                <a:ea typeface="Arial" charset="0"/>
              </a:rPr>
              <a:t>الأفراد </a:t>
            </a:r>
            <a:r>
              <a:rPr lang="ar-SA" altLang="en-US" dirty="0">
                <a:ea typeface="Arial" charset="0"/>
              </a:rPr>
              <a:t>بشكل مباشر وذلك من خلال استخدام </a:t>
            </a:r>
            <a:r>
              <a:rPr lang="ar-SA" altLang="en-US" dirty="0" smtClean="0">
                <a:ea typeface="Arial" charset="0"/>
              </a:rPr>
              <a:t>أدوات </a:t>
            </a:r>
            <a:r>
              <a:rPr lang="ar-SA" altLang="en-US" dirty="0">
                <a:ea typeface="Arial" charset="0"/>
              </a:rPr>
              <a:t>مثل الاستبيان والمقابلة </a:t>
            </a:r>
            <a:r>
              <a:rPr lang="ar-SA" altLang="en-US" dirty="0" smtClean="0">
                <a:ea typeface="Arial" charset="0"/>
              </a:rPr>
              <a:t> المبنية مسبقاً بهدف </a:t>
            </a:r>
            <a:r>
              <a:rPr lang="ar-SA" altLang="en-US" dirty="0">
                <a:ea typeface="Arial" charset="0"/>
              </a:rPr>
              <a:t>تحديد الوضع الراهن أو تحديد الكفاءة للمقارنة بمستويات أو معايير محددة واقتراح أساليب ووسائل </a:t>
            </a:r>
            <a:r>
              <a:rPr lang="ar-SA" altLang="en-US" dirty="0" smtClean="0">
                <a:ea typeface="Arial" charset="0"/>
              </a:rPr>
              <a:t>للتحسين</a:t>
            </a:r>
          </a:p>
          <a:p>
            <a:pPr marL="0" indent="0" algn="r" rtl="1">
              <a:buNone/>
            </a:pPr>
            <a:endParaRPr lang="ar-SA" altLang="en-US" dirty="0">
              <a:ea typeface="Arial" charset="0"/>
            </a:endParaRPr>
          </a:p>
          <a:p>
            <a:pPr algn="r" rtl="1"/>
            <a:r>
              <a:rPr lang="ar-SA" altLang="en-US" dirty="0">
                <a:ea typeface="Arial" charset="0"/>
              </a:rPr>
              <a:t>تمتاز البحوث المسحية بكبر عدد العينة المشاركة في البحث </a:t>
            </a:r>
            <a:r>
              <a:rPr lang="ar-SA" altLang="en-US" dirty="0" smtClean="0">
                <a:ea typeface="Arial" charset="0"/>
              </a:rPr>
              <a:t>بحيث </a:t>
            </a:r>
            <a:r>
              <a:rPr lang="ar-SA" altLang="en-US" dirty="0">
                <a:ea typeface="Arial" charset="0"/>
              </a:rPr>
              <a:t>لا </a:t>
            </a:r>
            <a:r>
              <a:rPr lang="ar-SA" altLang="en-US" dirty="0" smtClean="0">
                <a:ea typeface="Arial" charset="0"/>
              </a:rPr>
              <a:t>تقل عادة </a:t>
            </a:r>
            <a:r>
              <a:rPr lang="ar-SA" altLang="en-US" dirty="0">
                <a:ea typeface="Arial" charset="0"/>
              </a:rPr>
              <a:t>عن </a:t>
            </a:r>
            <a:r>
              <a:rPr lang="ar-SA" altLang="en-US" dirty="0" smtClean="0">
                <a:ea typeface="Arial" charset="0"/>
              </a:rPr>
              <a:t>١٠٠ </a:t>
            </a:r>
            <a:r>
              <a:rPr lang="ar-SA" altLang="en-US" dirty="0">
                <a:ea typeface="Arial" charset="0"/>
              </a:rPr>
              <a:t>مشارك </a:t>
            </a:r>
            <a:r>
              <a:rPr lang="ar-SA" altLang="en-US" dirty="0" smtClean="0">
                <a:ea typeface="Arial" charset="0"/>
              </a:rPr>
              <a:t>والأفضل ٥٠٠ وأكثر</a:t>
            </a:r>
          </a:p>
          <a:p>
            <a:pPr marL="0" indent="0" algn="r" rtl="1">
              <a:buNone/>
            </a:pPr>
            <a:endParaRPr lang="ar-SA" altLang="en-US" dirty="0" smtClean="0">
              <a:ea typeface="Arial" charset="0"/>
            </a:endParaRPr>
          </a:p>
          <a:p>
            <a:pPr algn="r" rtl="1">
              <a:spcBef>
                <a:spcPct val="0"/>
              </a:spcBef>
              <a:buFont typeface="Arial" charset="0"/>
              <a:buChar char="•"/>
            </a:pPr>
            <a:r>
              <a:rPr lang="ar-SA" altLang="en-US" dirty="0" smtClean="0">
                <a:latin typeface="Arial" charset="0"/>
              </a:rPr>
              <a:t>يفضل استخدام البحوث المسحية كأساس للحصول على البيانات التي يمكن التعبير عنها فى صورة تكرارات أو لمعرفة درجة وجود الظاهرة دون محاولة معرفة السبب ورائها</a:t>
            </a:r>
          </a:p>
          <a:p>
            <a:pPr algn="r" rtl="1">
              <a:spcBef>
                <a:spcPct val="0"/>
              </a:spcBef>
              <a:buNone/>
            </a:pPr>
            <a:endParaRPr lang="ar-SA" altLang="en-US" dirty="0" smtClean="0">
              <a:latin typeface="Arial" charset="0"/>
            </a:endParaRPr>
          </a:p>
          <a:p>
            <a:pPr algn="r" rtl="1">
              <a:spcBef>
                <a:spcPct val="0"/>
              </a:spcBef>
              <a:buNone/>
            </a:pPr>
            <a:r>
              <a:rPr lang="ar-SA" altLang="en-US" dirty="0" smtClean="0">
                <a:latin typeface="Arial" charset="0"/>
              </a:rPr>
              <a:t>          تستخدم في المسح المدرسي والمسح الاجتماعي ولمسح الرأي العام</a:t>
            </a:r>
          </a:p>
          <a:p>
            <a:pPr algn="r" rtl="1"/>
            <a:endParaRPr lang="en-US" altLang="en-US" dirty="0"/>
          </a:p>
          <a:p>
            <a:pPr algn="r" rtl="1">
              <a:buFont typeface="Georgia" charset="0"/>
              <a:buNone/>
            </a:pPr>
            <a:endParaRPr lang="ar-SA" altLang="en-US" dirty="0">
              <a:ea typeface="Arial" charset="0"/>
            </a:endParaRPr>
          </a:p>
          <a:p>
            <a:pPr algn="r" rtl="1">
              <a:buFont typeface="Georgia" charset="0"/>
              <a:buNone/>
            </a:pPr>
            <a:endParaRPr lang="en-US" altLang="en-US" dirty="0"/>
          </a:p>
        </p:txBody>
      </p:sp>
    </p:spTree>
    <p:extLst>
      <p:ext uri="{BB962C8B-B14F-4D97-AF65-F5344CB8AC3E}">
        <p14:creationId xmlns:p14="http://schemas.microsoft.com/office/powerpoint/2010/main" val="1165754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ctr" defTabSz="914400" rtl="1" eaLnBrk="1" latinLnBrk="0" hangingPunct="1">
              <a:lnSpc>
                <a:spcPct val="90000"/>
              </a:lnSpc>
              <a:spcBef>
                <a:spcPct val="0"/>
              </a:spcBef>
              <a:buNone/>
            </a:pPr>
            <a:r>
              <a:rPr lang="ar-SA" altLang="en-US" dirty="0" smtClean="0"/>
              <a:t>الدراسات المسحية</a:t>
            </a:r>
            <a:endParaRPr lang="en-US" altLang="en-US" dirty="0"/>
          </a:p>
        </p:txBody>
      </p:sp>
      <p:sp>
        <p:nvSpPr>
          <p:cNvPr id="11267" name="Content Placeholder 2"/>
          <p:cNvSpPr>
            <a:spLocks noGrp="1"/>
          </p:cNvSpPr>
          <p:nvPr>
            <p:ph idx="1"/>
          </p:nvPr>
        </p:nvSpPr>
        <p:spPr/>
        <p:txBody>
          <a:bodyPr/>
          <a:lstStyle/>
          <a:p>
            <a:pPr algn="r" rtl="1"/>
            <a:r>
              <a:rPr lang="ar-SA" altLang="en-US" dirty="0">
                <a:ea typeface="Arial" charset="0"/>
              </a:rPr>
              <a:t>المسح المدرسي:</a:t>
            </a:r>
          </a:p>
          <a:p>
            <a:pPr algn="r" rtl="1">
              <a:buFont typeface="Georgia" charset="0"/>
              <a:buNone/>
            </a:pPr>
            <a:r>
              <a:rPr lang="ar-SA" altLang="en-US" dirty="0">
                <a:ea typeface="Arial" charset="0"/>
              </a:rPr>
              <a:t>الذي يدرس الميدان التربوي بأبعاده المختلفة مثل: المعلم، المتعلم، الوسائل التربوية، الأهداف، المناهج، </a:t>
            </a:r>
            <a:r>
              <a:rPr lang="ar-SA" altLang="en-US" dirty="0" smtClean="0">
                <a:ea typeface="Arial" charset="0"/>
              </a:rPr>
              <a:t>وغيرها</a:t>
            </a:r>
            <a:r>
              <a:rPr lang="en-GB" altLang="en-US" dirty="0" smtClean="0">
                <a:ea typeface="Arial" charset="0"/>
              </a:rPr>
              <a:t> </a:t>
            </a:r>
            <a:r>
              <a:rPr lang="ar-SA" altLang="en-US" dirty="0" smtClean="0">
                <a:ea typeface="Arial" charset="0"/>
              </a:rPr>
              <a:t>بهدف </a:t>
            </a:r>
            <a:r>
              <a:rPr lang="ar-SA" altLang="en-US" dirty="0">
                <a:ea typeface="Arial" charset="0"/>
              </a:rPr>
              <a:t>تطوير العملية التربوية، ووضع الخطط المناسبة </a:t>
            </a:r>
            <a:r>
              <a:rPr lang="ar-SA" altLang="en-US" dirty="0" smtClean="0">
                <a:ea typeface="Arial" charset="0"/>
              </a:rPr>
              <a:t>لذلك</a:t>
            </a:r>
            <a:r>
              <a:rPr lang="ar-SA" altLang="en-US" dirty="0">
                <a:ea typeface="Arial" charset="0"/>
              </a:rPr>
              <a:t>. </a:t>
            </a:r>
          </a:p>
          <a:p>
            <a:pPr algn="r" rtl="1">
              <a:buFont typeface="Georgia" charset="0"/>
              <a:buNone/>
            </a:pPr>
            <a:r>
              <a:rPr lang="ar-SA" altLang="en-US" dirty="0">
                <a:ea typeface="Arial" charset="0"/>
              </a:rPr>
              <a:t>من أجل ذلك يعد المسح المدرسي الخطوة الأولى التي يتم فيها جمع البيانات لوضع خطط التطوير.</a:t>
            </a:r>
            <a:br>
              <a:rPr lang="ar-SA" altLang="en-US" dirty="0">
                <a:ea typeface="Arial" charset="0"/>
              </a:rPr>
            </a:br>
            <a:r>
              <a:rPr lang="ar-SA" altLang="en-US" dirty="0">
                <a:ea typeface="Arial" charset="0"/>
              </a:rPr>
              <a:t/>
            </a:r>
            <a:br>
              <a:rPr lang="ar-SA" altLang="en-US" dirty="0">
                <a:ea typeface="Arial" charset="0"/>
              </a:rPr>
            </a:br>
            <a:endParaRPr lang="en-US" altLang="en-US" dirty="0"/>
          </a:p>
        </p:txBody>
      </p:sp>
    </p:spTree>
    <p:extLst>
      <p:ext uri="{BB962C8B-B14F-4D97-AF65-F5344CB8AC3E}">
        <p14:creationId xmlns:p14="http://schemas.microsoft.com/office/powerpoint/2010/main" val="1336149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p:txBody>
          <a:bodyPr>
            <a:normAutofit fontScale="70000" lnSpcReduction="20000"/>
          </a:bodyPr>
          <a:lstStyle/>
          <a:p>
            <a:pPr algn="r" rtl="1"/>
            <a:r>
              <a:rPr lang="ar-SA" altLang="en-US" dirty="0">
                <a:ea typeface="Arial" charset="0"/>
              </a:rPr>
              <a:t>المسح الاجتماعي: </a:t>
            </a:r>
          </a:p>
          <a:p>
            <a:pPr algn="r" rtl="1">
              <a:buFont typeface="Georgia" charset="0"/>
              <a:buNone/>
            </a:pPr>
            <a:r>
              <a:rPr lang="ar-SA" altLang="en-US" dirty="0">
                <a:ea typeface="Arial" charset="0"/>
              </a:rPr>
              <a:t>يتعلق بدراسة قضايا المجتمع المختلفة مثل توزيع السكان، العادات، الأسرة، والتي تمثل خطوة مبدئية مهمة لتطوير المجتمع.</a:t>
            </a:r>
          </a:p>
          <a:p>
            <a:pPr algn="r" rtl="1">
              <a:buFont typeface="Georgia" charset="0"/>
              <a:buNone/>
            </a:pPr>
            <a:endParaRPr lang="ar-SA" altLang="en-US" dirty="0">
              <a:ea typeface="Arial" charset="0"/>
            </a:endParaRPr>
          </a:p>
          <a:p>
            <a:pPr algn="r" rtl="1"/>
            <a:r>
              <a:rPr lang="ar-SA" altLang="en-US" dirty="0">
                <a:ea typeface="Arial" charset="0"/>
              </a:rPr>
              <a:t>مسح للرأي العام: </a:t>
            </a:r>
          </a:p>
          <a:p>
            <a:pPr algn="r" rtl="1">
              <a:buFont typeface="Georgia" charset="0"/>
              <a:buNone/>
            </a:pPr>
            <a:r>
              <a:rPr lang="ar-SA" altLang="en-US" dirty="0">
                <a:ea typeface="Arial" charset="0"/>
              </a:rPr>
              <a:t>تتعلق دراسات الرأي العام بمسح أراء الجماعة ومشاعرها وأفكارها ومعتقداتها. وهي دراسة حيوية تحقق عدد من الفوائد أهمها </a:t>
            </a:r>
            <a:r>
              <a:rPr lang="ar-SA" altLang="en-US" dirty="0" smtClean="0">
                <a:ea typeface="Arial" charset="0"/>
              </a:rPr>
              <a:t>المساعدة </a:t>
            </a:r>
            <a:r>
              <a:rPr lang="ar-SA" altLang="en-US" dirty="0">
                <a:ea typeface="Arial" charset="0"/>
              </a:rPr>
              <a:t>في الحصول على معلومات وبيانات ضرورية لأي عمليه </a:t>
            </a:r>
            <a:r>
              <a:rPr lang="ar-SA" altLang="en-US" dirty="0" smtClean="0">
                <a:ea typeface="Arial" charset="0"/>
              </a:rPr>
              <a:t>تخطيط.</a:t>
            </a:r>
          </a:p>
          <a:p>
            <a:pPr algn="r" rtl="1">
              <a:buFont typeface="Georgia" charset="0"/>
              <a:buNone/>
            </a:pPr>
            <a:endParaRPr lang="ar-SA" altLang="en-US" dirty="0" smtClean="0">
              <a:ea typeface="Arial" charset="0"/>
            </a:endParaRPr>
          </a:p>
          <a:p>
            <a:pPr algn="r" rtl="1"/>
            <a:r>
              <a:rPr lang="ar-SA" altLang="en-US" dirty="0" smtClean="0">
                <a:ea typeface="Arial" charset="0"/>
              </a:rPr>
              <a:t>التحليل الاحصائي المستخدم:</a:t>
            </a:r>
          </a:p>
          <a:p>
            <a:pPr algn="r" rtl="1">
              <a:buFont typeface="Georgia" charset="0"/>
              <a:buNone/>
            </a:pPr>
            <a:r>
              <a:rPr lang="ar-SA" altLang="en-US" dirty="0" smtClean="0">
                <a:ea typeface="Arial" charset="0"/>
              </a:rPr>
              <a:t>التحليلات الوصفية مثل (المتوسط، الوسيط، المنوال، التكرار، الانحراف المعياري).</a:t>
            </a:r>
            <a:endParaRPr lang="en-US" altLang="en-US" dirty="0" smtClean="0"/>
          </a:p>
          <a:p>
            <a:pPr algn="r" rtl="1">
              <a:buFont typeface="Georgia" charset="0"/>
              <a:buNone/>
            </a:pPr>
            <a:endParaRPr lang="ar-SA" altLang="en-US" dirty="0">
              <a:ea typeface="Arial" charset="0"/>
            </a:endParaRPr>
          </a:p>
          <a:p>
            <a:pPr algn="r" rtl="1">
              <a:buFont typeface="Georgia" charset="0"/>
              <a:buNone/>
            </a:pPr>
            <a:r>
              <a:rPr lang="ar-SA" altLang="en-US" dirty="0" smtClean="0">
                <a:ea typeface="Arial" charset="0"/>
              </a:rPr>
              <a:t> </a:t>
            </a:r>
            <a:endParaRPr lang="ar-SA" altLang="en-US" dirty="0">
              <a:ea typeface="Arial" charset="0"/>
            </a:endParaRPr>
          </a:p>
          <a:p>
            <a:pPr algn="r" rtl="1">
              <a:buFont typeface="Georgia" charset="0"/>
              <a:buNone/>
            </a:pPr>
            <a:r>
              <a:rPr lang="ar-SA" altLang="en-US" dirty="0">
                <a:ea typeface="Arial" charset="0"/>
              </a:rPr>
              <a:t/>
            </a:r>
            <a:br>
              <a:rPr lang="ar-SA" altLang="en-US" dirty="0">
                <a:ea typeface="Arial" charset="0"/>
              </a:rPr>
            </a:br>
            <a:endParaRPr lang="en-US" altLang="en-US" dirty="0"/>
          </a:p>
        </p:txBody>
      </p:sp>
      <p:sp>
        <p:nvSpPr>
          <p:cNvPr id="4" name="Title 1"/>
          <p:cNvSpPr>
            <a:spLocks noGrp="1"/>
          </p:cNvSpPr>
          <p:nvPr>
            <p:ph type="title"/>
          </p:nvPr>
        </p:nvSpPr>
        <p:spPr/>
        <p:txBody>
          <a:bodyPr/>
          <a:lstStyle/>
          <a:p>
            <a:pPr algn="ctr" defTabSz="914400" rtl="1" eaLnBrk="1" latinLnBrk="0" hangingPunct="1">
              <a:lnSpc>
                <a:spcPct val="90000"/>
              </a:lnSpc>
              <a:spcBef>
                <a:spcPct val="0"/>
              </a:spcBef>
              <a:buNone/>
            </a:pPr>
            <a:r>
              <a:rPr lang="ar-SA" altLang="en-US" dirty="0" smtClean="0"/>
              <a:t>الدراسات المسحية</a:t>
            </a:r>
            <a:endParaRPr lang="en-US" altLang="en-US" dirty="0"/>
          </a:p>
        </p:txBody>
      </p:sp>
    </p:spTree>
    <p:extLst>
      <p:ext uri="{BB962C8B-B14F-4D97-AF65-F5344CB8AC3E}">
        <p14:creationId xmlns:p14="http://schemas.microsoft.com/office/powerpoint/2010/main" val="4305868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ctr" rtl="1"/>
            <a:r>
              <a:rPr lang="ar-SA" altLang="en-US" b="1" dirty="0">
                <a:ea typeface="Tahoma" charset="0"/>
              </a:rPr>
              <a:t>مميزات وعيوب المنهج </a:t>
            </a:r>
            <a:r>
              <a:rPr lang="ar-SA" altLang="en-US" b="1" dirty="0" smtClean="0">
                <a:ea typeface="Tahoma" charset="0"/>
              </a:rPr>
              <a:t>المسحي</a:t>
            </a:r>
            <a:endParaRPr lang="en-US" altLang="en-US" dirty="0"/>
          </a:p>
        </p:txBody>
      </p:sp>
      <p:sp>
        <p:nvSpPr>
          <p:cNvPr id="14339" name="Content Placeholder 2"/>
          <p:cNvSpPr>
            <a:spLocks noGrp="1"/>
          </p:cNvSpPr>
          <p:nvPr>
            <p:ph idx="1"/>
          </p:nvPr>
        </p:nvSpPr>
        <p:spPr/>
        <p:txBody>
          <a:bodyPr>
            <a:normAutofit lnSpcReduction="10000"/>
          </a:bodyPr>
          <a:lstStyle/>
          <a:p>
            <a:pPr algn="r" rtl="1">
              <a:buFont typeface="Georgia" charset="0"/>
              <a:buNone/>
            </a:pPr>
            <a:r>
              <a:rPr lang="ar-SA" altLang="en-US" b="1" u="sng" dirty="0">
                <a:ea typeface="Arial" charset="0"/>
              </a:rPr>
              <a:t>المميزات:</a:t>
            </a:r>
            <a:r>
              <a:rPr lang="ar-SA" altLang="en-US" dirty="0">
                <a:ea typeface="Arial" charset="0"/>
              </a:rPr>
              <a:t/>
            </a:r>
            <a:br>
              <a:rPr lang="ar-SA" altLang="en-US" dirty="0">
                <a:ea typeface="Arial" charset="0"/>
              </a:rPr>
            </a:br>
            <a:r>
              <a:rPr lang="ar-SA" altLang="en-US" dirty="0">
                <a:ea typeface="Arial" charset="0"/>
              </a:rPr>
              <a:t/>
            </a:r>
            <a:br>
              <a:rPr lang="ar-SA" altLang="en-US" dirty="0">
                <a:ea typeface="Arial" charset="0"/>
              </a:rPr>
            </a:br>
            <a:r>
              <a:rPr lang="ar-SA" altLang="en-US" dirty="0">
                <a:ea typeface="Arial" charset="0"/>
              </a:rPr>
              <a:t>يتميز المنهج المسحي بأنه يعتبر الأساس لبقية أنواع البحوث في المنهج الوصفي، إضافة إلى ذلك سهل التطبيق في عدد من المجالات المختلفة، المدرسية والطبية والنفسية والاجتماعية ... الخ. </a:t>
            </a:r>
            <a:br>
              <a:rPr lang="ar-SA" altLang="en-US" dirty="0">
                <a:ea typeface="Arial" charset="0"/>
              </a:rPr>
            </a:br>
            <a:r>
              <a:rPr lang="ar-SA" altLang="en-US" dirty="0">
                <a:ea typeface="Arial" charset="0"/>
              </a:rPr>
              <a:t/>
            </a:r>
            <a:br>
              <a:rPr lang="ar-SA" altLang="en-US" dirty="0">
                <a:ea typeface="Arial" charset="0"/>
              </a:rPr>
            </a:br>
            <a:r>
              <a:rPr lang="ar-SA" altLang="en-US" b="1" u="sng" dirty="0">
                <a:ea typeface="Arial" charset="0"/>
              </a:rPr>
              <a:t>العـيوب:</a:t>
            </a:r>
            <a:r>
              <a:rPr lang="ar-SA" altLang="en-US" dirty="0">
                <a:ea typeface="Arial" charset="0"/>
              </a:rPr>
              <a:t/>
            </a:r>
            <a:br>
              <a:rPr lang="ar-SA" altLang="en-US" dirty="0">
                <a:ea typeface="Arial" charset="0"/>
              </a:rPr>
            </a:br>
            <a:endParaRPr lang="ar-SA" altLang="en-US" dirty="0">
              <a:ea typeface="Arial" charset="0"/>
            </a:endParaRPr>
          </a:p>
          <a:p>
            <a:pPr algn="r" rtl="1">
              <a:buFont typeface="Georgia" charset="0"/>
              <a:buNone/>
            </a:pPr>
            <a:r>
              <a:rPr lang="ar-SA" altLang="en-US" dirty="0">
                <a:ea typeface="Arial" charset="0"/>
              </a:rPr>
              <a:t>يعاب عليه صعوبة السيطرة على كل المتغيرات المرتبطة </a:t>
            </a:r>
            <a:r>
              <a:rPr lang="ar-SA" altLang="en-US" dirty="0" smtClean="0">
                <a:ea typeface="Arial" charset="0"/>
              </a:rPr>
              <a:t>بالظاهرة٬ </a:t>
            </a:r>
            <a:r>
              <a:rPr lang="ar-SA" altLang="en-US" dirty="0">
                <a:ea typeface="Arial" charset="0"/>
              </a:rPr>
              <a:t>بالإضافة إلى الوقت والجهد المبذول في الحصول على مشاركين.  </a:t>
            </a:r>
            <a:br>
              <a:rPr lang="ar-SA" altLang="en-US" dirty="0">
                <a:ea typeface="Arial" charset="0"/>
              </a:rPr>
            </a:br>
            <a:endParaRPr lang="en-US" altLang="en-US" dirty="0"/>
          </a:p>
        </p:txBody>
      </p:sp>
    </p:spTree>
    <p:extLst>
      <p:ext uri="{BB962C8B-B14F-4D97-AF65-F5344CB8AC3E}">
        <p14:creationId xmlns:p14="http://schemas.microsoft.com/office/powerpoint/2010/main" val="2000545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838200" y="699662"/>
            <a:ext cx="10515600" cy="1325563"/>
          </a:xfrm>
        </p:spPr>
        <p:txBody>
          <a:bodyPr>
            <a:normAutofit fontScale="90000"/>
          </a:bodyPr>
          <a:lstStyle/>
          <a:p>
            <a:pPr algn="ctr" rtl="1"/>
            <a:r>
              <a:rPr lang="ar-SA" altLang="en-US" b="1" dirty="0" smtClean="0">
                <a:ea typeface="Arial" charset="0"/>
              </a:rPr>
              <a:t>الدراسات الارتباطية أو السببية المقارنة </a:t>
            </a:r>
            <a:r>
              <a:rPr lang="en-US" altLang="en-US" b="1" dirty="0" smtClean="0"/>
              <a:t>Correlation studies</a:t>
            </a:r>
            <a:r>
              <a:rPr lang="ar-SA" altLang="en-US" b="1" dirty="0" smtClean="0">
                <a:ea typeface="Arial" charset="0"/>
              </a:rPr>
              <a:t>:</a:t>
            </a:r>
            <a:br>
              <a:rPr lang="ar-SA" altLang="en-US" b="1" dirty="0" smtClean="0">
                <a:ea typeface="Arial" charset="0"/>
              </a:rPr>
            </a:br>
            <a:endParaRPr lang="en-US" altLang="en-US" b="1" dirty="0"/>
          </a:p>
        </p:txBody>
      </p:sp>
      <p:sp>
        <p:nvSpPr>
          <p:cNvPr id="15363" name="Content Placeholder 2"/>
          <p:cNvSpPr>
            <a:spLocks noGrp="1"/>
          </p:cNvSpPr>
          <p:nvPr>
            <p:ph idx="1"/>
          </p:nvPr>
        </p:nvSpPr>
        <p:spPr/>
        <p:txBody>
          <a:bodyPr>
            <a:normAutofit fontScale="77500" lnSpcReduction="20000"/>
          </a:bodyPr>
          <a:lstStyle/>
          <a:p>
            <a:pPr algn="r" rtl="1">
              <a:buFont typeface="Georgia" charset="0"/>
              <a:buNone/>
            </a:pPr>
            <a:r>
              <a:rPr lang="ar-SA" altLang="en-US" dirty="0" smtClean="0">
                <a:ea typeface="Arial" charset="0"/>
              </a:rPr>
              <a:t> </a:t>
            </a:r>
            <a:endParaRPr lang="en-US" altLang="en-US" dirty="0"/>
          </a:p>
          <a:p>
            <a:pPr algn="r" rtl="1">
              <a:buFont typeface="Georgia" charset="0"/>
              <a:buNone/>
            </a:pPr>
            <a:r>
              <a:rPr lang="ar-SA" altLang="en-US" dirty="0">
                <a:ea typeface="Arial" charset="0"/>
              </a:rPr>
              <a:t>تهدف إلى اكتشاف العلاقة بين متغيرين أو أكثر مع تحديد نوع الارتباط (موجب أو سالب) كالتعرف على العلاقة بين التفكير المجرد والتحصيل الدراسي. </a:t>
            </a:r>
            <a:endParaRPr lang="ar-SA" altLang="en-US" dirty="0" smtClean="0">
              <a:ea typeface="Arial" charset="0"/>
            </a:endParaRPr>
          </a:p>
          <a:p>
            <a:pPr algn="r" rtl="1">
              <a:buFont typeface="Georgia" charset="0"/>
              <a:buNone/>
            </a:pPr>
            <a:endParaRPr lang="ar-SA" altLang="en-US" dirty="0">
              <a:ea typeface="Arial" charset="0"/>
            </a:endParaRPr>
          </a:p>
          <a:p>
            <a:pPr algn="just" rtl="1">
              <a:buNone/>
            </a:pPr>
            <a:r>
              <a:rPr lang="ar-SA" altLang="en-US" dirty="0" smtClean="0">
                <a:ea typeface="Arial" charset="0"/>
              </a:rPr>
              <a:t>تتراوح قيمة معامل الارتباط بين  +1 و -1 مروراً بالصفر. </a:t>
            </a:r>
          </a:p>
          <a:p>
            <a:pPr algn="just" rtl="1">
              <a:buNone/>
            </a:pPr>
            <a:r>
              <a:rPr lang="ar-SA" altLang="en-US" dirty="0" smtClean="0">
                <a:ea typeface="Arial" charset="0"/>
              </a:rPr>
              <a:t>إذا بلغت قيمة المعامل بين متغيرين ( </a:t>
            </a:r>
            <a:r>
              <a:rPr lang="ar-SA" altLang="en-US" dirty="0" err="1" smtClean="0">
                <a:ea typeface="Arial" charset="0"/>
              </a:rPr>
              <a:t>ر</a:t>
            </a:r>
            <a:r>
              <a:rPr lang="ar-SA" altLang="en-US" dirty="0" smtClean="0">
                <a:ea typeface="Arial" charset="0"/>
              </a:rPr>
              <a:t> )= صفر أو ما يقارب الصفر فإن هذا دليل على انعدام الارتباط بين متغيرين كالارتباط بين طول الذراع ومعدل الذكاء. </a:t>
            </a:r>
          </a:p>
          <a:p>
            <a:pPr algn="just" rtl="1">
              <a:buNone/>
            </a:pPr>
            <a:endParaRPr lang="ar-SA" altLang="en-US" dirty="0">
              <a:ea typeface="Arial" charset="0"/>
            </a:endParaRPr>
          </a:p>
          <a:p>
            <a:pPr algn="just" rtl="1">
              <a:buNone/>
            </a:pPr>
            <a:r>
              <a:rPr lang="ar-SA" altLang="en-US" dirty="0" smtClean="0">
                <a:ea typeface="Arial" charset="0"/>
              </a:rPr>
              <a:t>توضح الدراسات الارتباطية أيضاً كمية الارتباط: </a:t>
            </a:r>
          </a:p>
          <a:p>
            <a:pPr algn="just" rtl="1">
              <a:buNone/>
            </a:pPr>
            <a:r>
              <a:rPr lang="ar-SA" altLang="en-US" dirty="0" smtClean="0">
                <a:ea typeface="Arial" charset="0"/>
              </a:rPr>
              <a:t> </a:t>
            </a:r>
          </a:p>
          <a:p>
            <a:pPr algn="just" rtl="1">
              <a:buNone/>
            </a:pPr>
            <a:r>
              <a:rPr lang="ar-SA" altLang="en-US" dirty="0" smtClean="0">
                <a:ea typeface="Arial" charset="0"/>
              </a:rPr>
              <a:t>كلما ابتعدت قيمة الارتباط عن الصفر، في الاتجاه السالب أو الموجب، دل ذلك على قوة العلاقة بين المتغيرين وكلما اقتربت هذه القيمة من الصفر في الاتجاه السالب أو الموجب، دل ذلك على ضعف العلاقة بين المتغيرين.</a:t>
            </a:r>
          </a:p>
          <a:p>
            <a:pPr algn="just" rtl="1">
              <a:buNone/>
            </a:pPr>
            <a:endParaRPr lang="ar-SA" altLang="en-US" dirty="0" smtClean="0">
              <a:ea typeface="Arial" charset="0"/>
            </a:endParaRPr>
          </a:p>
          <a:p>
            <a:pPr algn="r" rtl="1">
              <a:buFont typeface="Georgia" charset="0"/>
              <a:buNone/>
            </a:pPr>
            <a:endParaRPr lang="en-US" altLang="en-US" dirty="0"/>
          </a:p>
        </p:txBody>
      </p:sp>
    </p:spTree>
    <p:extLst>
      <p:ext uri="{BB962C8B-B14F-4D97-AF65-F5344CB8AC3E}">
        <p14:creationId xmlns:p14="http://schemas.microsoft.com/office/powerpoint/2010/main" val="236314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1981200" y="1928814"/>
            <a:ext cx="8229600" cy="4645025"/>
          </a:xfrm>
        </p:spPr>
        <p:txBody>
          <a:bodyPr/>
          <a:lstStyle/>
          <a:p>
            <a:pPr algn="just" rtl="1" eaLnBrk="1" hangingPunct="1">
              <a:buFont typeface="Arial" charset="0"/>
              <a:buNone/>
            </a:pPr>
            <a:r>
              <a:rPr lang="ar-SA" altLang="en-US" dirty="0">
                <a:ea typeface="Arial" charset="0"/>
              </a:rPr>
              <a:t>توضح أيضا </a:t>
            </a:r>
            <a:r>
              <a:rPr lang="ar-SA" altLang="en-US" dirty="0" smtClean="0">
                <a:ea typeface="Arial" charset="0"/>
              </a:rPr>
              <a:t>الدراسات الارتباطية اتجاه </a:t>
            </a:r>
            <a:r>
              <a:rPr lang="ar-SA" altLang="en-US" dirty="0">
                <a:ea typeface="Arial" charset="0"/>
              </a:rPr>
              <a:t>الارتباط، قد يكون الارتباط في أحد </a:t>
            </a:r>
            <a:r>
              <a:rPr lang="ar-SA" altLang="en-US" dirty="0" smtClean="0">
                <a:ea typeface="Arial" charset="0"/>
              </a:rPr>
              <a:t>الاتجاهين: </a:t>
            </a:r>
            <a:r>
              <a:rPr lang="ar-SA" altLang="en-US" dirty="0">
                <a:ea typeface="Arial" charset="0"/>
              </a:rPr>
              <a:t>الموجب أو السالب. </a:t>
            </a:r>
          </a:p>
          <a:p>
            <a:pPr algn="just" rtl="1" eaLnBrk="1" hangingPunct="1">
              <a:buFont typeface="Arial" charset="0"/>
              <a:buNone/>
            </a:pPr>
            <a:r>
              <a:rPr lang="ar-SA" altLang="en-US" u="sng" dirty="0">
                <a:ea typeface="Arial" charset="0"/>
              </a:rPr>
              <a:t>الارتباط الموجب: </a:t>
            </a:r>
          </a:p>
          <a:p>
            <a:pPr algn="just" rtl="1" eaLnBrk="1" hangingPunct="1">
              <a:buFont typeface="Arial" charset="0"/>
              <a:buNone/>
            </a:pPr>
            <a:r>
              <a:rPr lang="ar-SA" altLang="en-US" dirty="0">
                <a:ea typeface="Arial" charset="0"/>
              </a:rPr>
              <a:t>يشير إلى أن التغير في أحد المتغيرين يقترن بتغير في المتغير الآخر في نفس الاتجاه (سواء الموجب أو السالب). </a:t>
            </a:r>
          </a:p>
          <a:p>
            <a:pPr algn="just" rtl="1" eaLnBrk="1" hangingPunct="1">
              <a:buFont typeface="Arial" charset="0"/>
              <a:buNone/>
            </a:pPr>
            <a:r>
              <a:rPr lang="ar-SA" altLang="en-US" dirty="0" smtClean="0">
                <a:ea typeface="Arial" charset="0"/>
              </a:rPr>
              <a:t>مثال</a:t>
            </a:r>
            <a:r>
              <a:rPr lang="ar-SA" altLang="en-US" dirty="0">
                <a:ea typeface="Arial" charset="0"/>
              </a:rPr>
              <a:t>: التفاعل بين الأم والطفل وأثره على النمو اللغوي. اذا ارتفع التفاعل ارتفع النمو اللغوي</a:t>
            </a:r>
          </a:p>
          <a:p>
            <a:pPr algn="r" rtl="1"/>
            <a:endParaRPr lang="en-US" altLang="en-US" dirty="0"/>
          </a:p>
        </p:txBody>
      </p:sp>
      <p:sp>
        <p:nvSpPr>
          <p:cNvPr id="4" name="Title 1"/>
          <p:cNvSpPr>
            <a:spLocks noGrp="1"/>
          </p:cNvSpPr>
          <p:nvPr>
            <p:ph type="title"/>
          </p:nvPr>
        </p:nvSpPr>
        <p:spPr>
          <a:xfrm>
            <a:off x="838200" y="603251"/>
            <a:ext cx="10515600" cy="1325563"/>
          </a:xfrm>
        </p:spPr>
        <p:txBody>
          <a:bodyPr>
            <a:normAutofit fontScale="90000"/>
          </a:bodyPr>
          <a:lstStyle/>
          <a:p>
            <a:pPr algn="ctr" rtl="1"/>
            <a:r>
              <a:rPr lang="ar-SA" altLang="en-US" b="1" dirty="0" smtClean="0">
                <a:ea typeface="Arial" charset="0"/>
              </a:rPr>
              <a:t>الدراسات الارتباطية أو السببية المقارنة </a:t>
            </a:r>
            <a:r>
              <a:rPr lang="en-US" altLang="en-US" b="1" dirty="0" smtClean="0"/>
              <a:t>Correlation studies</a:t>
            </a:r>
            <a:r>
              <a:rPr lang="ar-SA" altLang="en-US" b="1" dirty="0" smtClean="0">
                <a:ea typeface="Arial" charset="0"/>
              </a:rPr>
              <a:t>:</a:t>
            </a:r>
            <a:br>
              <a:rPr lang="ar-SA" altLang="en-US" b="1" dirty="0" smtClean="0">
                <a:ea typeface="Arial" charset="0"/>
              </a:rPr>
            </a:br>
            <a:endParaRPr lang="en-US" altLang="en-US" b="1" dirty="0"/>
          </a:p>
        </p:txBody>
      </p:sp>
    </p:spTree>
    <p:extLst>
      <p:ext uri="{BB962C8B-B14F-4D97-AF65-F5344CB8AC3E}">
        <p14:creationId xmlns:p14="http://schemas.microsoft.com/office/powerpoint/2010/main" val="2037360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2870</TotalTime>
  <Words>956</Words>
  <Application>Microsoft Macintosh PowerPoint</Application>
  <PresentationFormat>Widescreen</PresentationFormat>
  <Paragraphs>113</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Calibri Light</vt:lpstr>
      <vt:lpstr>Sakkal Majalla</vt:lpstr>
      <vt:lpstr>Times New Roman</vt:lpstr>
      <vt:lpstr>Arial</vt:lpstr>
      <vt:lpstr>Calibri</vt:lpstr>
      <vt:lpstr>Georgia</vt:lpstr>
      <vt:lpstr>Tahoma</vt:lpstr>
      <vt:lpstr>Office Theme</vt:lpstr>
      <vt:lpstr>مناهج البحث في علم النفس المحاضرة ٥</vt:lpstr>
      <vt:lpstr>مناهج البحث</vt:lpstr>
      <vt:lpstr>المنهج الوصفي (اكتشاف/ وصف)</vt:lpstr>
      <vt:lpstr>أنماط البحوث الوصفية</vt:lpstr>
      <vt:lpstr>الدراسات المسحية</vt:lpstr>
      <vt:lpstr>الدراسات المسحية</vt:lpstr>
      <vt:lpstr>مميزات وعيوب المنهج المسحي</vt:lpstr>
      <vt:lpstr>الدراسات الارتباطية أو السببية المقارنة Correlation studies: </vt:lpstr>
      <vt:lpstr>الدراسات الارتباطية أو السببية المقارنة Correlation studies: </vt:lpstr>
      <vt:lpstr>الدراسات الارتباطية أو السببية المقارنة Correlation studies: </vt:lpstr>
      <vt:lpstr>الدراسات الارتباطية أو السببية المقارنة Correlation studies: </vt:lpstr>
      <vt:lpstr>منهج دراسة الحالة</vt:lpstr>
      <vt:lpstr>منهج دراسة الحالة</vt:lpstr>
      <vt:lpstr>منهج دراسة الحالة</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مناهج البحث في علم النفس المحاضرة ٣</dc:title>
  <dc:creator>Albandri oti</dc:creator>
  <cp:lastModifiedBy>Albandri oti</cp:lastModifiedBy>
  <cp:revision>65</cp:revision>
  <dcterms:created xsi:type="dcterms:W3CDTF">2017-10-14T14:53:34Z</dcterms:created>
  <dcterms:modified xsi:type="dcterms:W3CDTF">2017-11-06T12:02:49Z</dcterms:modified>
</cp:coreProperties>
</file>