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83" r:id="rId5"/>
    <p:sldId id="261" r:id="rId6"/>
    <p:sldId id="284" r:id="rId7"/>
    <p:sldId id="285" r:id="rId8"/>
    <p:sldId id="286" r:id="rId9"/>
    <p:sldId id="287" r:id="rId10"/>
    <p:sldId id="268" r:id="rId11"/>
    <p:sldId id="273" r:id="rId12"/>
    <p:sldId id="269" r:id="rId13"/>
    <p:sldId id="270" r:id="rId14"/>
    <p:sldId id="271" r:id="rId15"/>
    <p:sldId id="272" r:id="rId16"/>
    <p:sldId id="275" r:id="rId17"/>
    <p:sldId id="278" r:id="rId18"/>
    <p:sldId id="276" r:id="rId19"/>
    <p:sldId id="277" r:id="rId20"/>
    <p:sldId id="279" r:id="rId21"/>
    <p:sldId id="281" r:id="rId22"/>
    <p:sldId id="28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05"/>
  </p:normalViewPr>
  <p:slideViewPr>
    <p:cSldViewPr snapToGrid="0" snapToObjects="1">
      <p:cViewPr>
        <p:scale>
          <a:sx n="123" d="100"/>
          <a:sy n="123" d="100"/>
        </p:scale>
        <p:origin x="152"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05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35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85265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90925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58D554-3E1A-1C49-A093-03F23C57A10D}" type="datetimeFigureOut">
              <a:rPr lang="en-US" smtClean="0"/>
              <a:t>10/30/17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43464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58D554-3E1A-1C49-A093-03F23C57A10D}" type="datetimeFigureOut">
              <a:rPr lang="en-US" smtClean="0"/>
              <a:t>10/30/17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57114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58D554-3E1A-1C49-A093-03F23C57A10D}" type="datetimeFigureOut">
              <a:rPr lang="en-US" smtClean="0"/>
              <a:t>10/30/17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191897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58D554-3E1A-1C49-A093-03F23C57A10D}" type="datetimeFigureOut">
              <a:rPr lang="en-US" smtClean="0"/>
              <a:t>10/30/17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9743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8D554-3E1A-1C49-A093-03F23C57A10D}" type="datetimeFigureOut">
              <a:rPr lang="en-US" smtClean="0"/>
              <a:t>10/30/17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66274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10/30/17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07468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10/30/17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810530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8D554-3E1A-1C49-A093-03F23C57A10D}" type="datetimeFigureOut">
              <a:rPr lang="en-US" smtClean="0"/>
              <a:t>10/30/17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18922-E0D1-F846-8DBC-D40F9206B603}" type="slidenum">
              <a:rPr lang="en-US" smtClean="0"/>
              <a:t>‹#›</a:t>
            </a:fld>
            <a:endParaRPr lang="en-US"/>
          </a:p>
        </p:txBody>
      </p:sp>
    </p:spTree>
    <p:extLst>
      <p:ext uri="{BB962C8B-B14F-4D97-AF65-F5344CB8AC3E}">
        <p14:creationId xmlns:p14="http://schemas.microsoft.com/office/powerpoint/2010/main" val="27725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ac.ksu.edu.sa/sites/default/files/apa_6_materials_amended_after_workshop.docx"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1t.ne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fontScale="90000"/>
          </a:bodyPr>
          <a:lstStyle/>
          <a:p>
            <a:pPr algn="ctr"/>
            <a:r>
              <a:rPr lang="ar-SA" dirty="0" smtClean="0"/>
              <a:t>مناهج البحث في علم النفس</a:t>
            </a:r>
            <a:br>
              <a:rPr lang="ar-SA" dirty="0" smtClean="0"/>
            </a:br>
            <a:r>
              <a:rPr lang="ar-SA" dirty="0" smtClean="0"/>
              <a:t>المحاضرة </a:t>
            </a:r>
            <a:r>
              <a:rPr lang="ar-SA" dirty="0"/>
              <a:t>٤</a:t>
            </a:r>
          </a:p>
        </p:txBody>
      </p:sp>
      <p:sp>
        <p:nvSpPr>
          <p:cNvPr id="3" name="Content Placeholder 2"/>
          <p:cNvSpPr>
            <a:spLocks noGrp="1"/>
          </p:cNvSpPr>
          <p:nvPr>
            <p:ph idx="1"/>
          </p:nvPr>
        </p:nvSpPr>
        <p:spPr/>
        <p:txBody>
          <a:bodyPr/>
          <a:lstStyle/>
          <a:p>
            <a:pPr algn="r" rtl="1"/>
            <a:endParaRPr lang="ar-SA" dirty="0"/>
          </a:p>
          <a:p>
            <a:pPr algn="r" rtl="1"/>
            <a:endParaRPr lang="ar-SA" dirty="0" smtClean="0"/>
          </a:p>
          <a:p>
            <a:pPr marL="0" indent="0" algn="r" rtl="1">
              <a:buNone/>
            </a:pPr>
            <a:r>
              <a:rPr lang="ar-SA" sz="3200" dirty="0" smtClean="0"/>
              <a:t>خطة المحاضرة:</a:t>
            </a:r>
          </a:p>
          <a:p>
            <a:pPr algn="r" rtl="1">
              <a:buFontTx/>
              <a:buChar char="-"/>
            </a:pPr>
            <a:r>
              <a:rPr lang="ar-SA" sz="3200" dirty="0" smtClean="0"/>
              <a:t>المنهج التجريبي</a:t>
            </a:r>
          </a:p>
          <a:p>
            <a:pPr algn="r" rtl="1">
              <a:buFontTx/>
              <a:buChar char="-"/>
            </a:pPr>
            <a:r>
              <a:rPr lang="ar-SA" sz="3200" dirty="0" smtClean="0"/>
              <a:t>خطة البحث والقراءة النقدية</a:t>
            </a:r>
          </a:p>
          <a:p>
            <a:pPr marL="0" indent="0" algn="r" rtl="1">
              <a:buNone/>
            </a:pPr>
            <a:endParaRPr lang="ar-SA" sz="3200" dirty="0" smtClean="0"/>
          </a:p>
        </p:txBody>
      </p:sp>
    </p:spTree>
    <p:extLst>
      <p:ext uri="{BB962C8B-B14F-4D97-AF65-F5344CB8AC3E}">
        <p14:creationId xmlns:p14="http://schemas.microsoft.com/office/powerpoint/2010/main" val="429322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خطة البحث هي </a:t>
            </a:r>
            <a:r>
              <a:rPr lang="ar-SA" dirty="0" smtClean="0">
                <a:uFillTx/>
              </a:rPr>
              <a:t>تقرير واف يكتبه الباحث بعد استكمال </a:t>
            </a:r>
            <a:r>
              <a:rPr lang="ar-SA" dirty="0" smtClean="0">
                <a:uFillTx/>
              </a:rPr>
              <a:t>الاطلاع على الدراسات </a:t>
            </a:r>
            <a:r>
              <a:rPr lang="ar-SA" dirty="0" smtClean="0">
                <a:uFillTx/>
              </a:rPr>
              <a:t>السابقة الأولية في المجال الذي اختار فيه مشكلته ويوضح هذا التقرير أهمية المشكلة والجهود المبذولة في مواجهتها والدوافع التي دفعت الباحث لاختيارها كما يحدد التقرير مشكلة البحث ويعين أبعادها وحدودها ومسلماتها وفرضياتها واجراءاتها.</a:t>
            </a:r>
          </a:p>
          <a:p>
            <a:pPr marL="0" indent="0" algn="r" rtl="1">
              <a:buNone/>
            </a:pPr>
            <a:endParaRPr lang="ar-SA" dirty="0" smtClean="0">
              <a:uFillTx/>
            </a:endParaRPr>
          </a:p>
          <a:p>
            <a:pPr marL="0" indent="0" algn="r" rtl="1">
              <a:buNone/>
            </a:pPr>
            <a:r>
              <a:rPr lang="ar-SA" dirty="0" smtClean="0">
                <a:uFillTx/>
              </a:rPr>
              <a:t>الخطوة اللاحقة لإعداد خطة البحث عرضها على لجنة من المختصين في حلقة مناقشة </a:t>
            </a:r>
            <a:r>
              <a:rPr lang="ar-SA" dirty="0" smtClean="0">
                <a:uFillTx/>
              </a:rPr>
              <a:t>(</a:t>
            </a:r>
            <a:r>
              <a:rPr lang="en-GB" dirty="0" smtClean="0"/>
              <a:t>S</a:t>
            </a:r>
            <a:r>
              <a:rPr lang="en-GB" dirty="0" smtClean="0">
                <a:uFillTx/>
              </a:rPr>
              <a:t>eminar</a:t>
            </a:r>
            <a:r>
              <a:rPr lang="ar-SA" dirty="0" smtClean="0">
                <a:uFillTx/>
              </a:rPr>
              <a:t>) وتتم مناقشة هذه الخطة ويتلقى الباحث وجهات نظر متنوعة في الموضوع تساعده </a:t>
            </a:r>
            <a:r>
              <a:rPr lang="ar-SA" dirty="0" smtClean="0"/>
              <a:t>على</a:t>
            </a:r>
            <a:r>
              <a:rPr lang="ar-SA" dirty="0" smtClean="0">
                <a:uFillTx/>
              </a:rPr>
              <a:t> مزيد من الفهم لموضوعه وتزيد من آفاق اطلاعه.</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9787641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fontScale="62500" lnSpcReduction="20000"/>
          </a:bodyPr>
          <a:lstStyle/>
          <a:p>
            <a:pPr algn="r" rtl="1"/>
            <a:endParaRPr lang="ar-SA" dirty="0"/>
          </a:p>
          <a:p>
            <a:pPr marL="0" indent="0" algn="r" rtl="1">
              <a:buNone/>
            </a:pPr>
            <a:r>
              <a:rPr lang="ar-SA" b="1" u="sng" dirty="0" smtClean="0"/>
              <a:t>عناصر خطة البحث:</a:t>
            </a:r>
          </a:p>
          <a:p>
            <a:pPr algn="r" rtl="1"/>
            <a:r>
              <a:rPr lang="ar-SA" dirty="0" smtClean="0">
                <a:uFillTx/>
              </a:rPr>
              <a:t>العنوان </a:t>
            </a:r>
          </a:p>
          <a:p>
            <a:pPr algn="r" rtl="1"/>
            <a:r>
              <a:rPr lang="ar-SA" dirty="0" smtClean="0">
                <a:uFillTx/>
              </a:rPr>
              <a:t>المقدمة</a:t>
            </a:r>
          </a:p>
          <a:p>
            <a:pPr algn="r" rtl="1"/>
            <a:r>
              <a:rPr lang="ar-SA" dirty="0" smtClean="0">
                <a:uFillTx/>
              </a:rPr>
              <a:t>المشكلة</a:t>
            </a:r>
          </a:p>
          <a:p>
            <a:pPr algn="r" rtl="1"/>
            <a:r>
              <a:rPr lang="ar-SA" dirty="0" smtClean="0">
                <a:uFillTx/>
              </a:rPr>
              <a:t>الدراسات السابقة</a:t>
            </a:r>
          </a:p>
          <a:p>
            <a:pPr algn="r" rtl="1"/>
            <a:r>
              <a:rPr lang="ar-SA" dirty="0" smtClean="0">
                <a:uFillTx/>
              </a:rPr>
              <a:t>أهمية الدراسة النظرية والتطبيقية</a:t>
            </a:r>
          </a:p>
          <a:p>
            <a:pPr algn="r" rtl="1"/>
            <a:r>
              <a:rPr lang="ar-SA" dirty="0" smtClean="0">
                <a:uFillTx/>
              </a:rPr>
              <a:t>أسئلة\ فروض البحث</a:t>
            </a:r>
          </a:p>
          <a:p>
            <a:pPr algn="r" rtl="1"/>
            <a:r>
              <a:rPr lang="ar-SA" dirty="0" smtClean="0">
                <a:uFillTx/>
              </a:rPr>
              <a:t>حدود البحث- المكانية، الزمانية، الموضوعية</a:t>
            </a:r>
          </a:p>
          <a:p>
            <a:pPr algn="r" rtl="1"/>
            <a:r>
              <a:rPr lang="ar-SA" dirty="0" smtClean="0">
                <a:uFillTx/>
              </a:rPr>
              <a:t>تعريف مصطلحات البحث</a:t>
            </a:r>
          </a:p>
          <a:p>
            <a:pPr algn="r" rtl="1"/>
            <a:r>
              <a:rPr lang="ar-SA" dirty="0" smtClean="0">
                <a:uFillTx/>
              </a:rPr>
              <a:t>الإجراءات- المجتمع والعينة ، أدوات الدراسة، إجراءات البحث</a:t>
            </a:r>
          </a:p>
          <a:p>
            <a:pPr algn="r" rtl="1"/>
            <a:r>
              <a:rPr lang="ar-SA" dirty="0" smtClean="0">
                <a:uFillTx/>
              </a:rPr>
              <a:t>المعالجة الإحصائية</a:t>
            </a:r>
          </a:p>
          <a:p>
            <a:pPr algn="r" rtl="1"/>
            <a:r>
              <a:rPr lang="ar-SA" dirty="0" smtClean="0">
                <a:uFillTx/>
              </a:rPr>
              <a:t>مراجع الدراسة</a:t>
            </a:r>
          </a:p>
          <a:p>
            <a:pPr marL="0" indent="0" algn="r" rtl="1">
              <a:buNone/>
            </a:pPr>
            <a:endParaRPr lang="ar-SA" dirty="0" smtClean="0"/>
          </a:p>
        </p:txBody>
      </p:sp>
    </p:spTree>
    <p:extLst>
      <p:ext uri="{BB962C8B-B14F-4D97-AF65-F5344CB8AC3E}">
        <p14:creationId xmlns:p14="http://schemas.microsoft.com/office/powerpoint/2010/main" val="16416109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لماذا نعد خطة البحث:</a:t>
            </a:r>
          </a:p>
          <a:p>
            <a:pPr algn="r" rtl="1"/>
            <a:r>
              <a:rPr lang="ar-SA" dirty="0" smtClean="0">
                <a:uFillTx/>
              </a:rPr>
              <a:t>وصف إجراءات القيام بالدراسة ومتطلباتها على نحو تفصيلي</a:t>
            </a:r>
          </a:p>
          <a:p>
            <a:pPr algn="r" rtl="1"/>
            <a:r>
              <a:rPr lang="ar-SA" dirty="0" smtClean="0">
                <a:uFillTx/>
              </a:rPr>
              <a:t>توجيه خطوات الدراسة، ومراحل تنفيذها</a:t>
            </a:r>
          </a:p>
          <a:p>
            <a:pPr algn="r" rtl="1"/>
            <a:r>
              <a:rPr lang="ar-SA" dirty="0" smtClean="0"/>
              <a:t>تشكل</a:t>
            </a:r>
            <a:r>
              <a:rPr lang="ar-SA" dirty="0" smtClean="0">
                <a:uFillTx/>
              </a:rPr>
              <a:t> إطاراً مرجعياً لتقويم الدراسة بعد الانتهاء من تنفيذها</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99503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lnSpcReduction="10000"/>
          </a:bodyPr>
          <a:lstStyle/>
          <a:p>
            <a:pPr algn="r" rtl="1"/>
            <a:endParaRPr lang="ar-SA" dirty="0"/>
          </a:p>
          <a:p>
            <a:pPr marL="0" indent="0" algn="r" rtl="1">
              <a:buNone/>
            </a:pPr>
            <a:r>
              <a:rPr lang="ar-SA" dirty="0" smtClean="0"/>
              <a:t>عنوان البحث:</a:t>
            </a:r>
          </a:p>
          <a:p>
            <a:pPr marL="0" indent="0" algn="r" rtl="1">
              <a:buNone/>
            </a:pPr>
            <a:r>
              <a:rPr lang="ar-SA" b="1" u="sng" dirty="0" smtClean="0">
                <a:uFillTx/>
              </a:rPr>
              <a:t>يؤدي العنوان وظيفة إعلامية عن موضوع البحث ومجاله لذلك يجب توفر عدد من المعايير فيه :</a:t>
            </a:r>
          </a:p>
          <a:p>
            <a:pPr algn="r" rtl="1"/>
            <a:r>
              <a:rPr lang="ar-SA" dirty="0"/>
              <a:t>التحديد والشمول</a:t>
            </a:r>
          </a:p>
          <a:p>
            <a:pPr algn="r" rtl="1"/>
            <a:r>
              <a:rPr lang="ar-SA" dirty="0"/>
              <a:t>الوضوح </a:t>
            </a:r>
          </a:p>
          <a:p>
            <a:pPr algn="r" rtl="1"/>
            <a:r>
              <a:rPr lang="ar-SA" dirty="0"/>
              <a:t>الكلمات المفتاحية التي تشير إلى مجال البحث ومتغيراته</a:t>
            </a:r>
          </a:p>
          <a:p>
            <a:pPr algn="r" rtl="1"/>
            <a:r>
              <a:rPr lang="ar-SA" dirty="0"/>
              <a:t>اللغة العلمية والمهنية</a:t>
            </a:r>
          </a:p>
          <a:p>
            <a:pPr algn="r" rtl="1"/>
            <a:r>
              <a:rPr lang="ar-SA" dirty="0"/>
              <a:t>طول العنوان </a:t>
            </a:r>
          </a:p>
          <a:p>
            <a:pPr marL="0" indent="0" algn="r" rtl="1">
              <a:buNone/>
            </a:pPr>
            <a:endParaRPr lang="ar-SA" dirty="0" smtClean="0"/>
          </a:p>
        </p:txBody>
      </p:sp>
    </p:spTree>
    <p:extLst>
      <p:ext uri="{BB962C8B-B14F-4D97-AF65-F5344CB8AC3E}">
        <p14:creationId xmlns:p14="http://schemas.microsoft.com/office/powerpoint/2010/main" val="5574557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fontScale="92500" lnSpcReduction="20000"/>
          </a:bodyPr>
          <a:lstStyle/>
          <a:p>
            <a:pPr algn="r" rtl="1"/>
            <a:endParaRPr lang="ar-SA" dirty="0"/>
          </a:p>
          <a:p>
            <a:pPr marL="0" indent="0" algn="r" rtl="1">
              <a:buNone/>
            </a:pPr>
            <a:r>
              <a:rPr lang="ar-SA" dirty="0" smtClean="0"/>
              <a:t>مقدمة البحث:</a:t>
            </a:r>
          </a:p>
          <a:p>
            <a:pPr marL="0" indent="0" algn="r" rtl="1">
              <a:buNone/>
            </a:pPr>
            <a:r>
              <a:rPr lang="ar-SA" dirty="0" smtClean="0"/>
              <a:t>ا</a:t>
            </a:r>
            <a:r>
              <a:rPr lang="ar-SA" dirty="0" smtClean="0">
                <a:uFillTx/>
              </a:rPr>
              <a:t>لمقدمة تشمل توضيحاً لمجال المشكلة وأهميتها والمجهود الذي بذلت في مجالها والدراسات والأبحاث التي تناولت هذا المجال ومدى تفرد البحث عن غيره من الأبحاث ويمكن أن تحتوي على:</a:t>
            </a:r>
          </a:p>
          <a:p>
            <a:pPr algn="r" rtl="1"/>
            <a:r>
              <a:rPr lang="ar-SA" dirty="0" smtClean="0">
                <a:uFillTx/>
              </a:rPr>
              <a:t>توضيح مجال المشكلة</a:t>
            </a:r>
          </a:p>
          <a:p>
            <a:pPr algn="r" rtl="1"/>
            <a:r>
              <a:rPr lang="ar-SA" dirty="0" smtClean="0">
                <a:uFillTx/>
              </a:rPr>
              <a:t>توضيح أهمية الموضوع</a:t>
            </a:r>
          </a:p>
          <a:p>
            <a:pPr algn="r" rtl="1"/>
            <a:r>
              <a:rPr lang="ar-SA" dirty="0" smtClean="0">
                <a:uFillTx/>
              </a:rPr>
              <a:t>توضيح مدى النقص الناتج عن عدم القيام بهذا البحث</a:t>
            </a:r>
          </a:p>
          <a:p>
            <a:pPr algn="r" rtl="1"/>
            <a:r>
              <a:rPr lang="ar-SA" dirty="0" smtClean="0">
                <a:uFillTx/>
              </a:rPr>
              <a:t>استعراض الجهود المبذولة السابقة التي قام بها الآخرون</a:t>
            </a:r>
          </a:p>
          <a:p>
            <a:pPr algn="r" rtl="1"/>
            <a:r>
              <a:rPr lang="ar-SA" dirty="0" smtClean="0">
                <a:uFillTx/>
              </a:rPr>
              <a:t>توضيح أسباب اختيار الباحث لهذه المشكلة</a:t>
            </a:r>
          </a:p>
          <a:p>
            <a:pPr algn="r" rtl="1"/>
            <a:r>
              <a:rPr lang="ar-SA" dirty="0" smtClean="0">
                <a:uFillTx/>
              </a:rPr>
              <a:t>توضيح الجهات التي ستستفيد من هذا البحث </a:t>
            </a:r>
          </a:p>
          <a:p>
            <a:pPr algn="r" rtl="1"/>
            <a:r>
              <a:rPr lang="ar-SA" dirty="0" smtClean="0">
                <a:uFillTx/>
              </a:rPr>
              <a:t>وتنتهي مقدمة البحث بتحديد المشكلة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344486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الدراسات السابقة:</a:t>
            </a:r>
          </a:p>
          <a:p>
            <a:pPr marL="0" indent="0" algn="r" rtl="1">
              <a:buNone/>
            </a:pPr>
            <a:endParaRPr lang="ar-SA" dirty="0" smtClean="0"/>
          </a:p>
          <a:p>
            <a:pPr algn="r" rtl="1"/>
            <a:r>
              <a:rPr lang="ar-SA" dirty="0" smtClean="0">
                <a:uFillTx/>
              </a:rPr>
              <a:t>ما المقصود بالدراسات السابقة؟</a:t>
            </a:r>
          </a:p>
          <a:p>
            <a:pPr algn="r" rtl="1"/>
            <a:r>
              <a:rPr lang="ar-SA" dirty="0" smtClean="0">
                <a:uFillTx/>
              </a:rPr>
              <a:t>كيف نحصل عليها؟</a:t>
            </a:r>
          </a:p>
          <a:p>
            <a:pPr algn="r" rtl="1"/>
            <a:r>
              <a:rPr lang="ar-SA" dirty="0" smtClean="0"/>
              <a:t>كيف أقرأ الدراسة العلمية و</a:t>
            </a:r>
            <a:r>
              <a:rPr lang="ar-SA" dirty="0" smtClean="0">
                <a:uFillTx/>
              </a:rPr>
              <a:t>استفيد منها؟</a:t>
            </a:r>
          </a:p>
          <a:p>
            <a:pPr algn="r" rtl="1"/>
            <a:r>
              <a:rPr lang="ar-SA" dirty="0" smtClean="0"/>
              <a:t>كيف تعرض الدراسات السابقة في خطة البحث؟</a:t>
            </a:r>
            <a:endParaRPr lang="ar-SA" dirty="0" smtClean="0">
              <a:uFillTx/>
            </a:endParaRPr>
          </a:p>
          <a:p>
            <a:pPr marL="0" indent="0" algn="r" rtl="1">
              <a:buNone/>
            </a:pPr>
            <a:endParaRPr lang="ar-SA" dirty="0" smtClean="0"/>
          </a:p>
        </p:txBody>
      </p:sp>
    </p:spTree>
    <p:extLst>
      <p:ext uri="{BB962C8B-B14F-4D97-AF65-F5344CB8AC3E}">
        <p14:creationId xmlns:p14="http://schemas.microsoft.com/office/powerpoint/2010/main" val="155140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أهمية البحث:</a:t>
            </a:r>
          </a:p>
          <a:p>
            <a:pPr marL="0" indent="0" algn="r" rtl="1">
              <a:buNone/>
            </a:pPr>
            <a:endParaRPr lang="ar-SA" dirty="0"/>
          </a:p>
          <a:p>
            <a:pPr algn="r" rtl="1"/>
            <a:r>
              <a:rPr lang="ar-SA" dirty="0" smtClean="0">
                <a:uFillTx/>
              </a:rPr>
              <a:t>الأهمية النظرية</a:t>
            </a:r>
          </a:p>
          <a:p>
            <a:pPr algn="r" rtl="1"/>
            <a:r>
              <a:rPr lang="ar-SA" dirty="0" smtClean="0">
                <a:uFillTx/>
              </a:rPr>
              <a:t>الأهمية التطبيقية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6012897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فروض البحث:</a:t>
            </a:r>
          </a:p>
          <a:p>
            <a:pPr marL="0" indent="0" algn="r" rtl="1">
              <a:buNone/>
            </a:pPr>
            <a:endParaRPr lang="ar-SA" dirty="0"/>
          </a:p>
          <a:p>
            <a:pPr marL="0" indent="0" algn="ctr" rtl="1">
              <a:buNone/>
            </a:pPr>
            <a:r>
              <a:rPr lang="ar-SA" sz="8000" dirty="0" smtClean="0"/>
              <a:t>!</a:t>
            </a:r>
          </a:p>
          <a:p>
            <a:pPr marL="0" indent="0" algn="r" rtl="1">
              <a:buNone/>
            </a:pPr>
            <a:endParaRPr lang="ar-SA" dirty="0" smtClean="0"/>
          </a:p>
        </p:txBody>
      </p:sp>
    </p:spTree>
    <p:extLst>
      <p:ext uri="{BB962C8B-B14F-4D97-AF65-F5344CB8AC3E}">
        <p14:creationId xmlns:p14="http://schemas.microsoft.com/office/powerpoint/2010/main" val="373363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تعريف مصطلحات البحث:</a:t>
            </a:r>
          </a:p>
          <a:p>
            <a:pPr algn="r" rtl="1"/>
            <a:r>
              <a:rPr lang="ar-SA" dirty="0" smtClean="0">
                <a:uFillTx/>
              </a:rPr>
              <a:t>التعريف اللغوي للكلمة في اللغة العربية يعني: "استعمال العرب لتلك الكلمة.</a:t>
            </a:r>
          </a:p>
          <a:p>
            <a:pPr algn="r" rtl="1"/>
            <a:r>
              <a:rPr lang="ar-SA" dirty="0" smtClean="0">
                <a:uFillTx/>
              </a:rPr>
              <a:t>التعريف الاصطلاحي، فيعني: "معنى هذه الكلمة عند أهل التخصص.</a:t>
            </a:r>
          </a:p>
          <a:p>
            <a:pPr algn="r" rtl="1"/>
            <a:r>
              <a:rPr lang="ar-SA" dirty="0" smtClean="0">
                <a:uFillTx/>
              </a:rPr>
              <a:t>التعريف لإجرائي: تحديد معنى المصطلحات بدلالة الدراسة واجراءاتها. وهو الذي يعطي المفهوم معنًى محسوسًا محددًا، فمن المفروض في التعريف الإجرائي أنه يزودنا بالمعايير أو الخطوات المحسوسة اللازمة لقياس المفهوم موضوع الدراسة؛ حتى نحصل على حقائق جزئية مؤكدة نبني عليها استنتاجاتنا.</a:t>
            </a:r>
            <a:br>
              <a:rPr lang="ar-SA" dirty="0" smtClean="0">
                <a:uFillTx/>
              </a:rPr>
            </a:b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1225909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محددات البحث:</a:t>
            </a:r>
          </a:p>
          <a:p>
            <a:pPr marL="0" indent="0" algn="r" rtl="1">
              <a:buNone/>
            </a:pPr>
            <a:endParaRPr lang="ar-SA" dirty="0"/>
          </a:p>
          <a:p>
            <a:pPr algn="r" rtl="1"/>
            <a:r>
              <a:rPr lang="ar-SA" dirty="0" smtClean="0">
                <a:uFillTx/>
              </a:rPr>
              <a:t>الحدود الزمانية</a:t>
            </a:r>
          </a:p>
          <a:p>
            <a:pPr algn="r" rtl="1"/>
            <a:r>
              <a:rPr lang="ar-SA" dirty="0" smtClean="0">
                <a:uFillTx/>
              </a:rPr>
              <a:t>الحدود المكانية</a:t>
            </a:r>
          </a:p>
          <a:p>
            <a:pPr algn="r" rtl="1"/>
            <a:r>
              <a:rPr lang="ar-SA" dirty="0" smtClean="0">
                <a:uFillTx/>
              </a:rPr>
              <a:t>الحدود الموضوعية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6680148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مناهج البحث</a:t>
            </a:r>
            <a:endParaRPr lang="ar-SA" dirty="0"/>
          </a:p>
        </p:txBody>
      </p:sp>
      <p:sp>
        <p:nvSpPr>
          <p:cNvPr id="3" name="Content Placeholder 2"/>
          <p:cNvSpPr>
            <a:spLocks noGrp="1"/>
          </p:cNvSpPr>
          <p:nvPr>
            <p:ph idx="1"/>
          </p:nvPr>
        </p:nvSpPr>
        <p:spPr/>
        <p:txBody>
          <a:bodyPr/>
          <a:lstStyle/>
          <a:p>
            <a:pPr algn="r" rtl="1"/>
            <a:endParaRPr lang="ar-SA" dirty="0" smtClean="0"/>
          </a:p>
          <a:p>
            <a:pPr marL="0" indent="0" algn="r" rtl="1">
              <a:buNone/>
            </a:pPr>
            <a:endParaRPr lang="ar-SA" dirty="0"/>
          </a:p>
          <a:p>
            <a:pPr algn="r" rtl="1"/>
            <a:r>
              <a:rPr lang="ar-SA" sz="3200" dirty="0" smtClean="0">
                <a:latin typeface="Sakkal Majalla" panose="02000000000000000000" pitchFamily="2" charset="-78"/>
                <a:cs typeface="Sakkal Majalla" panose="02000000000000000000" pitchFamily="2" charset="-78"/>
              </a:rPr>
              <a:t>التصميم البحثي (منهج البحث): هو الخطة التي يعتمدها الباحث للإجابة على سؤال أو أسئلة البحث٬ واختبار فروضه٬ أي المنهج الذي يختاره لتحقيق أهداف دراسته!</a:t>
            </a:r>
          </a:p>
          <a:p>
            <a:pPr marL="0" indent="0" algn="r" rtl="1">
              <a:buNone/>
            </a:pPr>
            <a:endParaRPr lang="ar-SA" dirty="0" smtClean="0">
              <a:latin typeface="Sakkal Majalla" panose="02000000000000000000" pitchFamily="2" charset="-78"/>
              <a:cs typeface="Sakkal Majalla" panose="02000000000000000000" pitchFamily="2" charset="-78"/>
            </a:endParaRPr>
          </a:p>
          <a:p>
            <a:pPr marL="0" indent="0" algn="r" rtl="1">
              <a:buNone/>
            </a:pPr>
            <a:endParaRPr lang="ar-SA" dirty="0" smtClean="0">
              <a:latin typeface="Sakkal Majalla" panose="02000000000000000000" pitchFamily="2" charset="-78"/>
              <a:cs typeface="Sakkal Majalla" panose="02000000000000000000" pitchFamily="2" charset="-78"/>
            </a:endParaRPr>
          </a:p>
          <a:p>
            <a:pPr marL="0" indent="0" algn="r" rtl="1">
              <a:buNone/>
            </a:pPr>
            <a:endParaRPr lang="ar-SA" dirty="0">
              <a:latin typeface="Sakkal Majalla" panose="02000000000000000000" pitchFamily="2" charset="-78"/>
              <a:cs typeface="Sakkal Majalla" panose="02000000000000000000" pitchFamily="2" charset="-78"/>
            </a:endParaRPr>
          </a:p>
          <a:p>
            <a:pPr marL="0" indent="0" algn="r" rtl="1">
              <a:buNone/>
            </a:pPr>
            <a:endParaRPr lang="ar-SA" dirty="0" smtClean="0"/>
          </a:p>
        </p:txBody>
      </p:sp>
    </p:spTree>
    <p:extLst>
      <p:ext uri="{BB962C8B-B14F-4D97-AF65-F5344CB8AC3E}">
        <p14:creationId xmlns:p14="http://schemas.microsoft.com/office/powerpoint/2010/main" val="1570879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منهج البحث:</a:t>
            </a:r>
          </a:p>
          <a:p>
            <a:pPr marL="0" indent="0" algn="r" rtl="1">
              <a:buNone/>
            </a:pPr>
            <a:r>
              <a:rPr lang="ar-SA" dirty="0" smtClean="0">
                <a:uFillTx/>
              </a:rPr>
              <a:t>-المجتمع والعينة</a:t>
            </a:r>
          </a:p>
          <a:p>
            <a:pPr marL="0" indent="0" algn="r" rtl="1">
              <a:buNone/>
            </a:pPr>
            <a:r>
              <a:rPr lang="ar-SA" dirty="0" smtClean="0">
                <a:uFillTx/>
              </a:rPr>
              <a:t>-منهج البحث</a:t>
            </a:r>
          </a:p>
          <a:p>
            <a:pPr marL="0" indent="0" algn="r" rtl="1">
              <a:buNone/>
            </a:pPr>
            <a:r>
              <a:rPr lang="ar-SA" dirty="0" smtClean="0">
                <a:uFillTx/>
              </a:rPr>
              <a:t>- الأدوات والاجراءات والمعالجة الإحصائية</a:t>
            </a:r>
          </a:p>
          <a:p>
            <a:pPr marL="0" indent="0" algn="r" rtl="1">
              <a:buNone/>
            </a:pPr>
            <a:endParaRPr lang="ar-SA" dirty="0" smtClean="0"/>
          </a:p>
          <a:p>
            <a:pPr marL="0" indent="0" algn="r" rtl="1">
              <a:buNone/>
            </a:pP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77031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مراجع البحث:</a:t>
            </a:r>
          </a:p>
          <a:p>
            <a:pPr algn="r" rtl="1"/>
            <a:r>
              <a:rPr lang="ar-SA" dirty="0" smtClean="0">
                <a:uFillTx/>
              </a:rPr>
              <a:t>قائمة المراجع</a:t>
            </a:r>
          </a:p>
          <a:p>
            <a:pPr algn="r" rtl="1"/>
            <a:r>
              <a:rPr lang="ar-SA" dirty="0" smtClean="0">
                <a:uFillTx/>
              </a:rPr>
              <a:t>التوثيق في متن البحث وفي قائمة المراجع</a:t>
            </a:r>
          </a:p>
          <a:p>
            <a:pPr algn="r" rtl="1"/>
            <a:r>
              <a:rPr lang="ar-SA" dirty="0" smtClean="0">
                <a:uFillTx/>
                <a:hlinkClick r:id="rId2"/>
              </a:rPr>
              <a:t>دليل كتابة التوثيق </a:t>
            </a:r>
            <a:r>
              <a:rPr lang="en-US" dirty="0" smtClean="0">
                <a:uFillTx/>
                <a:hlinkClick r:id="rId2"/>
              </a:rPr>
              <a:t>APA</a:t>
            </a:r>
            <a:endParaRPr lang="ar-SA" dirty="0" smtClean="0">
              <a:uFillTx/>
            </a:endParaRPr>
          </a:p>
          <a:p>
            <a:pPr marL="0" indent="0" algn="r" rtl="1">
              <a:buNone/>
            </a:pPr>
            <a:endParaRPr lang="ar-SA" dirty="0" smtClean="0"/>
          </a:p>
          <a:p>
            <a:pPr marL="0" indent="0" algn="r" rtl="1">
              <a:buNone/>
            </a:pP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1473598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ctr" rtl="1">
              <a:buNone/>
            </a:pPr>
            <a:r>
              <a:rPr lang="ar-SA" b="1" dirty="0" smtClean="0"/>
              <a:t>الواجب الأول: نقد دراسة تجريبية</a:t>
            </a:r>
            <a:endParaRPr lang="ar-SA" b="1" dirty="0" smtClean="0">
              <a:uFillTx/>
            </a:endParaRPr>
          </a:p>
          <a:p>
            <a:pPr marL="0" indent="0" algn="r" rtl="1">
              <a:buNone/>
            </a:pPr>
            <a:endParaRPr lang="ar-SA" dirty="0" smtClean="0"/>
          </a:p>
          <a:p>
            <a:pPr marL="0" indent="0" algn="r" rtl="1">
              <a:buNone/>
            </a:pPr>
            <a:r>
              <a:rPr lang="ar-SA" dirty="0" smtClean="0">
                <a:hlinkClick r:id="rId2"/>
              </a:rPr>
              <a:t>الشبكة الاستراتيجية </a:t>
            </a:r>
            <a:endParaRPr lang="ar-SA" dirty="0" smtClean="0"/>
          </a:p>
          <a:p>
            <a:pPr marL="0" indent="0" algn="r" rtl="1">
              <a:buNone/>
            </a:pPr>
            <a:r>
              <a:rPr lang="ar-SA" dirty="0" smtClean="0"/>
              <a:t>مكتبة الجامعة</a:t>
            </a:r>
            <a:endParaRPr lang="ar-SA" dirty="0" smtClean="0"/>
          </a:p>
          <a:p>
            <a:pPr marL="0" indent="0" algn="r" rtl="1">
              <a:buNone/>
            </a:pPr>
            <a:endParaRPr lang="ar-SA" dirty="0" smtClean="0"/>
          </a:p>
        </p:txBody>
      </p:sp>
    </p:spTree>
    <p:extLst>
      <p:ext uri="{BB962C8B-B14F-4D97-AF65-F5344CB8AC3E}">
        <p14:creationId xmlns:p14="http://schemas.microsoft.com/office/powerpoint/2010/main" val="12032031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مناهج البحث</a:t>
            </a:r>
            <a:endParaRPr lang="ar-SA" dirty="0"/>
          </a:p>
        </p:txBody>
      </p:sp>
      <p:sp>
        <p:nvSpPr>
          <p:cNvPr id="3" name="Content Placeholder 2"/>
          <p:cNvSpPr>
            <a:spLocks noGrp="1"/>
          </p:cNvSpPr>
          <p:nvPr>
            <p:ph idx="1"/>
          </p:nvPr>
        </p:nvSpPr>
        <p:spPr/>
        <p:txBody>
          <a:bodyPr/>
          <a:lstStyle/>
          <a:p>
            <a:pPr algn="r" rtl="1"/>
            <a:endParaRPr lang="ar-SA" dirty="0"/>
          </a:p>
          <a:p>
            <a:pPr marL="0" indent="0" algn="r" rtl="1">
              <a:buNone/>
            </a:pPr>
            <a:r>
              <a:rPr lang="ar-SA" b="1" u="sng" dirty="0" smtClean="0"/>
              <a:t>يهتم الباحثون بشكل أساسي باكتشاف الأسباب للظواهر المدروسة.. ولكن بشكل عام تواجهنا مشكلتين رئيسيتين هنا وهما:</a:t>
            </a:r>
          </a:p>
          <a:p>
            <a:pPr marL="0" indent="0" algn="r" rtl="1">
              <a:buNone/>
            </a:pPr>
            <a:endParaRPr lang="ar-SA" b="1" u="sng" dirty="0" smtClean="0"/>
          </a:p>
          <a:p>
            <a:pPr marL="0" indent="0" algn="r" rtl="1">
              <a:buNone/>
            </a:pPr>
            <a:r>
              <a:rPr lang="ar-SA" dirty="0" smtClean="0"/>
              <a:t>١- العلاقات المصطنعة: “وجدت دراسة ما أن ارتفاع الأداء الأكاديمي يزيد بزيادة المشاركة في الأنشطة الرياضية” </a:t>
            </a:r>
          </a:p>
          <a:p>
            <a:pPr marL="0" indent="0" algn="r" rtl="1">
              <a:buNone/>
            </a:pPr>
            <a:endParaRPr lang="ar-SA" dirty="0"/>
          </a:p>
          <a:p>
            <a:pPr marL="0" indent="0" algn="r" rtl="1">
              <a:buNone/>
            </a:pPr>
            <a:r>
              <a:rPr lang="ar-SA" dirty="0" smtClean="0"/>
              <a:t>هل يعني هذا أن السبب في ارتفاع الأداء الأكاديمي هو ممارسة النشاط الرياضي! </a:t>
            </a:r>
          </a:p>
          <a:p>
            <a:pPr marL="0" indent="0" algn="r" rtl="1">
              <a:buNone/>
            </a:pPr>
            <a:r>
              <a:rPr lang="ar-SA" dirty="0" smtClean="0">
                <a:solidFill>
                  <a:schemeClr val="accent5"/>
                </a:solidFill>
              </a:rPr>
              <a:t>ما الاحتمالات الأخرى!</a:t>
            </a:r>
          </a:p>
        </p:txBody>
      </p:sp>
    </p:spTree>
    <p:extLst>
      <p:ext uri="{BB962C8B-B14F-4D97-AF65-F5344CB8AC3E}">
        <p14:creationId xmlns:p14="http://schemas.microsoft.com/office/powerpoint/2010/main" val="148751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مناهج البحث</a:t>
            </a:r>
            <a:endParaRPr lang="ar-SA" dirty="0"/>
          </a:p>
        </p:txBody>
      </p:sp>
      <p:sp>
        <p:nvSpPr>
          <p:cNvPr id="3" name="Content Placeholder 2"/>
          <p:cNvSpPr>
            <a:spLocks noGrp="1"/>
          </p:cNvSpPr>
          <p:nvPr>
            <p:ph idx="1"/>
          </p:nvPr>
        </p:nvSpPr>
        <p:spPr/>
        <p:txBody>
          <a:bodyPr/>
          <a:lstStyle/>
          <a:p>
            <a:pPr algn="r" rtl="1"/>
            <a:endParaRPr lang="ar-SA" dirty="0"/>
          </a:p>
          <a:p>
            <a:pPr marL="0" indent="0" algn="r" rtl="1">
              <a:buNone/>
            </a:pPr>
            <a:r>
              <a:rPr lang="ar-SA" b="1" u="sng" dirty="0" smtClean="0"/>
              <a:t>يهتم الباحثون بشكل أساسي باكتشاف الأسباب للظواهر المدروسة.. ولكن بشكل عام تواجهنا مشكلتين رئيسيتين هنا وهما:</a:t>
            </a:r>
          </a:p>
          <a:p>
            <a:pPr marL="0" indent="0" algn="r" rtl="1">
              <a:buNone/>
            </a:pPr>
            <a:endParaRPr lang="ar-SA" b="1" u="sng" dirty="0" smtClean="0"/>
          </a:p>
          <a:p>
            <a:pPr marL="0" indent="0" algn="r" rtl="1">
              <a:buNone/>
            </a:pPr>
            <a:r>
              <a:rPr lang="ar-SA" dirty="0" smtClean="0"/>
              <a:t>٢- السببية المعكوسة: في مثالنا السابق: هل النشاط الرياضي هو السبب في ارتفاع الأداء الأكاديمي أم العكس!</a:t>
            </a:r>
            <a:endParaRPr lang="ar-SA" dirty="0" smtClean="0">
              <a:solidFill>
                <a:schemeClr val="accent5"/>
              </a:solidFill>
            </a:endParaRPr>
          </a:p>
        </p:txBody>
      </p:sp>
    </p:spTree>
    <p:extLst>
      <p:ext uri="{BB962C8B-B14F-4D97-AF65-F5344CB8AC3E}">
        <p14:creationId xmlns:p14="http://schemas.microsoft.com/office/powerpoint/2010/main" val="16934451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مناهج البحث</a:t>
            </a:r>
            <a:endParaRPr lang="ar-SA" dirty="0"/>
          </a:p>
        </p:txBody>
      </p:sp>
      <p:sp>
        <p:nvSpPr>
          <p:cNvPr id="3" name="Content Placeholder 2"/>
          <p:cNvSpPr>
            <a:spLocks noGrp="1"/>
          </p:cNvSpPr>
          <p:nvPr>
            <p:ph idx="1"/>
          </p:nvPr>
        </p:nvSpPr>
        <p:spPr/>
        <p:txBody>
          <a:bodyPr>
            <a:normAutofit lnSpcReduction="10000"/>
          </a:bodyPr>
          <a:lstStyle/>
          <a:p>
            <a:pPr algn="l" rtl="1"/>
            <a:endParaRPr lang="ar-SA" dirty="0"/>
          </a:p>
          <a:p>
            <a:pPr marL="0" indent="0" algn="r" rtl="1">
              <a:buNone/>
            </a:pPr>
            <a:r>
              <a:rPr lang="ar-SA" dirty="0" smtClean="0"/>
              <a:t>    </a:t>
            </a:r>
            <a:r>
              <a:rPr lang="ar-SA" dirty="0" smtClean="0"/>
              <a:t>لتحقيق السببية نحتاج إلى:</a:t>
            </a:r>
          </a:p>
          <a:p>
            <a:pPr marL="0" indent="0" algn="r" rtl="1">
              <a:buNone/>
            </a:pPr>
            <a:r>
              <a:rPr lang="ar-SA" dirty="0" smtClean="0"/>
              <a:t> ١- أن يتفاوت الأداء على المتغيرات محل الدراسة “تختلف معاً” وهذا متحقق في مثالنا السابق</a:t>
            </a:r>
          </a:p>
          <a:p>
            <a:pPr marL="0" indent="0" algn="r" rtl="1">
              <a:buNone/>
            </a:pPr>
            <a:endParaRPr lang="ar-SA" dirty="0" smtClean="0"/>
          </a:p>
          <a:p>
            <a:pPr marL="0" indent="0" algn="r" rtl="1">
              <a:buNone/>
            </a:pPr>
            <a:r>
              <a:rPr lang="ar-SA" dirty="0" smtClean="0"/>
              <a:t>٢- المتغير السبب “المستقل” يجب أن يحدث قبل المتغير التابع٬ أي أنه يجب أن يكون هناك ترتيب زمني في حدوث متغيرات الدراسة</a:t>
            </a:r>
          </a:p>
          <a:p>
            <a:pPr marL="0" indent="0" algn="r" rtl="1">
              <a:buNone/>
            </a:pPr>
            <a:endParaRPr lang="ar-SA" dirty="0" smtClean="0"/>
          </a:p>
          <a:p>
            <a:pPr marL="0" indent="0" algn="r" rtl="1">
              <a:buNone/>
            </a:pPr>
            <a:r>
              <a:rPr lang="ar-SA" dirty="0" smtClean="0"/>
              <a:t>٣- ألا يوجد أية متغيرات أخرى من الممكن أن تفسر التغير في المتغير التابع “ ما يسمى بالمتغيرات الدخيلة” </a:t>
            </a:r>
            <a:endParaRPr lang="ar-SA" dirty="0" smtClean="0"/>
          </a:p>
          <a:p>
            <a:pPr algn="r" rtl="1"/>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spTree>
    <p:extLst>
      <p:ext uri="{BB962C8B-B14F-4D97-AF65-F5344CB8AC3E}">
        <p14:creationId xmlns:p14="http://schemas.microsoft.com/office/powerpoint/2010/main" val="147888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المنهج التجريبي</a:t>
            </a:r>
            <a:endParaRPr lang="ar-SA" dirty="0"/>
          </a:p>
        </p:txBody>
      </p:sp>
      <p:sp>
        <p:nvSpPr>
          <p:cNvPr id="3" name="Content Placeholder 2"/>
          <p:cNvSpPr>
            <a:spLocks noGrp="1"/>
          </p:cNvSpPr>
          <p:nvPr>
            <p:ph idx="1"/>
          </p:nvPr>
        </p:nvSpPr>
        <p:spPr/>
        <p:txBody>
          <a:bodyPr>
            <a:normAutofit/>
          </a:bodyPr>
          <a:lstStyle/>
          <a:p>
            <a:pPr algn="l" rtl="1"/>
            <a:endParaRPr lang="ar-SA" dirty="0"/>
          </a:p>
          <a:p>
            <a:pPr marL="0" indent="0" algn="r" rtl="1">
              <a:buNone/>
            </a:pPr>
            <a:r>
              <a:rPr lang="ar-SA" dirty="0" smtClean="0"/>
              <a:t>    </a:t>
            </a:r>
            <a:r>
              <a:rPr lang="ar-SA" dirty="0" smtClean="0"/>
              <a:t>تحقق الشروط السابقة كاملة لا يمكن حدوثه إلا من خلال تصميم واحد فقط!</a:t>
            </a:r>
          </a:p>
          <a:p>
            <a:pPr marL="0" indent="0" algn="r" rtl="1">
              <a:buNone/>
            </a:pPr>
            <a:endParaRPr lang="ar-SA" dirty="0" smtClean="0"/>
          </a:p>
          <a:p>
            <a:pPr marL="0" indent="0" algn="r" rtl="1">
              <a:buNone/>
            </a:pPr>
            <a:r>
              <a:rPr lang="ar-SA" dirty="0" smtClean="0">
                <a:latin typeface="Sakkal Majalla" panose="02000000000000000000" pitchFamily="2" charset="-78"/>
                <a:cs typeface="Sakkal Majalla" panose="02000000000000000000" pitchFamily="2" charset="-78"/>
              </a:rPr>
              <a:t>فما </a:t>
            </a:r>
            <a:r>
              <a:rPr lang="ar-SA" dirty="0">
                <a:latin typeface="Sakkal Majalla" panose="02000000000000000000" pitchFamily="2" charset="-78"/>
                <a:cs typeface="Sakkal Majalla" panose="02000000000000000000" pitchFamily="2" charset="-78"/>
              </a:rPr>
              <a:t>هو التصميم البحثي الذي على الباحث أن يختاره إذا أراد تفسير ظاهرة ما وفهم أسبابها “فهم العلاقات السببية: سبب/ نتيجة</a:t>
            </a:r>
            <a:r>
              <a:rPr lang="ar-SA" dirty="0" smtClean="0">
                <a:latin typeface="Sakkal Majalla" panose="02000000000000000000" pitchFamily="2" charset="-78"/>
                <a:cs typeface="Sakkal Majalla" panose="02000000000000000000" pitchFamily="2" charset="-78"/>
              </a:rPr>
              <a:t>”؟</a:t>
            </a:r>
          </a:p>
          <a:p>
            <a:pPr marL="0" indent="0" algn="r" rtl="1">
              <a:buNone/>
            </a:pPr>
            <a:endParaRPr lang="ar-SA" dirty="0" smtClean="0">
              <a:latin typeface="Sakkal Majalla" panose="02000000000000000000" pitchFamily="2" charset="-78"/>
              <a:cs typeface="Sakkal Majalla" panose="02000000000000000000" pitchFamily="2" charset="-78"/>
            </a:endParaRPr>
          </a:p>
          <a:p>
            <a:pPr marL="0" indent="0" algn="ctr" rtl="1">
              <a:buNone/>
            </a:pPr>
            <a:r>
              <a:rPr lang="ar-SA" dirty="0" smtClean="0">
                <a:latin typeface="Sakkal Majalla" panose="02000000000000000000" pitchFamily="2" charset="-78"/>
                <a:cs typeface="Sakkal Majalla" panose="02000000000000000000" pitchFamily="2" charset="-78"/>
              </a:rPr>
              <a:t>المنهج التجريبي</a:t>
            </a:r>
            <a:endParaRPr lang="ar-SA" dirty="0">
              <a:latin typeface="Sakkal Majalla" panose="02000000000000000000" pitchFamily="2" charset="-78"/>
              <a:cs typeface="Sakkal Majalla" panose="02000000000000000000" pitchFamily="2" charset="-78"/>
            </a:endParaRPr>
          </a:p>
          <a:p>
            <a:pPr marL="0" indent="0" algn="r" rtl="1">
              <a:buNone/>
            </a:pPr>
            <a:endParaRPr lang="ar-SA" dirty="0"/>
          </a:p>
          <a:p>
            <a:pPr marL="0" indent="0" algn="r" rtl="1">
              <a:buNone/>
            </a:pPr>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spTree>
    <p:extLst>
      <p:ext uri="{BB962C8B-B14F-4D97-AF65-F5344CB8AC3E}">
        <p14:creationId xmlns:p14="http://schemas.microsoft.com/office/powerpoint/2010/main" val="6208315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المنهج التجريبي</a:t>
            </a:r>
            <a:endParaRPr lang="ar-SA" dirty="0"/>
          </a:p>
        </p:txBody>
      </p:sp>
      <p:sp>
        <p:nvSpPr>
          <p:cNvPr id="3" name="Content Placeholder 2"/>
          <p:cNvSpPr>
            <a:spLocks noGrp="1"/>
          </p:cNvSpPr>
          <p:nvPr>
            <p:ph idx="1"/>
          </p:nvPr>
        </p:nvSpPr>
        <p:spPr/>
        <p:txBody>
          <a:bodyPr>
            <a:normAutofit/>
          </a:bodyPr>
          <a:lstStyle/>
          <a:p>
            <a:pPr algn="l" rtl="1"/>
            <a:endParaRPr lang="ar-SA" dirty="0"/>
          </a:p>
          <a:p>
            <a:pPr marL="0" indent="0" algn="r" rtl="1">
              <a:buNone/>
            </a:pPr>
            <a:r>
              <a:rPr lang="ar-SA" dirty="0" smtClean="0"/>
              <a:t>    </a:t>
            </a:r>
            <a:r>
              <a:rPr lang="ar-SA" dirty="0" smtClean="0"/>
              <a:t>يسمح التصميم التجريبي للباحث أن </a:t>
            </a:r>
            <a:r>
              <a:rPr lang="ar-SA" u="sng" dirty="0" smtClean="0"/>
              <a:t>يتحكم بمستويات </a:t>
            </a:r>
            <a:r>
              <a:rPr lang="ar-SA" dirty="0" smtClean="0"/>
              <a:t>واحد أو أكثر من المتغيرات المستقلة </a:t>
            </a:r>
            <a:r>
              <a:rPr lang="ar-SA" u="sng" dirty="0" smtClean="0"/>
              <a:t>ويضبط تأثير المتغيرات الدخيلة </a:t>
            </a:r>
            <a:r>
              <a:rPr lang="ar-SA" dirty="0" smtClean="0"/>
              <a:t>فيقارن بين شرطين أو أكثر من المعالجات على الأداء في </a:t>
            </a:r>
            <a:r>
              <a:rPr lang="ar-SA" u="sng" dirty="0" smtClean="0"/>
              <a:t>المتغيرات التابعة</a:t>
            </a:r>
          </a:p>
          <a:p>
            <a:pPr marL="0" indent="0" algn="r" rtl="1">
              <a:buNone/>
            </a:pPr>
            <a:endParaRPr lang="ar-SA" u="sng" dirty="0">
              <a:latin typeface="Sakkal Majalla" panose="02000000000000000000" pitchFamily="2" charset="-78"/>
              <a:cs typeface="Sakkal Majalla" panose="02000000000000000000" pitchFamily="2" charset="-78"/>
            </a:endParaRPr>
          </a:p>
          <a:p>
            <a:pPr algn="r" rtl="1"/>
            <a:r>
              <a:rPr lang="ar-SA" b="1" dirty="0" smtClean="0">
                <a:latin typeface="Sakkal Majalla" panose="02000000000000000000" pitchFamily="2" charset="-78"/>
                <a:cs typeface="Sakkal Majalla" panose="02000000000000000000" pitchFamily="2" charset="-78"/>
              </a:rPr>
              <a:t>الصدق الداخلي للتجربة</a:t>
            </a:r>
          </a:p>
          <a:p>
            <a:pPr algn="r" rtl="1"/>
            <a:r>
              <a:rPr lang="ar-SA" b="1" dirty="0" smtClean="0">
                <a:latin typeface="Sakkal Majalla" panose="02000000000000000000" pitchFamily="2" charset="-78"/>
                <a:cs typeface="Sakkal Majalla" panose="02000000000000000000" pitchFamily="2" charset="-78"/>
              </a:rPr>
              <a:t>التصميمات التجريبية</a:t>
            </a:r>
          </a:p>
          <a:p>
            <a:pPr algn="r" rtl="1"/>
            <a:r>
              <a:rPr lang="ar-SA" b="1" dirty="0">
                <a:latin typeface="Sakkal Majalla" panose="02000000000000000000" pitchFamily="2" charset="-78"/>
                <a:cs typeface="Sakkal Majalla" panose="02000000000000000000" pitchFamily="2" charset="-78"/>
              </a:rPr>
              <a:t> </a:t>
            </a:r>
            <a:r>
              <a:rPr lang="ar-SA" b="1" dirty="0" smtClean="0">
                <a:latin typeface="Sakkal Majalla" panose="02000000000000000000" pitchFamily="2" charset="-78"/>
                <a:cs typeface="Sakkal Majalla" panose="02000000000000000000" pitchFamily="2" charset="-78"/>
              </a:rPr>
              <a:t>متى يسمى التصميم شبه تجريبي؟ </a:t>
            </a:r>
            <a:r>
              <a:rPr lang="ar-SA" dirty="0" smtClean="0">
                <a:latin typeface="Sakkal Majalla" panose="02000000000000000000" pitchFamily="2" charset="-78"/>
                <a:cs typeface="Sakkal Majalla" panose="02000000000000000000" pitchFamily="2" charset="-78"/>
              </a:rPr>
              <a:t> </a:t>
            </a:r>
            <a:r>
              <a:rPr lang="ar-SA" sz="2400" dirty="0" smtClean="0">
                <a:latin typeface="Sakkal Majalla" panose="02000000000000000000" pitchFamily="2" charset="-78"/>
                <a:cs typeface="Sakkal Majalla" panose="02000000000000000000" pitchFamily="2" charset="-78"/>
              </a:rPr>
              <a:t>عندما لا تكون لدى الباحث فرصة توزيع أفراد العينة عشوائيا على الشروط!</a:t>
            </a:r>
            <a:endParaRPr lang="ar-SA" sz="2400" b="1" dirty="0">
              <a:latin typeface="Sakkal Majalla" panose="02000000000000000000" pitchFamily="2" charset="-78"/>
              <a:cs typeface="Sakkal Majalla" panose="02000000000000000000" pitchFamily="2" charset="-78"/>
            </a:endParaRPr>
          </a:p>
          <a:p>
            <a:pPr marL="0" indent="0" algn="r" rtl="1">
              <a:buNone/>
            </a:pPr>
            <a:endParaRPr lang="ar-SA" dirty="0"/>
          </a:p>
          <a:p>
            <a:pPr marL="0" indent="0" algn="r" rtl="1">
              <a:buNone/>
            </a:pPr>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spTree>
    <p:extLst>
      <p:ext uri="{BB962C8B-B14F-4D97-AF65-F5344CB8AC3E}">
        <p14:creationId xmlns:p14="http://schemas.microsoft.com/office/powerpoint/2010/main" val="1118880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المنهج التجريبي</a:t>
            </a:r>
            <a:endParaRPr lang="ar-SA" dirty="0"/>
          </a:p>
        </p:txBody>
      </p:sp>
      <p:sp>
        <p:nvSpPr>
          <p:cNvPr id="3" name="Content Placeholder 2"/>
          <p:cNvSpPr>
            <a:spLocks noGrp="1"/>
          </p:cNvSpPr>
          <p:nvPr>
            <p:ph idx="1"/>
          </p:nvPr>
        </p:nvSpPr>
        <p:spPr/>
        <p:txBody>
          <a:bodyPr>
            <a:normAutofit/>
          </a:bodyPr>
          <a:lstStyle/>
          <a:p>
            <a:pPr algn="l" rtl="1"/>
            <a:endParaRPr lang="ar-SA" dirty="0"/>
          </a:p>
          <a:p>
            <a:pPr marL="0" indent="0" algn="r" rtl="1">
              <a:buNone/>
            </a:pPr>
            <a:r>
              <a:rPr lang="ar-SA" dirty="0" smtClean="0"/>
              <a:t>    </a:t>
            </a:r>
            <a:r>
              <a:rPr lang="ar-SA" dirty="0" smtClean="0"/>
              <a:t>إذن لماذا يلجأ الباحث لاستخدام تصاميم بحثية غير تجريبية!</a:t>
            </a:r>
          </a:p>
          <a:p>
            <a:pPr marL="0" indent="0" algn="r" rtl="1">
              <a:buNone/>
            </a:pPr>
            <a:endParaRPr lang="ar-SA" b="1" dirty="0">
              <a:latin typeface="Sakkal Majalla" panose="02000000000000000000" pitchFamily="2" charset="-78"/>
              <a:cs typeface="Sakkal Majalla" panose="02000000000000000000" pitchFamily="2" charset="-78"/>
            </a:endParaRPr>
          </a:p>
          <a:p>
            <a:pPr algn="r" rtl="1">
              <a:buFontTx/>
              <a:buChar char="-"/>
            </a:pPr>
            <a:r>
              <a:rPr lang="ar-SA" b="1" dirty="0" smtClean="0">
                <a:latin typeface="Sakkal Majalla" panose="02000000000000000000" pitchFamily="2" charset="-78"/>
                <a:cs typeface="Sakkal Majalla" panose="02000000000000000000" pitchFamily="2" charset="-78"/>
              </a:rPr>
              <a:t>طبيعة المشكلة محل الدراسة</a:t>
            </a:r>
          </a:p>
          <a:p>
            <a:pPr algn="r" rtl="1">
              <a:buFontTx/>
              <a:buChar char="-"/>
            </a:pPr>
            <a:r>
              <a:rPr lang="ar-SA" b="1" dirty="0" smtClean="0">
                <a:latin typeface="Sakkal Majalla" panose="02000000000000000000" pitchFamily="2" charset="-78"/>
                <a:cs typeface="Sakkal Majalla" panose="02000000000000000000" pitchFamily="2" charset="-78"/>
              </a:rPr>
              <a:t>الاصطناعية “ضعف الصدق البيئي” </a:t>
            </a:r>
            <a:endParaRPr lang="ar-SA" b="1" dirty="0">
              <a:latin typeface="Sakkal Majalla" panose="02000000000000000000" pitchFamily="2" charset="-78"/>
              <a:cs typeface="Sakkal Majalla" panose="02000000000000000000" pitchFamily="2" charset="-78"/>
            </a:endParaRPr>
          </a:p>
          <a:p>
            <a:pPr marL="0" indent="0" algn="r" rtl="1">
              <a:buNone/>
            </a:pPr>
            <a:endParaRPr lang="ar-SA" dirty="0"/>
          </a:p>
          <a:p>
            <a:pPr marL="0" indent="0" algn="r" rtl="1">
              <a:buNone/>
            </a:pPr>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spTree>
    <p:extLst>
      <p:ext uri="{BB962C8B-B14F-4D97-AF65-F5344CB8AC3E}">
        <p14:creationId xmlns:p14="http://schemas.microsoft.com/office/powerpoint/2010/main" val="21429268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1"/>
            <a:endParaRPr lang="ar-SA" dirty="0"/>
          </a:p>
          <a:p>
            <a:pPr marL="0" indent="0" algn="r" rtl="1">
              <a:buNone/>
            </a:pPr>
            <a:r>
              <a:rPr lang="ar-SA" dirty="0" smtClean="0"/>
              <a:t>    </a:t>
            </a:r>
            <a:endParaRPr lang="ar-SA" dirty="0"/>
          </a:p>
          <a:p>
            <a:pPr marL="0" indent="0" algn="r" rtl="1">
              <a:buNone/>
            </a:pPr>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5626" y="1366025"/>
            <a:ext cx="7923875" cy="4338584"/>
          </a:xfrm>
          <a:prstGeom prst="rect">
            <a:avLst/>
          </a:prstGeom>
        </p:spPr>
      </p:pic>
    </p:spTree>
    <p:extLst>
      <p:ext uri="{BB962C8B-B14F-4D97-AF65-F5344CB8AC3E}">
        <p14:creationId xmlns:p14="http://schemas.microsoft.com/office/powerpoint/2010/main" val="1187822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2854</TotalTime>
  <Words>734</Words>
  <Application>Microsoft Macintosh PowerPoint</Application>
  <PresentationFormat>Widescreen</PresentationFormat>
  <Paragraphs>167</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Calibri Light</vt:lpstr>
      <vt:lpstr>Sakkal Majalla</vt:lpstr>
      <vt:lpstr>Times New Roman</vt:lpstr>
      <vt:lpstr>Arial</vt:lpstr>
      <vt:lpstr>Office Theme</vt:lpstr>
      <vt:lpstr>مناهج البحث في علم النفس المحاضرة ٤</vt:lpstr>
      <vt:lpstr>مناهج البحث</vt:lpstr>
      <vt:lpstr>مناهج البحث</vt:lpstr>
      <vt:lpstr>مناهج البحث</vt:lpstr>
      <vt:lpstr>مناهج البحث</vt:lpstr>
      <vt:lpstr>المنهج التجريبي</vt:lpstr>
      <vt:lpstr>المنهج التجريبي</vt:lpstr>
      <vt:lpstr>المنهج التجريبي</vt:lpstr>
      <vt:lpstr>PowerPoint Presentation</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مناهج البحث في علم النفس المحاضرة ٣</dc:title>
  <dc:creator>Albandri oti</dc:creator>
  <cp:lastModifiedBy>Albandri oti</cp:lastModifiedBy>
  <cp:revision>59</cp:revision>
  <dcterms:created xsi:type="dcterms:W3CDTF">2017-10-14T14:53:34Z</dcterms:created>
  <dcterms:modified xsi:type="dcterms:W3CDTF">2017-10-30T13:54:00Z</dcterms:modified>
</cp:coreProperties>
</file>