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3"/>
  </p:notesMasterIdLst>
  <p:sldIdLst>
    <p:sldId id="256" r:id="rId2"/>
    <p:sldId id="263" r:id="rId3"/>
    <p:sldId id="278" r:id="rId4"/>
    <p:sldId id="279" r:id="rId5"/>
    <p:sldId id="258" r:id="rId6"/>
    <p:sldId id="259" r:id="rId7"/>
    <p:sldId id="260" r:id="rId8"/>
    <p:sldId id="261" r:id="rId9"/>
    <p:sldId id="262" r:id="rId10"/>
    <p:sldId id="264" r:id="rId11"/>
    <p:sldId id="272" r:id="rId12"/>
    <p:sldId id="267" r:id="rId13"/>
    <p:sldId id="269" r:id="rId14"/>
    <p:sldId id="270" r:id="rId15"/>
    <p:sldId id="271" r:id="rId16"/>
    <p:sldId id="273" r:id="rId17"/>
    <p:sldId id="275" r:id="rId18"/>
    <p:sldId id="274" r:id="rId19"/>
    <p:sldId id="276" r:id="rId20"/>
    <p:sldId id="277"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5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013E32-CC75-40AB-B1F9-F7A25124F3A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7856D5A9-C0B4-4A44-BE89-3332E5C62D8A}">
      <dgm:prSet phldrT="[Text]"/>
      <dgm:spPr/>
      <dgm:t>
        <a:bodyPr/>
        <a:lstStyle/>
        <a:p>
          <a:r>
            <a:rPr lang="ar-EG" dirty="0" smtClean="0"/>
            <a:t>الاقتصاد القياسي</a:t>
          </a:r>
          <a:endParaRPr lang="en-US" dirty="0"/>
        </a:p>
      </dgm:t>
    </dgm:pt>
    <dgm:pt modelId="{64D484EE-1BE5-4193-84D0-D586E600AE15}" type="parTrans" cxnId="{8141A1B9-3CFC-4AEC-B198-CEBCCC1A125C}">
      <dgm:prSet/>
      <dgm:spPr/>
      <dgm:t>
        <a:bodyPr/>
        <a:lstStyle/>
        <a:p>
          <a:endParaRPr lang="en-US"/>
        </a:p>
      </dgm:t>
    </dgm:pt>
    <dgm:pt modelId="{4DC33BEA-3FC2-4F2E-814F-36796C49A04A}" type="sibTrans" cxnId="{8141A1B9-3CFC-4AEC-B198-CEBCCC1A125C}">
      <dgm:prSet/>
      <dgm:spPr/>
      <dgm:t>
        <a:bodyPr/>
        <a:lstStyle/>
        <a:p>
          <a:endParaRPr lang="en-US"/>
        </a:p>
      </dgm:t>
    </dgm:pt>
    <dgm:pt modelId="{E7B3FB40-008B-4C28-A0AD-AE961AB8FCF7}">
      <dgm:prSet phldrT="[Text]"/>
      <dgm:spPr/>
      <dgm:t>
        <a:bodyPr/>
        <a:lstStyle/>
        <a:p>
          <a:r>
            <a:rPr lang="ar-EG" dirty="0" smtClean="0"/>
            <a:t>الاحصاء</a:t>
          </a:r>
          <a:endParaRPr lang="en-US" dirty="0"/>
        </a:p>
      </dgm:t>
    </dgm:pt>
    <dgm:pt modelId="{36D11F11-0612-4788-9183-85FD1A68A4E2}" type="parTrans" cxnId="{7C62CD8F-F0B1-424F-BCE0-EF6FF677573C}">
      <dgm:prSet/>
      <dgm:spPr/>
      <dgm:t>
        <a:bodyPr/>
        <a:lstStyle/>
        <a:p>
          <a:endParaRPr lang="en-US"/>
        </a:p>
      </dgm:t>
    </dgm:pt>
    <dgm:pt modelId="{C941A9B0-47F9-4F92-A8BC-F7BB5939AA49}" type="sibTrans" cxnId="{7C62CD8F-F0B1-424F-BCE0-EF6FF677573C}">
      <dgm:prSet/>
      <dgm:spPr/>
      <dgm:t>
        <a:bodyPr/>
        <a:lstStyle/>
        <a:p>
          <a:endParaRPr lang="en-US"/>
        </a:p>
      </dgm:t>
    </dgm:pt>
    <dgm:pt modelId="{460FC14D-3A1F-49D6-88E2-5D110138A463}">
      <dgm:prSet phldrT="[Text]"/>
      <dgm:spPr/>
      <dgm:t>
        <a:bodyPr/>
        <a:lstStyle/>
        <a:p>
          <a:r>
            <a:rPr lang="ar-EG" dirty="0" smtClean="0"/>
            <a:t>الاقتصاد الرياضي</a:t>
          </a:r>
          <a:endParaRPr lang="en-US" dirty="0"/>
        </a:p>
      </dgm:t>
    </dgm:pt>
    <dgm:pt modelId="{4D967CC4-CE45-49A3-9060-6AE45659479D}" type="parTrans" cxnId="{C36DDB73-8AFC-4A5F-BBAC-61D7493023B4}">
      <dgm:prSet/>
      <dgm:spPr/>
      <dgm:t>
        <a:bodyPr/>
        <a:lstStyle/>
        <a:p>
          <a:endParaRPr lang="en-US"/>
        </a:p>
      </dgm:t>
    </dgm:pt>
    <dgm:pt modelId="{A0CEEDB1-2715-4F43-AAFA-C58BDD2639FB}" type="sibTrans" cxnId="{C36DDB73-8AFC-4A5F-BBAC-61D7493023B4}">
      <dgm:prSet/>
      <dgm:spPr/>
      <dgm:t>
        <a:bodyPr/>
        <a:lstStyle/>
        <a:p>
          <a:endParaRPr lang="en-US"/>
        </a:p>
      </dgm:t>
    </dgm:pt>
    <dgm:pt modelId="{FF92149F-9138-4DF5-B14E-C89B9ABF8393}">
      <dgm:prSet phldrT="[Text]"/>
      <dgm:spPr/>
      <dgm:t>
        <a:bodyPr/>
        <a:lstStyle/>
        <a:p>
          <a:r>
            <a:rPr lang="ar-EG" dirty="0" smtClean="0"/>
            <a:t>النظرية الاقتصادية</a:t>
          </a:r>
          <a:endParaRPr lang="en-US" dirty="0"/>
        </a:p>
      </dgm:t>
    </dgm:pt>
    <dgm:pt modelId="{02AFF4A4-07CC-440C-B3D4-795FA025C0D5}" type="parTrans" cxnId="{C2A256D0-08D3-4BA2-9520-8AE1F090B973}">
      <dgm:prSet/>
      <dgm:spPr/>
      <dgm:t>
        <a:bodyPr/>
        <a:lstStyle/>
        <a:p>
          <a:endParaRPr lang="en-US"/>
        </a:p>
      </dgm:t>
    </dgm:pt>
    <dgm:pt modelId="{27FB2CCA-4854-4EA8-9663-5B04F191F0F9}" type="sibTrans" cxnId="{C2A256D0-08D3-4BA2-9520-8AE1F090B973}">
      <dgm:prSet/>
      <dgm:spPr/>
      <dgm:t>
        <a:bodyPr/>
        <a:lstStyle/>
        <a:p>
          <a:endParaRPr lang="en-US"/>
        </a:p>
      </dgm:t>
    </dgm:pt>
    <dgm:pt modelId="{6F09797F-721B-4EA5-95F9-2D843DA58DB3}" type="pres">
      <dgm:prSet presAssocID="{E7013E32-CC75-40AB-B1F9-F7A25124F3A2}" presName="cycle" presStyleCnt="0">
        <dgm:presLayoutVars>
          <dgm:chMax val="1"/>
          <dgm:dir/>
          <dgm:animLvl val="ctr"/>
          <dgm:resizeHandles val="exact"/>
        </dgm:presLayoutVars>
      </dgm:prSet>
      <dgm:spPr/>
      <dgm:t>
        <a:bodyPr/>
        <a:lstStyle/>
        <a:p>
          <a:endParaRPr lang="en-US"/>
        </a:p>
      </dgm:t>
    </dgm:pt>
    <dgm:pt modelId="{4502D2A4-9F1A-47B2-949A-119E03C1BCFF}" type="pres">
      <dgm:prSet presAssocID="{7856D5A9-C0B4-4A44-BE89-3332E5C62D8A}" presName="centerShape" presStyleLbl="node0" presStyleIdx="0" presStyleCnt="1"/>
      <dgm:spPr/>
      <dgm:t>
        <a:bodyPr/>
        <a:lstStyle/>
        <a:p>
          <a:endParaRPr lang="en-US"/>
        </a:p>
      </dgm:t>
    </dgm:pt>
    <dgm:pt modelId="{D75BDDCB-03C7-4EF1-8C65-487BD4AAB88E}" type="pres">
      <dgm:prSet presAssocID="{36D11F11-0612-4788-9183-85FD1A68A4E2}" presName="parTrans" presStyleLbl="bgSibTrans2D1" presStyleIdx="0" presStyleCnt="3"/>
      <dgm:spPr/>
      <dgm:t>
        <a:bodyPr/>
        <a:lstStyle/>
        <a:p>
          <a:endParaRPr lang="en-US"/>
        </a:p>
      </dgm:t>
    </dgm:pt>
    <dgm:pt modelId="{C2030E92-E4A3-40D1-B0B9-976AEB13D265}" type="pres">
      <dgm:prSet presAssocID="{E7B3FB40-008B-4C28-A0AD-AE961AB8FCF7}" presName="node" presStyleLbl="node1" presStyleIdx="0" presStyleCnt="3">
        <dgm:presLayoutVars>
          <dgm:bulletEnabled val="1"/>
        </dgm:presLayoutVars>
      </dgm:prSet>
      <dgm:spPr/>
      <dgm:t>
        <a:bodyPr/>
        <a:lstStyle/>
        <a:p>
          <a:endParaRPr lang="en-US"/>
        </a:p>
      </dgm:t>
    </dgm:pt>
    <dgm:pt modelId="{BBDBF497-41F3-4448-9ACA-33A46F5949BD}" type="pres">
      <dgm:prSet presAssocID="{4D967CC4-CE45-49A3-9060-6AE45659479D}" presName="parTrans" presStyleLbl="bgSibTrans2D1" presStyleIdx="1" presStyleCnt="3"/>
      <dgm:spPr/>
      <dgm:t>
        <a:bodyPr/>
        <a:lstStyle/>
        <a:p>
          <a:endParaRPr lang="en-US"/>
        </a:p>
      </dgm:t>
    </dgm:pt>
    <dgm:pt modelId="{52459106-0EB4-4A6F-9C02-03682D404662}" type="pres">
      <dgm:prSet presAssocID="{460FC14D-3A1F-49D6-88E2-5D110138A463}" presName="node" presStyleLbl="node1" presStyleIdx="1" presStyleCnt="3">
        <dgm:presLayoutVars>
          <dgm:bulletEnabled val="1"/>
        </dgm:presLayoutVars>
      </dgm:prSet>
      <dgm:spPr/>
      <dgm:t>
        <a:bodyPr/>
        <a:lstStyle/>
        <a:p>
          <a:endParaRPr lang="en-US"/>
        </a:p>
      </dgm:t>
    </dgm:pt>
    <dgm:pt modelId="{B84086BA-8E5D-4FC0-92C2-FD618781CBB2}" type="pres">
      <dgm:prSet presAssocID="{02AFF4A4-07CC-440C-B3D4-795FA025C0D5}" presName="parTrans" presStyleLbl="bgSibTrans2D1" presStyleIdx="2" presStyleCnt="3"/>
      <dgm:spPr/>
      <dgm:t>
        <a:bodyPr/>
        <a:lstStyle/>
        <a:p>
          <a:endParaRPr lang="en-US"/>
        </a:p>
      </dgm:t>
    </dgm:pt>
    <dgm:pt modelId="{C7D6E920-BA8A-4B23-9619-68FC78ECDF9E}" type="pres">
      <dgm:prSet presAssocID="{FF92149F-9138-4DF5-B14E-C89B9ABF8393}" presName="node" presStyleLbl="node1" presStyleIdx="2" presStyleCnt="3">
        <dgm:presLayoutVars>
          <dgm:bulletEnabled val="1"/>
        </dgm:presLayoutVars>
      </dgm:prSet>
      <dgm:spPr/>
      <dgm:t>
        <a:bodyPr/>
        <a:lstStyle/>
        <a:p>
          <a:endParaRPr lang="en-US"/>
        </a:p>
      </dgm:t>
    </dgm:pt>
  </dgm:ptLst>
  <dgm:cxnLst>
    <dgm:cxn modelId="{C7EFBD7B-F012-45A6-8F24-2E774FCFC316}" type="presOf" srcId="{460FC14D-3A1F-49D6-88E2-5D110138A463}" destId="{52459106-0EB4-4A6F-9C02-03682D404662}" srcOrd="0" destOrd="0" presId="urn:microsoft.com/office/officeart/2005/8/layout/radial4"/>
    <dgm:cxn modelId="{C36DDB73-8AFC-4A5F-BBAC-61D7493023B4}" srcId="{7856D5A9-C0B4-4A44-BE89-3332E5C62D8A}" destId="{460FC14D-3A1F-49D6-88E2-5D110138A463}" srcOrd="1" destOrd="0" parTransId="{4D967CC4-CE45-49A3-9060-6AE45659479D}" sibTransId="{A0CEEDB1-2715-4F43-AAFA-C58BDD2639FB}"/>
    <dgm:cxn modelId="{5CFE023D-1DBC-41F8-974E-094511DC61EC}" type="presOf" srcId="{02AFF4A4-07CC-440C-B3D4-795FA025C0D5}" destId="{B84086BA-8E5D-4FC0-92C2-FD618781CBB2}" srcOrd="0" destOrd="0" presId="urn:microsoft.com/office/officeart/2005/8/layout/radial4"/>
    <dgm:cxn modelId="{E2971590-5BDA-4870-82E7-A5AFD80E9439}" type="presOf" srcId="{4D967CC4-CE45-49A3-9060-6AE45659479D}" destId="{BBDBF497-41F3-4448-9ACA-33A46F5949BD}" srcOrd="0" destOrd="0" presId="urn:microsoft.com/office/officeart/2005/8/layout/radial4"/>
    <dgm:cxn modelId="{C2A256D0-08D3-4BA2-9520-8AE1F090B973}" srcId="{7856D5A9-C0B4-4A44-BE89-3332E5C62D8A}" destId="{FF92149F-9138-4DF5-B14E-C89B9ABF8393}" srcOrd="2" destOrd="0" parTransId="{02AFF4A4-07CC-440C-B3D4-795FA025C0D5}" sibTransId="{27FB2CCA-4854-4EA8-9663-5B04F191F0F9}"/>
    <dgm:cxn modelId="{66D4532B-C27D-4012-BEF8-B811CB8D3410}" type="presOf" srcId="{FF92149F-9138-4DF5-B14E-C89B9ABF8393}" destId="{C7D6E920-BA8A-4B23-9619-68FC78ECDF9E}" srcOrd="0" destOrd="0" presId="urn:microsoft.com/office/officeart/2005/8/layout/radial4"/>
    <dgm:cxn modelId="{6E93B480-EE1B-4BBA-881B-1691107B7CA0}" type="presOf" srcId="{E7013E32-CC75-40AB-B1F9-F7A25124F3A2}" destId="{6F09797F-721B-4EA5-95F9-2D843DA58DB3}" srcOrd="0" destOrd="0" presId="urn:microsoft.com/office/officeart/2005/8/layout/radial4"/>
    <dgm:cxn modelId="{4055C933-1291-437C-936F-E5B67F707C4D}" type="presOf" srcId="{36D11F11-0612-4788-9183-85FD1A68A4E2}" destId="{D75BDDCB-03C7-4EF1-8C65-487BD4AAB88E}" srcOrd="0" destOrd="0" presId="urn:microsoft.com/office/officeart/2005/8/layout/radial4"/>
    <dgm:cxn modelId="{36342562-FEE6-4A75-8B34-D84A2FBBCD66}" type="presOf" srcId="{7856D5A9-C0B4-4A44-BE89-3332E5C62D8A}" destId="{4502D2A4-9F1A-47B2-949A-119E03C1BCFF}" srcOrd="0" destOrd="0" presId="urn:microsoft.com/office/officeart/2005/8/layout/radial4"/>
    <dgm:cxn modelId="{F0C7A8C0-045A-4C32-9A6E-E11E5AC13CF9}" type="presOf" srcId="{E7B3FB40-008B-4C28-A0AD-AE961AB8FCF7}" destId="{C2030E92-E4A3-40D1-B0B9-976AEB13D265}" srcOrd="0" destOrd="0" presId="urn:microsoft.com/office/officeart/2005/8/layout/radial4"/>
    <dgm:cxn modelId="{7C62CD8F-F0B1-424F-BCE0-EF6FF677573C}" srcId="{7856D5A9-C0B4-4A44-BE89-3332E5C62D8A}" destId="{E7B3FB40-008B-4C28-A0AD-AE961AB8FCF7}" srcOrd="0" destOrd="0" parTransId="{36D11F11-0612-4788-9183-85FD1A68A4E2}" sibTransId="{C941A9B0-47F9-4F92-A8BC-F7BB5939AA49}"/>
    <dgm:cxn modelId="{8141A1B9-3CFC-4AEC-B198-CEBCCC1A125C}" srcId="{E7013E32-CC75-40AB-B1F9-F7A25124F3A2}" destId="{7856D5A9-C0B4-4A44-BE89-3332E5C62D8A}" srcOrd="0" destOrd="0" parTransId="{64D484EE-1BE5-4193-84D0-D586E600AE15}" sibTransId="{4DC33BEA-3FC2-4F2E-814F-36796C49A04A}"/>
    <dgm:cxn modelId="{A27B8148-2011-4EC1-9665-2D885916C2FE}" type="presParOf" srcId="{6F09797F-721B-4EA5-95F9-2D843DA58DB3}" destId="{4502D2A4-9F1A-47B2-949A-119E03C1BCFF}" srcOrd="0" destOrd="0" presId="urn:microsoft.com/office/officeart/2005/8/layout/radial4"/>
    <dgm:cxn modelId="{19FFE94D-172D-4FD1-96EE-E33EEB779E85}" type="presParOf" srcId="{6F09797F-721B-4EA5-95F9-2D843DA58DB3}" destId="{D75BDDCB-03C7-4EF1-8C65-487BD4AAB88E}" srcOrd="1" destOrd="0" presId="urn:microsoft.com/office/officeart/2005/8/layout/radial4"/>
    <dgm:cxn modelId="{DCC856E0-A3FC-498E-8A42-2F7989941541}" type="presParOf" srcId="{6F09797F-721B-4EA5-95F9-2D843DA58DB3}" destId="{C2030E92-E4A3-40D1-B0B9-976AEB13D265}" srcOrd="2" destOrd="0" presId="urn:microsoft.com/office/officeart/2005/8/layout/radial4"/>
    <dgm:cxn modelId="{168561FC-729D-4854-9DC2-6CA7162BF861}" type="presParOf" srcId="{6F09797F-721B-4EA5-95F9-2D843DA58DB3}" destId="{BBDBF497-41F3-4448-9ACA-33A46F5949BD}" srcOrd="3" destOrd="0" presId="urn:microsoft.com/office/officeart/2005/8/layout/radial4"/>
    <dgm:cxn modelId="{2115AC50-C0C8-4FCE-84C2-CB59AFBFFEBF}" type="presParOf" srcId="{6F09797F-721B-4EA5-95F9-2D843DA58DB3}" destId="{52459106-0EB4-4A6F-9C02-03682D404662}" srcOrd="4" destOrd="0" presId="urn:microsoft.com/office/officeart/2005/8/layout/radial4"/>
    <dgm:cxn modelId="{784B171B-4603-414C-B91F-8ACB2380B617}" type="presParOf" srcId="{6F09797F-721B-4EA5-95F9-2D843DA58DB3}" destId="{B84086BA-8E5D-4FC0-92C2-FD618781CBB2}" srcOrd="5" destOrd="0" presId="urn:microsoft.com/office/officeart/2005/8/layout/radial4"/>
    <dgm:cxn modelId="{0B5D4C74-CA96-48D1-85D2-7574A2170F66}" type="presParOf" srcId="{6F09797F-721B-4EA5-95F9-2D843DA58DB3}" destId="{C7D6E920-BA8A-4B23-9619-68FC78ECDF9E}"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EB4DB3-87D9-417E-8006-988FF97990A7}" type="doc">
      <dgm:prSet loTypeId="urn:microsoft.com/office/officeart/2005/8/layout/hList1" loCatId="list" qsTypeId="urn:microsoft.com/office/officeart/2005/8/quickstyle/simple3" qsCatId="simple" csTypeId="urn:microsoft.com/office/officeart/2005/8/colors/accent1_2" csCatId="accent1" phldr="1"/>
      <dgm:spPr/>
      <dgm:t>
        <a:bodyPr/>
        <a:lstStyle/>
        <a:p>
          <a:endParaRPr lang="en-US"/>
        </a:p>
      </dgm:t>
    </dgm:pt>
    <dgm:pt modelId="{A557E290-9F90-4D0E-AA1C-0EBCA00DCF31}">
      <dgm:prSet/>
      <dgm:spPr/>
      <dgm:t>
        <a:bodyPr/>
        <a:lstStyle/>
        <a:p>
          <a:pPr rtl="1"/>
          <a:r>
            <a:rPr lang="ar-EG" baseline="0" dirty="0" smtClean="0"/>
            <a:t>الاقتصاد القياسي</a:t>
          </a:r>
          <a:endParaRPr lang="ar-EG" baseline="0" dirty="0"/>
        </a:p>
      </dgm:t>
    </dgm:pt>
    <dgm:pt modelId="{AB17D331-7ED7-4C00-99C2-666400E1BC8C}" type="parTrans" cxnId="{2FD476FA-62AA-4646-A422-E18AA084CA35}">
      <dgm:prSet/>
      <dgm:spPr/>
      <dgm:t>
        <a:bodyPr/>
        <a:lstStyle/>
        <a:p>
          <a:endParaRPr lang="en-US"/>
        </a:p>
      </dgm:t>
    </dgm:pt>
    <dgm:pt modelId="{A275A00E-68A8-4F52-9B03-848A8909B92C}" type="sibTrans" cxnId="{2FD476FA-62AA-4646-A422-E18AA084CA35}">
      <dgm:prSet/>
      <dgm:spPr/>
      <dgm:t>
        <a:bodyPr/>
        <a:lstStyle/>
        <a:p>
          <a:endParaRPr lang="en-US"/>
        </a:p>
      </dgm:t>
    </dgm:pt>
    <dgm:pt modelId="{0CD5B5E4-5211-4950-B9B2-1E37582FED8D}">
      <dgm:prSet/>
      <dgm:spPr/>
      <dgm:t>
        <a:bodyPr/>
        <a:lstStyle/>
        <a:p>
          <a:pPr rtl="1"/>
          <a:r>
            <a:rPr lang="ar-EG" baseline="0" dirty="0" smtClean="0"/>
            <a:t>الاقتصاد الرياضي</a:t>
          </a:r>
          <a:endParaRPr lang="en-US" baseline="0" dirty="0"/>
        </a:p>
      </dgm:t>
    </dgm:pt>
    <dgm:pt modelId="{FABE18AC-2932-463B-8CA3-9B6EBDDD50B0}" type="parTrans" cxnId="{5BA8A488-7175-4954-AE0C-5B635249155E}">
      <dgm:prSet/>
      <dgm:spPr/>
      <dgm:t>
        <a:bodyPr/>
        <a:lstStyle/>
        <a:p>
          <a:endParaRPr lang="en-US"/>
        </a:p>
      </dgm:t>
    </dgm:pt>
    <dgm:pt modelId="{ABD76C3C-28DB-47BB-8F52-77A77EE4F00F}" type="sibTrans" cxnId="{5BA8A488-7175-4954-AE0C-5B635249155E}">
      <dgm:prSet/>
      <dgm:spPr/>
      <dgm:t>
        <a:bodyPr/>
        <a:lstStyle/>
        <a:p>
          <a:endParaRPr lang="en-US"/>
        </a:p>
      </dgm:t>
    </dgm:pt>
    <dgm:pt modelId="{32A43032-B7A0-43D5-A365-86E3FCCE177B}">
      <dgm:prSet custT="1"/>
      <dgm:spPr/>
      <dgm:t>
        <a:bodyPr/>
        <a:lstStyle/>
        <a:p>
          <a:pPr rtl="1"/>
          <a:r>
            <a:rPr lang="ar-EG" sz="2800" baseline="0" dirty="0" smtClean="0"/>
            <a:t>يفترض دقة العلاقة بين المتغيرات</a:t>
          </a:r>
          <a:endParaRPr lang="en-US" sz="2800" dirty="0"/>
        </a:p>
      </dgm:t>
    </dgm:pt>
    <dgm:pt modelId="{120BD548-8DD3-433A-BB7D-AE6CEAA1EFBE}" type="parTrans" cxnId="{A188190D-5C87-4A6E-A6F5-F70DAECA1A5B}">
      <dgm:prSet/>
      <dgm:spPr/>
      <dgm:t>
        <a:bodyPr/>
        <a:lstStyle/>
        <a:p>
          <a:endParaRPr lang="en-US"/>
        </a:p>
      </dgm:t>
    </dgm:pt>
    <dgm:pt modelId="{3580FC22-45E7-4487-9650-3E9807CD2AD9}" type="sibTrans" cxnId="{A188190D-5C87-4A6E-A6F5-F70DAECA1A5B}">
      <dgm:prSet/>
      <dgm:spPr/>
      <dgm:t>
        <a:bodyPr/>
        <a:lstStyle/>
        <a:p>
          <a:endParaRPr lang="en-US"/>
        </a:p>
      </dgm:t>
    </dgm:pt>
    <dgm:pt modelId="{E164DFD1-B599-4CEB-9C62-8E440E28E257}">
      <dgm:prSet custT="1"/>
      <dgm:spPr/>
      <dgm:t>
        <a:bodyPr/>
        <a:lstStyle/>
        <a:p>
          <a:pPr algn="just" rtl="1"/>
          <a:r>
            <a:rPr lang="ar-EG" sz="2400" baseline="0" dirty="0" smtClean="0"/>
            <a:t>العلاقة غير دقيقة تماما وأنها تتضمن متغيرات لا يمكن قياسها بدقة يطلق عليها المتغيرات العشوائية</a:t>
          </a:r>
          <a:endParaRPr lang="en-US" sz="2400" dirty="0"/>
        </a:p>
      </dgm:t>
    </dgm:pt>
    <dgm:pt modelId="{0915C57E-5CE6-49CC-B0A1-4343AFB3168E}" type="parTrans" cxnId="{89B47025-EF29-4B45-BADB-025F9D94C690}">
      <dgm:prSet/>
      <dgm:spPr/>
      <dgm:t>
        <a:bodyPr/>
        <a:lstStyle/>
        <a:p>
          <a:endParaRPr lang="en-US"/>
        </a:p>
      </dgm:t>
    </dgm:pt>
    <dgm:pt modelId="{A8B0EE4F-948A-44A2-860C-8A2486DF2887}" type="sibTrans" cxnId="{89B47025-EF29-4B45-BADB-025F9D94C690}">
      <dgm:prSet/>
      <dgm:spPr/>
      <dgm:t>
        <a:bodyPr/>
        <a:lstStyle/>
        <a:p>
          <a:endParaRPr lang="en-US"/>
        </a:p>
      </dgm:t>
    </dgm:pt>
    <dgm:pt modelId="{25470197-10F8-4C7C-AE07-0AE99DB22F70}">
      <dgm:prSet custT="1"/>
      <dgm:spPr/>
      <dgm:t>
        <a:bodyPr/>
        <a:lstStyle/>
        <a:p>
          <a:pPr rtl="1"/>
          <a:r>
            <a:rPr lang="ar-EG" sz="2800" dirty="0" smtClean="0"/>
            <a:t>العلاقة محددة </a:t>
          </a:r>
          <a:endParaRPr lang="en-US" sz="1800" dirty="0"/>
        </a:p>
      </dgm:t>
    </dgm:pt>
    <dgm:pt modelId="{0254BF7D-CCDE-46C9-B974-A3CA15C58395}" type="sibTrans" cxnId="{48C5BFAE-DC36-43A1-B443-E7F3EAE7957F}">
      <dgm:prSet/>
      <dgm:spPr/>
      <dgm:t>
        <a:bodyPr/>
        <a:lstStyle/>
        <a:p>
          <a:endParaRPr lang="en-US"/>
        </a:p>
      </dgm:t>
    </dgm:pt>
    <dgm:pt modelId="{0D59F991-7811-4EC6-9B77-EA0AFE20AEB7}" type="parTrans" cxnId="{48C5BFAE-DC36-43A1-B443-E7F3EAE7957F}">
      <dgm:prSet/>
      <dgm:spPr/>
      <dgm:t>
        <a:bodyPr/>
        <a:lstStyle/>
        <a:p>
          <a:endParaRPr lang="en-US"/>
        </a:p>
      </dgm:t>
    </dgm:pt>
    <dgm:pt modelId="{8122468C-3A2D-4B30-9903-A70CD97FEFE8}">
      <dgm:prSet custT="1"/>
      <dgm:spPr/>
      <dgm:t>
        <a:bodyPr/>
        <a:lstStyle/>
        <a:p>
          <a:pPr algn="just" rtl="1"/>
          <a:r>
            <a:rPr lang="ar-EG" sz="2400" dirty="0" smtClean="0"/>
            <a:t>العلاقة احتمالية غير محددة</a:t>
          </a:r>
          <a:endParaRPr lang="en-US" sz="2400" dirty="0"/>
        </a:p>
      </dgm:t>
    </dgm:pt>
    <dgm:pt modelId="{23087308-4D0D-4A5C-AC12-35706FC7F7B7}" type="parTrans" cxnId="{AD099E36-1A18-4A01-8E58-2F6AD62718E6}">
      <dgm:prSet/>
      <dgm:spPr/>
      <dgm:t>
        <a:bodyPr/>
        <a:lstStyle/>
        <a:p>
          <a:endParaRPr lang="en-US"/>
        </a:p>
      </dgm:t>
    </dgm:pt>
    <dgm:pt modelId="{C2D72C59-731A-40A7-8718-3E7B94E40D0A}" type="sibTrans" cxnId="{AD099E36-1A18-4A01-8E58-2F6AD62718E6}">
      <dgm:prSet/>
      <dgm:spPr/>
      <dgm:t>
        <a:bodyPr/>
        <a:lstStyle/>
        <a:p>
          <a:endParaRPr lang="en-US"/>
        </a:p>
      </dgm:t>
    </dgm:pt>
    <dgm:pt modelId="{C14A0933-CE7B-4D8C-89E6-6EC35F6EBBD9}" type="pres">
      <dgm:prSet presAssocID="{9DEB4DB3-87D9-417E-8006-988FF97990A7}" presName="Name0" presStyleCnt="0">
        <dgm:presLayoutVars>
          <dgm:dir/>
          <dgm:animLvl val="lvl"/>
          <dgm:resizeHandles val="exact"/>
        </dgm:presLayoutVars>
      </dgm:prSet>
      <dgm:spPr/>
      <dgm:t>
        <a:bodyPr/>
        <a:lstStyle/>
        <a:p>
          <a:endParaRPr lang="en-US"/>
        </a:p>
      </dgm:t>
    </dgm:pt>
    <dgm:pt modelId="{534C49EA-5043-45AA-B1C6-9E9A3A9D90DA}" type="pres">
      <dgm:prSet presAssocID="{A557E290-9F90-4D0E-AA1C-0EBCA00DCF31}" presName="composite" presStyleCnt="0"/>
      <dgm:spPr/>
    </dgm:pt>
    <dgm:pt modelId="{3272D91E-7B5A-4702-BE3B-507F7E54F6CB}" type="pres">
      <dgm:prSet presAssocID="{A557E290-9F90-4D0E-AA1C-0EBCA00DCF31}" presName="parTx" presStyleLbl="alignNode1" presStyleIdx="0" presStyleCnt="2">
        <dgm:presLayoutVars>
          <dgm:chMax val="0"/>
          <dgm:chPref val="0"/>
          <dgm:bulletEnabled val="1"/>
        </dgm:presLayoutVars>
      </dgm:prSet>
      <dgm:spPr/>
      <dgm:t>
        <a:bodyPr/>
        <a:lstStyle/>
        <a:p>
          <a:endParaRPr lang="en-US"/>
        </a:p>
      </dgm:t>
    </dgm:pt>
    <dgm:pt modelId="{0169DD01-189E-4F3F-8593-E169F995FE6C}" type="pres">
      <dgm:prSet presAssocID="{A557E290-9F90-4D0E-AA1C-0EBCA00DCF31}" presName="desTx" presStyleLbl="alignAccFollowNode1" presStyleIdx="0" presStyleCnt="2">
        <dgm:presLayoutVars>
          <dgm:bulletEnabled val="1"/>
        </dgm:presLayoutVars>
      </dgm:prSet>
      <dgm:spPr/>
      <dgm:t>
        <a:bodyPr/>
        <a:lstStyle/>
        <a:p>
          <a:endParaRPr lang="en-US"/>
        </a:p>
      </dgm:t>
    </dgm:pt>
    <dgm:pt modelId="{B8690C4B-4F67-4DF9-A485-4DEE949A1D24}" type="pres">
      <dgm:prSet presAssocID="{A275A00E-68A8-4F52-9B03-848A8909B92C}" presName="space" presStyleCnt="0"/>
      <dgm:spPr/>
    </dgm:pt>
    <dgm:pt modelId="{135CDC00-08B8-45A8-BEC9-FACF6AA66C28}" type="pres">
      <dgm:prSet presAssocID="{0CD5B5E4-5211-4950-B9B2-1E37582FED8D}" presName="composite" presStyleCnt="0"/>
      <dgm:spPr/>
    </dgm:pt>
    <dgm:pt modelId="{0131468C-95FD-4305-88E9-F1C9A5731A6E}" type="pres">
      <dgm:prSet presAssocID="{0CD5B5E4-5211-4950-B9B2-1E37582FED8D}" presName="parTx" presStyleLbl="alignNode1" presStyleIdx="1" presStyleCnt="2">
        <dgm:presLayoutVars>
          <dgm:chMax val="0"/>
          <dgm:chPref val="0"/>
          <dgm:bulletEnabled val="1"/>
        </dgm:presLayoutVars>
      </dgm:prSet>
      <dgm:spPr/>
      <dgm:t>
        <a:bodyPr/>
        <a:lstStyle/>
        <a:p>
          <a:endParaRPr lang="en-US"/>
        </a:p>
      </dgm:t>
    </dgm:pt>
    <dgm:pt modelId="{718CBAB6-7573-4790-A7E0-D3DFBACEC1AA}" type="pres">
      <dgm:prSet presAssocID="{0CD5B5E4-5211-4950-B9B2-1E37582FED8D}" presName="desTx" presStyleLbl="alignAccFollowNode1" presStyleIdx="1" presStyleCnt="2" custScaleY="100000">
        <dgm:presLayoutVars>
          <dgm:bulletEnabled val="1"/>
        </dgm:presLayoutVars>
      </dgm:prSet>
      <dgm:spPr/>
      <dgm:t>
        <a:bodyPr/>
        <a:lstStyle/>
        <a:p>
          <a:endParaRPr lang="en-US"/>
        </a:p>
      </dgm:t>
    </dgm:pt>
  </dgm:ptLst>
  <dgm:cxnLst>
    <dgm:cxn modelId="{499EFFA6-5395-4315-88E7-988158D11C1E}" type="presOf" srcId="{25470197-10F8-4C7C-AE07-0AE99DB22F70}" destId="{718CBAB6-7573-4790-A7E0-D3DFBACEC1AA}" srcOrd="0" destOrd="1" presId="urn:microsoft.com/office/officeart/2005/8/layout/hList1"/>
    <dgm:cxn modelId="{A188190D-5C87-4A6E-A6F5-F70DAECA1A5B}" srcId="{0CD5B5E4-5211-4950-B9B2-1E37582FED8D}" destId="{32A43032-B7A0-43D5-A365-86E3FCCE177B}" srcOrd="0" destOrd="0" parTransId="{120BD548-8DD3-433A-BB7D-AE6CEAA1EFBE}" sibTransId="{3580FC22-45E7-4487-9650-3E9807CD2AD9}"/>
    <dgm:cxn modelId="{988FDBBB-078C-4A83-8A05-60D43A3A8119}" type="presOf" srcId="{9DEB4DB3-87D9-417E-8006-988FF97990A7}" destId="{C14A0933-CE7B-4D8C-89E6-6EC35F6EBBD9}" srcOrd="0" destOrd="0" presId="urn:microsoft.com/office/officeart/2005/8/layout/hList1"/>
    <dgm:cxn modelId="{48C5BFAE-DC36-43A1-B443-E7F3EAE7957F}" srcId="{0CD5B5E4-5211-4950-B9B2-1E37582FED8D}" destId="{25470197-10F8-4C7C-AE07-0AE99DB22F70}" srcOrd="1" destOrd="0" parTransId="{0D59F991-7811-4EC6-9B77-EA0AFE20AEB7}" sibTransId="{0254BF7D-CCDE-46C9-B974-A3CA15C58395}"/>
    <dgm:cxn modelId="{2FD476FA-62AA-4646-A422-E18AA084CA35}" srcId="{9DEB4DB3-87D9-417E-8006-988FF97990A7}" destId="{A557E290-9F90-4D0E-AA1C-0EBCA00DCF31}" srcOrd="0" destOrd="0" parTransId="{AB17D331-7ED7-4C00-99C2-666400E1BC8C}" sibTransId="{A275A00E-68A8-4F52-9B03-848A8909B92C}"/>
    <dgm:cxn modelId="{219C60D2-CDDF-481D-8640-22F33B904F1E}" type="presOf" srcId="{0CD5B5E4-5211-4950-B9B2-1E37582FED8D}" destId="{0131468C-95FD-4305-88E9-F1C9A5731A6E}" srcOrd="0" destOrd="0" presId="urn:microsoft.com/office/officeart/2005/8/layout/hList1"/>
    <dgm:cxn modelId="{89B47025-EF29-4B45-BADB-025F9D94C690}" srcId="{A557E290-9F90-4D0E-AA1C-0EBCA00DCF31}" destId="{E164DFD1-B599-4CEB-9C62-8E440E28E257}" srcOrd="0" destOrd="0" parTransId="{0915C57E-5CE6-49CC-B0A1-4343AFB3168E}" sibTransId="{A8B0EE4F-948A-44A2-860C-8A2486DF2887}"/>
    <dgm:cxn modelId="{AD099E36-1A18-4A01-8E58-2F6AD62718E6}" srcId="{A557E290-9F90-4D0E-AA1C-0EBCA00DCF31}" destId="{8122468C-3A2D-4B30-9903-A70CD97FEFE8}" srcOrd="1" destOrd="0" parTransId="{23087308-4D0D-4A5C-AC12-35706FC7F7B7}" sibTransId="{C2D72C59-731A-40A7-8718-3E7B94E40D0A}"/>
    <dgm:cxn modelId="{0AB3FB5D-7E20-42D4-A6CB-45A6F7BB1D48}" type="presOf" srcId="{8122468C-3A2D-4B30-9903-A70CD97FEFE8}" destId="{0169DD01-189E-4F3F-8593-E169F995FE6C}" srcOrd="0" destOrd="1" presId="urn:microsoft.com/office/officeart/2005/8/layout/hList1"/>
    <dgm:cxn modelId="{959BAEAA-F255-454F-8A70-089F24A43B63}" type="presOf" srcId="{E164DFD1-B599-4CEB-9C62-8E440E28E257}" destId="{0169DD01-189E-4F3F-8593-E169F995FE6C}" srcOrd="0" destOrd="0" presId="urn:microsoft.com/office/officeart/2005/8/layout/hList1"/>
    <dgm:cxn modelId="{5BA8A488-7175-4954-AE0C-5B635249155E}" srcId="{9DEB4DB3-87D9-417E-8006-988FF97990A7}" destId="{0CD5B5E4-5211-4950-B9B2-1E37582FED8D}" srcOrd="1" destOrd="0" parTransId="{FABE18AC-2932-463B-8CA3-9B6EBDDD50B0}" sibTransId="{ABD76C3C-28DB-47BB-8F52-77A77EE4F00F}"/>
    <dgm:cxn modelId="{68D627B7-FCCA-4A8A-93C6-42E25D26EDA7}" type="presOf" srcId="{A557E290-9F90-4D0E-AA1C-0EBCA00DCF31}" destId="{3272D91E-7B5A-4702-BE3B-507F7E54F6CB}" srcOrd="0" destOrd="0" presId="urn:microsoft.com/office/officeart/2005/8/layout/hList1"/>
    <dgm:cxn modelId="{62C434AB-BEB3-48D5-8800-BA31C82663B0}" type="presOf" srcId="{32A43032-B7A0-43D5-A365-86E3FCCE177B}" destId="{718CBAB6-7573-4790-A7E0-D3DFBACEC1AA}" srcOrd="0" destOrd="0" presId="urn:microsoft.com/office/officeart/2005/8/layout/hList1"/>
    <dgm:cxn modelId="{4B2A560E-468F-45CA-A583-9E554EEC65C7}" type="presParOf" srcId="{C14A0933-CE7B-4D8C-89E6-6EC35F6EBBD9}" destId="{534C49EA-5043-45AA-B1C6-9E9A3A9D90DA}" srcOrd="0" destOrd="0" presId="urn:microsoft.com/office/officeart/2005/8/layout/hList1"/>
    <dgm:cxn modelId="{E0DE5D9B-959D-45BF-9BE2-1D77BE90C225}" type="presParOf" srcId="{534C49EA-5043-45AA-B1C6-9E9A3A9D90DA}" destId="{3272D91E-7B5A-4702-BE3B-507F7E54F6CB}" srcOrd="0" destOrd="0" presId="urn:microsoft.com/office/officeart/2005/8/layout/hList1"/>
    <dgm:cxn modelId="{91699AF9-B0DB-4B8A-B462-E2645F576386}" type="presParOf" srcId="{534C49EA-5043-45AA-B1C6-9E9A3A9D90DA}" destId="{0169DD01-189E-4F3F-8593-E169F995FE6C}" srcOrd="1" destOrd="0" presId="urn:microsoft.com/office/officeart/2005/8/layout/hList1"/>
    <dgm:cxn modelId="{9EDC5893-C0F5-4612-B068-611934F39563}" type="presParOf" srcId="{C14A0933-CE7B-4D8C-89E6-6EC35F6EBBD9}" destId="{B8690C4B-4F67-4DF9-A485-4DEE949A1D24}" srcOrd="1" destOrd="0" presId="urn:microsoft.com/office/officeart/2005/8/layout/hList1"/>
    <dgm:cxn modelId="{3D620E20-B302-4772-A29F-CE4C5FA8FC39}" type="presParOf" srcId="{C14A0933-CE7B-4D8C-89E6-6EC35F6EBBD9}" destId="{135CDC00-08B8-45A8-BEC9-FACF6AA66C28}" srcOrd="2" destOrd="0" presId="urn:microsoft.com/office/officeart/2005/8/layout/hList1"/>
    <dgm:cxn modelId="{4B4CED98-11ED-4165-932B-1F88041E45A0}" type="presParOf" srcId="{135CDC00-08B8-45A8-BEC9-FACF6AA66C28}" destId="{0131468C-95FD-4305-88E9-F1C9A5731A6E}" srcOrd="0" destOrd="0" presId="urn:microsoft.com/office/officeart/2005/8/layout/hList1"/>
    <dgm:cxn modelId="{5B14581C-7210-426F-AFFB-5D92E1DC40DC}" type="presParOf" srcId="{135CDC00-08B8-45A8-BEC9-FACF6AA66C28}" destId="{718CBAB6-7573-4790-A7E0-D3DFBACEC1AA}"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72AAAD-0E1D-4820-B0A7-F37F01084D7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0C4D5C4-79AC-47D6-B28A-FB624438479F}">
      <dgm:prSet/>
      <dgm:spPr/>
      <dgm:t>
        <a:bodyPr/>
        <a:lstStyle/>
        <a:p>
          <a:pPr rtl="0"/>
          <a:r>
            <a:rPr lang="ar-EG" baseline="0" dirty="0" smtClean="0"/>
            <a:t>الاحصاء</a:t>
          </a:r>
          <a:endParaRPr lang="ar-EG" baseline="0" dirty="0"/>
        </a:p>
      </dgm:t>
    </dgm:pt>
    <dgm:pt modelId="{667FEC9E-66DE-493B-8A73-0F7CFCA53A29}" type="parTrans" cxnId="{7D34DB9B-4590-49F8-8926-73C7503E611D}">
      <dgm:prSet/>
      <dgm:spPr/>
      <dgm:t>
        <a:bodyPr/>
        <a:lstStyle/>
        <a:p>
          <a:endParaRPr lang="en-US"/>
        </a:p>
      </dgm:t>
    </dgm:pt>
    <dgm:pt modelId="{748C7149-1BFD-4872-A9F1-C37CD63A3B78}" type="sibTrans" cxnId="{7D34DB9B-4590-49F8-8926-73C7503E611D}">
      <dgm:prSet/>
      <dgm:spPr/>
      <dgm:t>
        <a:bodyPr/>
        <a:lstStyle/>
        <a:p>
          <a:endParaRPr lang="en-US"/>
        </a:p>
      </dgm:t>
    </dgm:pt>
    <dgm:pt modelId="{10D036B3-0BC1-4F53-9E83-11CD44FDF2AD}">
      <dgm:prSet custT="1"/>
      <dgm:spPr/>
      <dgm:t>
        <a:bodyPr/>
        <a:lstStyle/>
        <a:p>
          <a:pPr algn="just" rtl="1"/>
          <a:r>
            <a:rPr lang="ar-SA" sz="2800" baseline="0" dirty="0" smtClean="0"/>
            <a:t> </a:t>
          </a:r>
          <a:r>
            <a:rPr lang="ar-EG" sz="2800" baseline="0" dirty="0" smtClean="0"/>
            <a:t>يتمثل دوره في جمع البيانات عن الظواهر الاقتصادية وتسجيلها وجدولتها ورسمها، ومن ثم محاولة اختبار فرضيات النموذج الاقتصادي.</a:t>
          </a:r>
          <a:endParaRPr lang="en-US" sz="2800" dirty="0"/>
        </a:p>
      </dgm:t>
    </dgm:pt>
    <dgm:pt modelId="{2194AED6-37F5-4612-BEB2-33AED3B04E38}" type="parTrans" cxnId="{828F5E05-2E09-4406-B4BB-1F4179630712}">
      <dgm:prSet/>
      <dgm:spPr/>
      <dgm:t>
        <a:bodyPr/>
        <a:lstStyle/>
        <a:p>
          <a:endParaRPr lang="en-US"/>
        </a:p>
      </dgm:t>
    </dgm:pt>
    <dgm:pt modelId="{47092AFA-3A92-4A3E-B662-2DCE4F1F877F}" type="sibTrans" cxnId="{828F5E05-2E09-4406-B4BB-1F4179630712}">
      <dgm:prSet/>
      <dgm:spPr/>
      <dgm:t>
        <a:bodyPr/>
        <a:lstStyle/>
        <a:p>
          <a:endParaRPr lang="en-US"/>
        </a:p>
      </dgm:t>
    </dgm:pt>
    <dgm:pt modelId="{67072489-5917-448B-963E-FE6053E6BDCF}" type="pres">
      <dgm:prSet presAssocID="{BE72AAAD-0E1D-4820-B0A7-F37F01084D74}" presName="Name0" presStyleCnt="0">
        <dgm:presLayoutVars>
          <dgm:dir/>
          <dgm:animLvl val="lvl"/>
          <dgm:resizeHandles val="exact"/>
        </dgm:presLayoutVars>
      </dgm:prSet>
      <dgm:spPr/>
      <dgm:t>
        <a:bodyPr/>
        <a:lstStyle/>
        <a:p>
          <a:endParaRPr lang="en-US"/>
        </a:p>
      </dgm:t>
    </dgm:pt>
    <dgm:pt modelId="{498F4F72-51FA-42E5-A59B-8C80E30FC852}" type="pres">
      <dgm:prSet presAssocID="{D0C4D5C4-79AC-47D6-B28A-FB624438479F}" presName="composite" presStyleCnt="0"/>
      <dgm:spPr/>
    </dgm:pt>
    <dgm:pt modelId="{16453DCA-0229-4531-9AD1-D313BE5F1145}" type="pres">
      <dgm:prSet presAssocID="{D0C4D5C4-79AC-47D6-B28A-FB624438479F}" presName="parTx" presStyleLbl="alignNode1" presStyleIdx="0" presStyleCnt="1" custScaleX="68421">
        <dgm:presLayoutVars>
          <dgm:chMax val="0"/>
          <dgm:chPref val="0"/>
          <dgm:bulletEnabled val="1"/>
        </dgm:presLayoutVars>
      </dgm:prSet>
      <dgm:spPr/>
      <dgm:t>
        <a:bodyPr/>
        <a:lstStyle/>
        <a:p>
          <a:endParaRPr lang="en-US"/>
        </a:p>
      </dgm:t>
    </dgm:pt>
    <dgm:pt modelId="{D230D062-C6E7-4E38-B5C2-E513EEBD50EE}" type="pres">
      <dgm:prSet presAssocID="{D0C4D5C4-79AC-47D6-B28A-FB624438479F}" presName="desTx" presStyleLbl="alignAccFollowNode1" presStyleIdx="0" presStyleCnt="1" custScaleX="68421">
        <dgm:presLayoutVars>
          <dgm:bulletEnabled val="1"/>
        </dgm:presLayoutVars>
      </dgm:prSet>
      <dgm:spPr/>
      <dgm:t>
        <a:bodyPr/>
        <a:lstStyle/>
        <a:p>
          <a:endParaRPr lang="en-US"/>
        </a:p>
      </dgm:t>
    </dgm:pt>
  </dgm:ptLst>
  <dgm:cxnLst>
    <dgm:cxn modelId="{7D34DB9B-4590-49F8-8926-73C7503E611D}" srcId="{BE72AAAD-0E1D-4820-B0A7-F37F01084D74}" destId="{D0C4D5C4-79AC-47D6-B28A-FB624438479F}" srcOrd="0" destOrd="0" parTransId="{667FEC9E-66DE-493B-8A73-0F7CFCA53A29}" sibTransId="{748C7149-1BFD-4872-A9F1-C37CD63A3B78}"/>
    <dgm:cxn modelId="{E7DEC015-532B-440B-B7E1-D556FCE79C61}" type="presOf" srcId="{D0C4D5C4-79AC-47D6-B28A-FB624438479F}" destId="{16453DCA-0229-4531-9AD1-D313BE5F1145}" srcOrd="0" destOrd="0" presId="urn:microsoft.com/office/officeart/2005/8/layout/hList1"/>
    <dgm:cxn modelId="{74492592-7D29-449D-9E2B-5EDF9D43B707}" type="presOf" srcId="{BE72AAAD-0E1D-4820-B0A7-F37F01084D74}" destId="{67072489-5917-448B-963E-FE6053E6BDCF}" srcOrd="0" destOrd="0" presId="urn:microsoft.com/office/officeart/2005/8/layout/hList1"/>
    <dgm:cxn modelId="{D619423A-00FA-4156-8BAB-1EADBF6FB1F2}" type="presOf" srcId="{10D036B3-0BC1-4F53-9E83-11CD44FDF2AD}" destId="{D230D062-C6E7-4E38-B5C2-E513EEBD50EE}" srcOrd="0" destOrd="0" presId="urn:microsoft.com/office/officeart/2005/8/layout/hList1"/>
    <dgm:cxn modelId="{828F5E05-2E09-4406-B4BB-1F4179630712}" srcId="{D0C4D5C4-79AC-47D6-B28A-FB624438479F}" destId="{10D036B3-0BC1-4F53-9E83-11CD44FDF2AD}" srcOrd="0" destOrd="0" parTransId="{2194AED6-37F5-4612-BEB2-33AED3B04E38}" sibTransId="{47092AFA-3A92-4A3E-B662-2DCE4F1F877F}"/>
    <dgm:cxn modelId="{52356954-3EBF-403D-84F8-EBA2CC5C887C}" type="presParOf" srcId="{67072489-5917-448B-963E-FE6053E6BDCF}" destId="{498F4F72-51FA-42E5-A59B-8C80E30FC852}" srcOrd="0" destOrd="0" presId="urn:microsoft.com/office/officeart/2005/8/layout/hList1"/>
    <dgm:cxn modelId="{3DA545C8-AE00-4424-ABE9-8DA984CFAAB7}" type="presParOf" srcId="{498F4F72-51FA-42E5-A59B-8C80E30FC852}" destId="{16453DCA-0229-4531-9AD1-D313BE5F1145}" srcOrd="0" destOrd="0" presId="urn:microsoft.com/office/officeart/2005/8/layout/hList1"/>
    <dgm:cxn modelId="{DDE27A96-23FB-46BD-A406-5AE33E0AC1AA}" type="presParOf" srcId="{498F4F72-51FA-42E5-A59B-8C80E30FC852}" destId="{D230D062-C6E7-4E38-B5C2-E513EEBD50EE}"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8093AC-A59D-494C-88F3-ABB56284081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C4B21E7F-1217-4DB2-BD58-4855FB6BE736}">
      <dgm:prSet phldrT="[Text]"/>
      <dgm:spPr/>
      <dgm:t>
        <a:bodyPr/>
        <a:lstStyle/>
        <a:p>
          <a:r>
            <a:rPr lang="ar-EG" dirty="0" smtClean="0"/>
            <a:t>1-  مرحلة بناء وتوصيف النموذج</a:t>
          </a:r>
          <a:endParaRPr lang="en-US" dirty="0"/>
        </a:p>
      </dgm:t>
    </dgm:pt>
    <dgm:pt modelId="{FA044341-3507-4965-9FE2-585C29FA195E}" type="parTrans" cxnId="{00F8E440-72A6-4893-B568-AB6F9D5E6C43}">
      <dgm:prSet/>
      <dgm:spPr/>
      <dgm:t>
        <a:bodyPr/>
        <a:lstStyle/>
        <a:p>
          <a:endParaRPr lang="en-US"/>
        </a:p>
      </dgm:t>
    </dgm:pt>
    <dgm:pt modelId="{B3EC999E-39EE-4074-998B-F04153324022}" type="sibTrans" cxnId="{00F8E440-72A6-4893-B568-AB6F9D5E6C43}">
      <dgm:prSet/>
      <dgm:spPr/>
      <dgm:t>
        <a:bodyPr/>
        <a:lstStyle/>
        <a:p>
          <a:endParaRPr lang="en-US"/>
        </a:p>
      </dgm:t>
    </dgm:pt>
    <dgm:pt modelId="{69A85920-8E88-4362-B41E-839625131FDB}">
      <dgm:prSet phldrT="[Text]"/>
      <dgm:spPr/>
      <dgm:t>
        <a:bodyPr/>
        <a:lstStyle/>
        <a:p>
          <a:r>
            <a:rPr lang="ar-EG" dirty="0" smtClean="0"/>
            <a:t>2- مرحلة جمع البيانات وتقدير النموذج المستخدم</a:t>
          </a:r>
          <a:endParaRPr lang="en-US" dirty="0"/>
        </a:p>
      </dgm:t>
    </dgm:pt>
    <dgm:pt modelId="{F0045F38-7457-4377-B0FF-92AF6FB05622}" type="parTrans" cxnId="{47810356-B4A8-477B-A823-957C7D43471C}">
      <dgm:prSet/>
      <dgm:spPr/>
      <dgm:t>
        <a:bodyPr/>
        <a:lstStyle/>
        <a:p>
          <a:endParaRPr lang="en-US"/>
        </a:p>
      </dgm:t>
    </dgm:pt>
    <dgm:pt modelId="{F4A9DED6-39F9-4AA0-A879-301D63BD893C}" type="sibTrans" cxnId="{47810356-B4A8-477B-A823-957C7D43471C}">
      <dgm:prSet/>
      <dgm:spPr/>
      <dgm:t>
        <a:bodyPr/>
        <a:lstStyle/>
        <a:p>
          <a:endParaRPr lang="en-US"/>
        </a:p>
      </dgm:t>
    </dgm:pt>
    <dgm:pt modelId="{22F42098-B23A-4A62-98F4-48330328D1DB}">
      <dgm:prSet phldrT="[Text]"/>
      <dgm:spPr/>
      <dgm:t>
        <a:bodyPr/>
        <a:lstStyle/>
        <a:p>
          <a:r>
            <a:rPr lang="ar-EG" dirty="0" smtClean="0"/>
            <a:t>3- مرحلة الاختبار وتقييم النموذج القياسي المقدر</a:t>
          </a:r>
          <a:endParaRPr lang="en-US" dirty="0"/>
        </a:p>
      </dgm:t>
    </dgm:pt>
    <dgm:pt modelId="{81D7B087-D27F-4748-884D-BDB74FE8936B}" type="parTrans" cxnId="{6A9DB680-8874-4112-89E9-3E0529C808CA}">
      <dgm:prSet/>
      <dgm:spPr/>
      <dgm:t>
        <a:bodyPr/>
        <a:lstStyle/>
        <a:p>
          <a:endParaRPr lang="en-US"/>
        </a:p>
      </dgm:t>
    </dgm:pt>
    <dgm:pt modelId="{61E0CDC1-2EC7-4D44-9F61-F6303E8E6F3B}" type="sibTrans" cxnId="{6A9DB680-8874-4112-89E9-3E0529C808CA}">
      <dgm:prSet/>
      <dgm:spPr/>
      <dgm:t>
        <a:bodyPr/>
        <a:lstStyle/>
        <a:p>
          <a:endParaRPr lang="en-US"/>
        </a:p>
      </dgm:t>
    </dgm:pt>
    <dgm:pt modelId="{93D987FC-E042-4DC6-B92B-A17A90319D0E}">
      <dgm:prSet phldrT="[Text]"/>
      <dgm:spPr/>
      <dgm:t>
        <a:bodyPr/>
        <a:lstStyle/>
        <a:p>
          <a:r>
            <a:rPr lang="ar-EG" dirty="0" smtClean="0"/>
            <a:t>4- مرحلة التطبيق والتنبؤ</a:t>
          </a:r>
          <a:endParaRPr lang="en-US" dirty="0"/>
        </a:p>
      </dgm:t>
    </dgm:pt>
    <dgm:pt modelId="{15EE863F-B8F9-4419-9983-79DC76342133}" type="sibTrans" cxnId="{89B3D130-521E-4ABD-AD36-57343FB69D3C}">
      <dgm:prSet/>
      <dgm:spPr/>
      <dgm:t>
        <a:bodyPr/>
        <a:lstStyle/>
        <a:p>
          <a:endParaRPr lang="en-US"/>
        </a:p>
      </dgm:t>
    </dgm:pt>
    <dgm:pt modelId="{96F41C20-FFE7-4BB6-B715-4E995C70135A}" type="parTrans" cxnId="{89B3D130-521E-4ABD-AD36-57343FB69D3C}">
      <dgm:prSet/>
      <dgm:spPr/>
      <dgm:t>
        <a:bodyPr/>
        <a:lstStyle/>
        <a:p>
          <a:endParaRPr lang="en-US"/>
        </a:p>
      </dgm:t>
    </dgm:pt>
    <dgm:pt modelId="{7E479883-4FF3-47BB-8F51-2D54F3B6184F}" type="pres">
      <dgm:prSet presAssocID="{578093AC-A59D-494C-88F3-ABB562840816}" presName="Name0" presStyleCnt="0">
        <dgm:presLayoutVars>
          <dgm:dir/>
          <dgm:animLvl val="lvl"/>
          <dgm:resizeHandles val="exact"/>
        </dgm:presLayoutVars>
      </dgm:prSet>
      <dgm:spPr/>
      <dgm:t>
        <a:bodyPr/>
        <a:lstStyle/>
        <a:p>
          <a:endParaRPr lang="en-US"/>
        </a:p>
      </dgm:t>
    </dgm:pt>
    <dgm:pt modelId="{4BAEB591-58A8-4C04-B763-1E6F56459B00}" type="pres">
      <dgm:prSet presAssocID="{93D987FC-E042-4DC6-B92B-A17A90319D0E}" presName="boxAndChildren" presStyleCnt="0"/>
      <dgm:spPr/>
    </dgm:pt>
    <dgm:pt modelId="{91A39E3C-FE2D-4CEA-A3CF-C7E60A94F758}" type="pres">
      <dgm:prSet presAssocID="{93D987FC-E042-4DC6-B92B-A17A90319D0E}" presName="parentTextBox" presStyleLbl="node1" presStyleIdx="0" presStyleCnt="4" custScaleY="18513"/>
      <dgm:spPr/>
      <dgm:t>
        <a:bodyPr/>
        <a:lstStyle/>
        <a:p>
          <a:endParaRPr lang="en-US"/>
        </a:p>
      </dgm:t>
    </dgm:pt>
    <dgm:pt modelId="{6FB42031-0C89-4A50-BC16-B92D9F34FB8E}" type="pres">
      <dgm:prSet presAssocID="{61E0CDC1-2EC7-4D44-9F61-F6303E8E6F3B}" presName="sp" presStyleCnt="0"/>
      <dgm:spPr/>
    </dgm:pt>
    <dgm:pt modelId="{1C55A593-56A9-4827-9BAE-C42316C0A994}" type="pres">
      <dgm:prSet presAssocID="{22F42098-B23A-4A62-98F4-48330328D1DB}" presName="arrowAndChildren" presStyleCnt="0"/>
      <dgm:spPr/>
    </dgm:pt>
    <dgm:pt modelId="{78A4C997-2FAD-43F7-A84C-B42E85BA6CC4}" type="pres">
      <dgm:prSet presAssocID="{22F42098-B23A-4A62-98F4-48330328D1DB}" presName="parentTextArrow" presStyleLbl="node1" presStyleIdx="1" presStyleCnt="4" custScaleY="17620" custLinFactNeighborY="1164"/>
      <dgm:spPr/>
      <dgm:t>
        <a:bodyPr/>
        <a:lstStyle/>
        <a:p>
          <a:endParaRPr lang="en-US"/>
        </a:p>
      </dgm:t>
    </dgm:pt>
    <dgm:pt modelId="{36F50D53-0D95-48A7-9A9A-DBEFA1C30545}" type="pres">
      <dgm:prSet presAssocID="{F4A9DED6-39F9-4AA0-A879-301D63BD893C}" presName="sp" presStyleCnt="0"/>
      <dgm:spPr/>
    </dgm:pt>
    <dgm:pt modelId="{DA5DCDFB-7BD9-44E1-BCE0-C10379386F06}" type="pres">
      <dgm:prSet presAssocID="{69A85920-8E88-4362-B41E-839625131FDB}" presName="arrowAndChildren" presStyleCnt="0"/>
      <dgm:spPr/>
    </dgm:pt>
    <dgm:pt modelId="{C0EB76BD-B024-4493-AF2E-38FAA3F888CC}" type="pres">
      <dgm:prSet presAssocID="{69A85920-8E88-4362-B41E-839625131FDB}" presName="parentTextArrow" presStyleLbl="node1" presStyleIdx="2" presStyleCnt="4" custScaleY="19421" custLinFactNeighborX="-1053" custLinFactNeighborY="185"/>
      <dgm:spPr/>
      <dgm:t>
        <a:bodyPr/>
        <a:lstStyle/>
        <a:p>
          <a:endParaRPr lang="en-US"/>
        </a:p>
      </dgm:t>
    </dgm:pt>
    <dgm:pt modelId="{CE9F1510-109A-482F-8EC9-B5730BA52A95}" type="pres">
      <dgm:prSet presAssocID="{B3EC999E-39EE-4074-998B-F04153324022}" presName="sp" presStyleCnt="0"/>
      <dgm:spPr/>
    </dgm:pt>
    <dgm:pt modelId="{C011828E-E3D1-4AED-9FD9-A1DBB922DE1A}" type="pres">
      <dgm:prSet presAssocID="{C4B21E7F-1217-4DB2-BD58-4855FB6BE736}" presName="arrowAndChildren" presStyleCnt="0"/>
      <dgm:spPr/>
    </dgm:pt>
    <dgm:pt modelId="{B02996A6-4B6E-40CC-8844-B1ED993B6C57}" type="pres">
      <dgm:prSet presAssocID="{C4B21E7F-1217-4DB2-BD58-4855FB6BE736}" presName="parentTextArrow" presStyleLbl="node1" presStyleIdx="3" presStyleCnt="4" custScaleY="17214" custLinFactNeighborX="369" custLinFactNeighborY="406"/>
      <dgm:spPr/>
      <dgm:t>
        <a:bodyPr/>
        <a:lstStyle/>
        <a:p>
          <a:endParaRPr lang="en-US"/>
        </a:p>
      </dgm:t>
    </dgm:pt>
  </dgm:ptLst>
  <dgm:cxnLst>
    <dgm:cxn modelId="{6A9DB680-8874-4112-89E9-3E0529C808CA}" srcId="{578093AC-A59D-494C-88F3-ABB562840816}" destId="{22F42098-B23A-4A62-98F4-48330328D1DB}" srcOrd="2" destOrd="0" parTransId="{81D7B087-D27F-4748-884D-BDB74FE8936B}" sibTransId="{61E0CDC1-2EC7-4D44-9F61-F6303E8E6F3B}"/>
    <dgm:cxn modelId="{2FF7E830-BFC2-4696-945C-4F617DEB155A}" type="presOf" srcId="{69A85920-8E88-4362-B41E-839625131FDB}" destId="{C0EB76BD-B024-4493-AF2E-38FAA3F888CC}" srcOrd="0" destOrd="0" presId="urn:microsoft.com/office/officeart/2005/8/layout/process4"/>
    <dgm:cxn modelId="{89B3D130-521E-4ABD-AD36-57343FB69D3C}" srcId="{578093AC-A59D-494C-88F3-ABB562840816}" destId="{93D987FC-E042-4DC6-B92B-A17A90319D0E}" srcOrd="3" destOrd="0" parTransId="{96F41C20-FFE7-4BB6-B715-4E995C70135A}" sibTransId="{15EE863F-B8F9-4419-9983-79DC76342133}"/>
    <dgm:cxn modelId="{9A566625-9C6D-4699-8B22-0127DA39F5D0}" type="presOf" srcId="{93D987FC-E042-4DC6-B92B-A17A90319D0E}" destId="{91A39E3C-FE2D-4CEA-A3CF-C7E60A94F758}" srcOrd="0" destOrd="0" presId="urn:microsoft.com/office/officeart/2005/8/layout/process4"/>
    <dgm:cxn modelId="{00E70679-CA91-4BEC-B2B6-6CFC7907621F}" type="presOf" srcId="{22F42098-B23A-4A62-98F4-48330328D1DB}" destId="{78A4C997-2FAD-43F7-A84C-B42E85BA6CC4}" srcOrd="0" destOrd="0" presId="urn:microsoft.com/office/officeart/2005/8/layout/process4"/>
    <dgm:cxn modelId="{7959AA95-3B91-46B1-B38B-498CC4AF5523}" type="presOf" srcId="{C4B21E7F-1217-4DB2-BD58-4855FB6BE736}" destId="{B02996A6-4B6E-40CC-8844-B1ED993B6C57}" srcOrd="0" destOrd="0" presId="urn:microsoft.com/office/officeart/2005/8/layout/process4"/>
    <dgm:cxn modelId="{00F8E440-72A6-4893-B568-AB6F9D5E6C43}" srcId="{578093AC-A59D-494C-88F3-ABB562840816}" destId="{C4B21E7F-1217-4DB2-BD58-4855FB6BE736}" srcOrd="0" destOrd="0" parTransId="{FA044341-3507-4965-9FE2-585C29FA195E}" sibTransId="{B3EC999E-39EE-4074-998B-F04153324022}"/>
    <dgm:cxn modelId="{F2AB4471-D219-43E9-BE56-DB8223403E48}" type="presOf" srcId="{578093AC-A59D-494C-88F3-ABB562840816}" destId="{7E479883-4FF3-47BB-8F51-2D54F3B6184F}" srcOrd="0" destOrd="0" presId="urn:microsoft.com/office/officeart/2005/8/layout/process4"/>
    <dgm:cxn modelId="{47810356-B4A8-477B-A823-957C7D43471C}" srcId="{578093AC-A59D-494C-88F3-ABB562840816}" destId="{69A85920-8E88-4362-B41E-839625131FDB}" srcOrd="1" destOrd="0" parTransId="{F0045F38-7457-4377-B0FF-92AF6FB05622}" sibTransId="{F4A9DED6-39F9-4AA0-A879-301D63BD893C}"/>
    <dgm:cxn modelId="{7CD3623B-5930-47C2-8594-784DE6E8C935}" type="presParOf" srcId="{7E479883-4FF3-47BB-8F51-2D54F3B6184F}" destId="{4BAEB591-58A8-4C04-B763-1E6F56459B00}" srcOrd="0" destOrd="0" presId="urn:microsoft.com/office/officeart/2005/8/layout/process4"/>
    <dgm:cxn modelId="{AD9E083B-7D1D-4F5E-93C5-D54B2E0E1D63}" type="presParOf" srcId="{4BAEB591-58A8-4C04-B763-1E6F56459B00}" destId="{91A39E3C-FE2D-4CEA-A3CF-C7E60A94F758}" srcOrd="0" destOrd="0" presId="urn:microsoft.com/office/officeart/2005/8/layout/process4"/>
    <dgm:cxn modelId="{65E40A99-C1A4-48AA-BC9A-F3C2AE52F958}" type="presParOf" srcId="{7E479883-4FF3-47BB-8F51-2D54F3B6184F}" destId="{6FB42031-0C89-4A50-BC16-B92D9F34FB8E}" srcOrd="1" destOrd="0" presId="urn:microsoft.com/office/officeart/2005/8/layout/process4"/>
    <dgm:cxn modelId="{566AC304-E4C9-44EF-BCA9-4ED2067859E0}" type="presParOf" srcId="{7E479883-4FF3-47BB-8F51-2D54F3B6184F}" destId="{1C55A593-56A9-4827-9BAE-C42316C0A994}" srcOrd="2" destOrd="0" presId="urn:microsoft.com/office/officeart/2005/8/layout/process4"/>
    <dgm:cxn modelId="{CF73CF4B-24F1-47F6-93BF-382427C9476A}" type="presParOf" srcId="{1C55A593-56A9-4827-9BAE-C42316C0A994}" destId="{78A4C997-2FAD-43F7-A84C-B42E85BA6CC4}" srcOrd="0" destOrd="0" presId="urn:microsoft.com/office/officeart/2005/8/layout/process4"/>
    <dgm:cxn modelId="{724D43F9-FD64-4864-AE0A-14309108F7AF}" type="presParOf" srcId="{7E479883-4FF3-47BB-8F51-2D54F3B6184F}" destId="{36F50D53-0D95-48A7-9A9A-DBEFA1C30545}" srcOrd="3" destOrd="0" presId="urn:microsoft.com/office/officeart/2005/8/layout/process4"/>
    <dgm:cxn modelId="{1B417627-8FAF-4623-B67D-0FEE660DCA5E}" type="presParOf" srcId="{7E479883-4FF3-47BB-8F51-2D54F3B6184F}" destId="{DA5DCDFB-7BD9-44E1-BCE0-C10379386F06}" srcOrd="4" destOrd="0" presId="urn:microsoft.com/office/officeart/2005/8/layout/process4"/>
    <dgm:cxn modelId="{947E856D-0B38-44F7-8F26-BAD4E87BFBD9}" type="presParOf" srcId="{DA5DCDFB-7BD9-44E1-BCE0-C10379386F06}" destId="{C0EB76BD-B024-4493-AF2E-38FAA3F888CC}" srcOrd="0" destOrd="0" presId="urn:microsoft.com/office/officeart/2005/8/layout/process4"/>
    <dgm:cxn modelId="{E810CEF8-3E66-4830-87DF-B56B2301A586}" type="presParOf" srcId="{7E479883-4FF3-47BB-8F51-2D54F3B6184F}" destId="{CE9F1510-109A-482F-8EC9-B5730BA52A95}" srcOrd="5" destOrd="0" presId="urn:microsoft.com/office/officeart/2005/8/layout/process4"/>
    <dgm:cxn modelId="{0F5A5614-CB0D-4A7A-A464-0A8341978CD0}" type="presParOf" srcId="{7E479883-4FF3-47BB-8F51-2D54F3B6184F}" destId="{C011828E-E3D1-4AED-9FD9-A1DBB922DE1A}" srcOrd="6" destOrd="0" presId="urn:microsoft.com/office/officeart/2005/8/layout/process4"/>
    <dgm:cxn modelId="{992AE40D-FEC0-4E13-893C-24F9D846C8C7}" type="presParOf" srcId="{C011828E-E3D1-4AED-9FD9-A1DBB922DE1A}" destId="{B02996A6-4B6E-40CC-8844-B1ED993B6C57}"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A5EB89-8198-4FF7-AF5E-A590DE4DC65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5AC32BD-2E8A-436B-951A-50C6D6A6BC1D}">
      <dgm:prSet phldrT="[Text]"/>
      <dgm:spPr/>
      <dgm:t>
        <a:bodyPr/>
        <a:lstStyle/>
        <a:p>
          <a:r>
            <a:rPr lang="ar-SA" dirty="0" smtClean="0"/>
            <a:t>أنواع البيانات</a:t>
          </a:r>
          <a:endParaRPr lang="en-US" dirty="0"/>
        </a:p>
      </dgm:t>
    </dgm:pt>
    <dgm:pt modelId="{0F3197FF-0918-4882-A2B3-D3913D3B33E4}" type="parTrans" cxnId="{EA494632-8FDB-40D5-AF5C-92BC160099FE}">
      <dgm:prSet/>
      <dgm:spPr/>
      <dgm:t>
        <a:bodyPr/>
        <a:lstStyle/>
        <a:p>
          <a:endParaRPr lang="en-US"/>
        </a:p>
      </dgm:t>
    </dgm:pt>
    <dgm:pt modelId="{44FF3555-EA90-4D82-8B74-FE5270736434}" type="sibTrans" cxnId="{EA494632-8FDB-40D5-AF5C-92BC160099FE}">
      <dgm:prSet/>
      <dgm:spPr/>
      <dgm:t>
        <a:bodyPr/>
        <a:lstStyle/>
        <a:p>
          <a:endParaRPr lang="en-US"/>
        </a:p>
      </dgm:t>
    </dgm:pt>
    <dgm:pt modelId="{2679DA28-3F5B-49C5-B276-29AF8D27337F}">
      <dgm:prSet phldrT="[Text]"/>
      <dgm:spPr/>
      <dgm:t>
        <a:bodyPr/>
        <a:lstStyle/>
        <a:p>
          <a:r>
            <a:rPr lang="ar-SA" dirty="0" smtClean="0"/>
            <a:t>بيانات سلسلة مقطعية</a:t>
          </a:r>
          <a:r>
            <a:rPr lang="en-US" dirty="0" smtClean="0"/>
            <a:t> Cross- Series Data</a:t>
          </a:r>
          <a:endParaRPr lang="en-US" dirty="0"/>
        </a:p>
      </dgm:t>
    </dgm:pt>
    <dgm:pt modelId="{3FF2842C-AE0E-4A49-962A-E8605B9A7EFA}" type="parTrans" cxnId="{8C96F22E-9D1E-49BF-927A-F9BCE629F00F}">
      <dgm:prSet/>
      <dgm:spPr/>
      <dgm:t>
        <a:bodyPr/>
        <a:lstStyle/>
        <a:p>
          <a:endParaRPr lang="en-US"/>
        </a:p>
      </dgm:t>
    </dgm:pt>
    <dgm:pt modelId="{EAC31B53-22EF-4879-A12C-E2E43F5FA83B}" type="sibTrans" cxnId="{8C96F22E-9D1E-49BF-927A-F9BCE629F00F}">
      <dgm:prSet/>
      <dgm:spPr/>
      <dgm:t>
        <a:bodyPr/>
        <a:lstStyle/>
        <a:p>
          <a:endParaRPr lang="en-US"/>
        </a:p>
      </dgm:t>
    </dgm:pt>
    <dgm:pt modelId="{D12BA3A0-35C2-4379-AC76-6DADB6BDBDAA}">
      <dgm:prSet phldrT="[Text]"/>
      <dgm:spPr/>
      <dgm:t>
        <a:bodyPr/>
        <a:lstStyle/>
        <a:p>
          <a:pPr rtl="0"/>
          <a:r>
            <a:rPr lang="ar-SA" dirty="0" smtClean="0"/>
            <a:t>بيانات سلسلة زمنية</a:t>
          </a:r>
          <a:r>
            <a:rPr lang="en-US" dirty="0" smtClean="0"/>
            <a:t>Time Series Data</a:t>
          </a:r>
          <a:endParaRPr lang="en-US" dirty="0"/>
        </a:p>
      </dgm:t>
    </dgm:pt>
    <dgm:pt modelId="{D948A488-2713-48D8-AFD2-F028D11AD850}" type="parTrans" cxnId="{383232F4-868D-4E85-881B-49C5C7DED6F9}">
      <dgm:prSet/>
      <dgm:spPr/>
      <dgm:t>
        <a:bodyPr/>
        <a:lstStyle/>
        <a:p>
          <a:endParaRPr lang="en-US"/>
        </a:p>
      </dgm:t>
    </dgm:pt>
    <dgm:pt modelId="{E02AC24E-2920-4204-901D-01CE7B1C5304}" type="sibTrans" cxnId="{383232F4-868D-4E85-881B-49C5C7DED6F9}">
      <dgm:prSet/>
      <dgm:spPr/>
      <dgm:t>
        <a:bodyPr/>
        <a:lstStyle/>
        <a:p>
          <a:endParaRPr lang="en-US"/>
        </a:p>
      </dgm:t>
    </dgm:pt>
    <dgm:pt modelId="{B4512148-5B6E-45B1-86F0-BCD1B854F952}">
      <dgm:prSet/>
      <dgm:spPr/>
      <dgm:t>
        <a:bodyPr/>
        <a:lstStyle/>
        <a:p>
          <a:r>
            <a:rPr lang="ar-SA" dirty="0" smtClean="0"/>
            <a:t>بيانات مقطية </a:t>
          </a:r>
          <a:r>
            <a:rPr lang="en-US" dirty="0" smtClean="0"/>
            <a:t> Cross-section Data</a:t>
          </a:r>
          <a:endParaRPr lang="en-US" dirty="0"/>
        </a:p>
      </dgm:t>
    </dgm:pt>
    <dgm:pt modelId="{197954EF-BCD5-4D1D-B3B5-619C84A5FE4E}" type="parTrans" cxnId="{4DF78275-4100-4755-88F9-6727D282554A}">
      <dgm:prSet/>
      <dgm:spPr/>
      <dgm:t>
        <a:bodyPr/>
        <a:lstStyle/>
        <a:p>
          <a:endParaRPr lang="en-US"/>
        </a:p>
      </dgm:t>
    </dgm:pt>
    <dgm:pt modelId="{56CFE9EA-190B-460B-B11F-4D94D48C62CE}" type="sibTrans" cxnId="{4DF78275-4100-4755-88F9-6727D282554A}">
      <dgm:prSet/>
      <dgm:spPr/>
      <dgm:t>
        <a:bodyPr/>
        <a:lstStyle/>
        <a:p>
          <a:endParaRPr lang="en-US"/>
        </a:p>
      </dgm:t>
    </dgm:pt>
    <dgm:pt modelId="{524BD2DD-C631-4BCB-AFC1-8A945440D8DB}" type="pres">
      <dgm:prSet presAssocID="{E3A5EB89-8198-4FF7-AF5E-A590DE4DC65F}" presName="hierChild1" presStyleCnt="0">
        <dgm:presLayoutVars>
          <dgm:chPref val="1"/>
          <dgm:dir/>
          <dgm:animOne val="branch"/>
          <dgm:animLvl val="lvl"/>
          <dgm:resizeHandles/>
        </dgm:presLayoutVars>
      </dgm:prSet>
      <dgm:spPr/>
      <dgm:t>
        <a:bodyPr/>
        <a:lstStyle/>
        <a:p>
          <a:endParaRPr lang="en-US"/>
        </a:p>
      </dgm:t>
    </dgm:pt>
    <dgm:pt modelId="{26AE04EF-202D-4045-8AD1-5EEA37C04459}" type="pres">
      <dgm:prSet presAssocID="{65AC32BD-2E8A-436B-951A-50C6D6A6BC1D}" presName="hierRoot1" presStyleCnt="0"/>
      <dgm:spPr/>
    </dgm:pt>
    <dgm:pt modelId="{52C74D4A-190A-412E-8CA7-B8EF1150169D}" type="pres">
      <dgm:prSet presAssocID="{65AC32BD-2E8A-436B-951A-50C6D6A6BC1D}" presName="composite" presStyleCnt="0"/>
      <dgm:spPr/>
    </dgm:pt>
    <dgm:pt modelId="{68EFD91B-4A8C-490D-80DE-A1FA55736CDC}" type="pres">
      <dgm:prSet presAssocID="{65AC32BD-2E8A-436B-951A-50C6D6A6BC1D}" presName="background" presStyleLbl="node0" presStyleIdx="0" presStyleCnt="1"/>
      <dgm:spPr/>
    </dgm:pt>
    <dgm:pt modelId="{5BC8D1DE-3622-4F67-BCFA-AEDF527387D8}" type="pres">
      <dgm:prSet presAssocID="{65AC32BD-2E8A-436B-951A-50C6D6A6BC1D}" presName="text" presStyleLbl="fgAcc0" presStyleIdx="0" presStyleCnt="1" custScaleX="224444" custScaleY="66755" custLinFactNeighborX="-35556" custLinFactNeighborY="55972">
        <dgm:presLayoutVars>
          <dgm:chPref val="3"/>
        </dgm:presLayoutVars>
      </dgm:prSet>
      <dgm:spPr/>
      <dgm:t>
        <a:bodyPr/>
        <a:lstStyle/>
        <a:p>
          <a:endParaRPr lang="en-US"/>
        </a:p>
      </dgm:t>
    </dgm:pt>
    <dgm:pt modelId="{2C1B77B4-86CE-4C4A-8E14-1395332866B9}" type="pres">
      <dgm:prSet presAssocID="{65AC32BD-2E8A-436B-951A-50C6D6A6BC1D}" presName="hierChild2" presStyleCnt="0"/>
      <dgm:spPr/>
    </dgm:pt>
    <dgm:pt modelId="{C37B812A-6D4B-4AC5-817C-8795A074E249}" type="pres">
      <dgm:prSet presAssocID="{3FF2842C-AE0E-4A49-962A-E8605B9A7EFA}" presName="Name10" presStyleLbl="parChTrans1D2" presStyleIdx="0" presStyleCnt="3"/>
      <dgm:spPr/>
      <dgm:t>
        <a:bodyPr/>
        <a:lstStyle/>
        <a:p>
          <a:endParaRPr lang="en-US"/>
        </a:p>
      </dgm:t>
    </dgm:pt>
    <dgm:pt modelId="{5E03E76A-B9B9-4E05-B59E-D4FA58EE2D7A}" type="pres">
      <dgm:prSet presAssocID="{2679DA28-3F5B-49C5-B276-29AF8D27337F}" presName="hierRoot2" presStyleCnt="0"/>
      <dgm:spPr/>
    </dgm:pt>
    <dgm:pt modelId="{1165A598-9635-46A5-8D28-9782BAD6C967}" type="pres">
      <dgm:prSet presAssocID="{2679DA28-3F5B-49C5-B276-29AF8D27337F}" presName="composite2" presStyleCnt="0"/>
      <dgm:spPr/>
    </dgm:pt>
    <dgm:pt modelId="{0E3C773A-8D7D-4E86-A677-07B1E8014601}" type="pres">
      <dgm:prSet presAssocID="{2679DA28-3F5B-49C5-B276-29AF8D27337F}" presName="background2" presStyleLbl="node2" presStyleIdx="0" presStyleCnt="3"/>
      <dgm:spPr/>
    </dgm:pt>
    <dgm:pt modelId="{323ED46E-BE85-48B7-B8CA-7712B133A40D}" type="pres">
      <dgm:prSet presAssocID="{2679DA28-3F5B-49C5-B276-29AF8D27337F}" presName="text2" presStyleLbl="fgAcc2" presStyleIdx="0" presStyleCnt="3" custLinFactNeighborX="-33333" custLinFactNeighborY="45779">
        <dgm:presLayoutVars>
          <dgm:chPref val="3"/>
        </dgm:presLayoutVars>
      </dgm:prSet>
      <dgm:spPr/>
      <dgm:t>
        <a:bodyPr/>
        <a:lstStyle/>
        <a:p>
          <a:endParaRPr lang="en-US"/>
        </a:p>
      </dgm:t>
    </dgm:pt>
    <dgm:pt modelId="{D24AEF87-DF56-44FF-9711-7970BE9BCFA9}" type="pres">
      <dgm:prSet presAssocID="{2679DA28-3F5B-49C5-B276-29AF8D27337F}" presName="hierChild3" presStyleCnt="0"/>
      <dgm:spPr/>
    </dgm:pt>
    <dgm:pt modelId="{D737E3BE-DCEA-4B76-A0BE-5DCADCB354F7}" type="pres">
      <dgm:prSet presAssocID="{197954EF-BCD5-4D1D-B3B5-619C84A5FE4E}" presName="Name10" presStyleLbl="parChTrans1D2" presStyleIdx="1" presStyleCnt="3"/>
      <dgm:spPr/>
      <dgm:t>
        <a:bodyPr/>
        <a:lstStyle/>
        <a:p>
          <a:endParaRPr lang="en-US"/>
        </a:p>
      </dgm:t>
    </dgm:pt>
    <dgm:pt modelId="{4CC75039-E72E-4ED1-B5E4-522C71087EA1}" type="pres">
      <dgm:prSet presAssocID="{B4512148-5B6E-45B1-86F0-BCD1B854F952}" presName="hierRoot2" presStyleCnt="0"/>
      <dgm:spPr/>
    </dgm:pt>
    <dgm:pt modelId="{4CC8C095-099A-4DC5-AE07-367924430081}" type="pres">
      <dgm:prSet presAssocID="{B4512148-5B6E-45B1-86F0-BCD1B854F952}" presName="composite2" presStyleCnt="0"/>
      <dgm:spPr/>
    </dgm:pt>
    <dgm:pt modelId="{B69485DE-4FC3-475F-AFA2-AF9D229BCB44}" type="pres">
      <dgm:prSet presAssocID="{B4512148-5B6E-45B1-86F0-BCD1B854F952}" presName="background2" presStyleLbl="node2" presStyleIdx="1" presStyleCnt="3"/>
      <dgm:spPr/>
    </dgm:pt>
    <dgm:pt modelId="{6BF9D367-B2D8-4240-B1E7-CC6028A6D63B}" type="pres">
      <dgm:prSet presAssocID="{B4512148-5B6E-45B1-86F0-BCD1B854F952}" presName="text2" presStyleLbl="fgAcc2" presStyleIdx="1" presStyleCnt="3" custLinFactNeighborX="-13333" custLinFactNeighborY="52778">
        <dgm:presLayoutVars>
          <dgm:chPref val="3"/>
        </dgm:presLayoutVars>
      </dgm:prSet>
      <dgm:spPr/>
      <dgm:t>
        <a:bodyPr/>
        <a:lstStyle/>
        <a:p>
          <a:endParaRPr lang="en-US"/>
        </a:p>
      </dgm:t>
    </dgm:pt>
    <dgm:pt modelId="{D89E97B5-FA0E-47AE-A098-B06147BEE63C}" type="pres">
      <dgm:prSet presAssocID="{B4512148-5B6E-45B1-86F0-BCD1B854F952}" presName="hierChild3" presStyleCnt="0"/>
      <dgm:spPr/>
    </dgm:pt>
    <dgm:pt modelId="{727F09CB-0631-452C-9673-4988B42C260D}" type="pres">
      <dgm:prSet presAssocID="{D948A488-2713-48D8-AFD2-F028D11AD850}" presName="Name10" presStyleLbl="parChTrans1D2" presStyleIdx="2" presStyleCnt="3"/>
      <dgm:spPr/>
      <dgm:t>
        <a:bodyPr/>
        <a:lstStyle/>
        <a:p>
          <a:endParaRPr lang="en-US"/>
        </a:p>
      </dgm:t>
    </dgm:pt>
    <dgm:pt modelId="{570071EE-8B75-4168-B61A-76F47F848BFA}" type="pres">
      <dgm:prSet presAssocID="{D12BA3A0-35C2-4379-AC76-6DADB6BDBDAA}" presName="hierRoot2" presStyleCnt="0"/>
      <dgm:spPr/>
    </dgm:pt>
    <dgm:pt modelId="{EF408C0A-A7FF-47A6-AC65-AABED61B035D}" type="pres">
      <dgm:prSet presAssocID="{D12BA3A0-35C2-4379-AC76-6DADB6BDBDAA}" presName="composite2" presStyleCnt="0"/>
      <dgm:spPr/>
    </dgm:pt>
    <dgm:pt modelId="{472E54C2-B8B9-4553-802F-0CD7544E90FF}" type="pres">
      <dgm:prSet presAssocID="{D12BA3A0-35C2-4379-AC76-6DADB6BDBDAA}" presName="background2" presStyleLbl="node2" presStyleIdx="2" presStyleCnt="3"/>
      <dgm:spPr/>
    </dgm:pt>
    <dgm:pt modelId="{BC28C213-58D1-4A6C-871F-A46BDF0D7FD0}" type="pres">
      <dgm:prSet presAssocID="{D12BA3A0-35C2-4379-AC76-6DADB6BDBDAA}" presName="text2" presStyleLbl="fgAcc2" presStyleIdx="2" presStyleCnt="3" custLinFactNeighborX="-2222" custLinFactNeighborY="45779">
        <dgm:presLayoutVars>
          <dgm:chPref val="3"/>
        </dgm:presLayoutVars>
      </dgm:prSet>
      <dgm:spPr/>
      <dgm:t>
        <a:bodyPr/>
        <a:lstStyle/>
        <a:p>
          <a:endParaRPr lang="en-US"/>
        </a:p>
      </dgm:t>
    </dgm:pt>
    <dgm:pt modelId="{41D68118-8B19-41F3-8AF3-95F1358CC299}" type="pres">
      <dgm:prSet presAssocID="{D12BA3A0-35C2-4379-AC76-6DADB6BDBDAA}" presName="hierChild3" presStyleCnt="0"/>
      <dgm:spPr/>
    </dgm:pt>
  </dgm:ptLst>
  <dgm:cxnLst>
    <dgm:cxn modelId="{4DF78275-4100-4755-88F9-6727D282554A}" srcId="{65AC32BD-2E8A-436B-951A-50C6D6A6BC1D}" destId="{B4512148-5B6E-45B1-86F0-BCD1B854F952}" srcOrd="1" destOrd="0" parTransId="{197954EF-BCD5-4D1D-B3B5-619C84A5FE4E}" sibTransId="{56CFE9EA-190B-460B-B11F-4D94D48C62CE}"/>
    <dgm:cxn modelId="{4C6A2D27-28AF-46A5-915A-8B6FF341E3EF}" type="presOf" srcId="{65AC32BD-2E8A-436B-951A-50C6D6A6BC1D}" destId="{5BC8D1DE-3622-4F67-BCFA-AEDF527387D8}" srcOrd="0" destOrd="0" presId="urn:microsoft.com/office/officeart/2005/8/layout/hierarchy1"/>
    <dgm:cxn modelId="{356EC0B7-AE4F-4779-AA95-85B956163211}" type="presOf" srcId="{B4512148-5B6E-45B1-86F0-BCD1B854F952}" destId="{6BF9D367-B2D8-4240-B1E7-CC6028A6D63B}" srcOrd="0" destOrd="0" presId="urn:microsoft.com/office/officeart/2005/8/layout/hierarchy1"/>
    <dgm:cxn modelId="{5ECC32C7-EFB3-421D-8402-D8B9A9569067}" type="presOf" srcId="{197954EF-BCD5-4D1D-B3B5-619C84A5FE4E}" destId="{D737E3BE-DCEA-4B76-A0BE-5DCADCB354F7}" srcOrd="0" destOrd="0" presId="urn:microsoft.com/office/officeart/2005/8/layout/hierarchy1"/>
    <dgm:cxn modelId="{D62B285D-9013-421B-B59F-037733C1B5A3}" type="presOf" srcId="{2679DA28-3F5B-49C5-B276-29AF8D27337F}" destId="{323ED46E-BE85-48B7-B8CA-7712B133A40D}" srcOrd="0" destOrd="0" presId="urn:microsoft.com/office/officeart/2005/8/layout/hierarchy1"/>
    <dgm:cxn modelId="{BF4CD756-91E5-4B31-88A5-BFBA0A6F1567}" type="presOf" srcId="{E3A5EB89-8198-4FF7-AF5E-A590DE4DC65F}" destId="{524BD2DD-C631-4BCB-AFC1-8A945440D8DB}" srcOrd="0" destOrd="0" presId="urn:microsoft.com/office/officeart/2005/8/layout/hierarchy1"/>
    <dgm:cxn modelId="{C76D4D32-8928-4FA4-9ABE-8FB9ABEFB3A3}" type="presOf" srcId="{D948A488-2713-48D8-AFD2-F028D11AD850}" destId="{727F09CB-0631-452C-9673-4988B42C260D}" srcOrd="0" destOrd="0" presId="urn:microsoft.com/office/officeart/2005/8/layout/hierarchy1"/>
    <dgm:cxn modelId="{8C96F22E-9D1E-49BF-927A-F9BCE629F00F}" srcId="{65AC32BD-2E8A-436B-951A-50C6D6A6BC1D}" destId="{2679DA28-3F5B-49C5-B276-29AF8D27337F}" srcOrd="0" destOrd="0" parTransId="{3FF2842C-AE0E-4A49-962A-E8605B9A7EFA}" sibTransId="{EAC31B53-22EF-4879-A12C-E2E43F5FA83B}"/>
    <dgm:cxn modelId="{EA494632-8FDB-40D5-AF5C-92BC160099FE}" srcId="{E3A5EB89-8198-4FF7-AF5E-A590DE4DC65F}" destId="{65AC32BD-2E8A-436B-951A-50C6D6A6BC1D}" srcOrd="0" destOrd="0" parTransId="{0F3197FF-0918-4882-A2B3-D3913D3B33E4}" sibTransId="{44FF3555-EA90-4D82-8B74-FE5270736434}"/>
    <dgm:cxn modelId="{34D39821-663D-4DC1-889A-5D26A5196402}" type="presOf" srcId="{3FF2842C-AE0E-4A49-962A-E8605B9A7EFA}" destId="{C37B812A-6D4B-4AC5-817C-8795A074E249}" srcOrd="0" destOrd="0" presId="urn:microsoft.com/office/officeart/2005/8/layout/hierarchy1"/>
    <dgm:cxn modelId="{383232F4-868D-4E85-881B-49C5C7DED6F9}" srcId="{65AC32BD-2E8A-436B-951A-50C6D6A6BC1D}" destId="{D12BA3A0-35C2-4379-AC76-6DADB6BDBDAA}" srcOrd="2" destOrd="0" parTransId="{D948A488-2713-48D8-AFD2-F028D11AD850}" sibTransId="{E02AC24E-2920-4204-901D-01CE7B1C5304}"/>
    <dgm:cxn modelId="{5F231F50-C044-41D4-BDD5-69367355F564}" type="presOf" srcId="{D12BA3A0-35C2-4379-AC76-6DADB6BDBDAA}" destId="{BC28C213-58D1-4A6C-871F-A46BDF0D7FD0}" srcOrd="0" destOrd="0" presId="urn:microsoft.com/office/officeart/2005/8/layout/hierarchy1"/>
    <dgm:cxn modelId="{0C7C040D-F05F-4AB8-B49F-2B29787D52DE}" type="presParOf" srcId="{524BD2DD-C631-4BCB-AFC1-8A945440D8DB}" destId="{26AE04EF-202D-4045-8AD1-5EEA37C04459}" srcOrd="0" destOrd="0" presId="urn:microsoft.com/office/officeart/2005/8/layout/hierarchy1"/>
    <dgm:cxn modelId="{9AB86BF7-FDD1-4DB2-957D-C6BD1935F5BB}" type="presParOf" srcId="{26AE04EF-202D-4045-8AD1-5EEA37C04459}" destId="{52C74D4A-190A-412E-8CA7-B8EF1150169D}" srcOrd="0" destOrd="0" presId="urn:microsoft.com/office/officeart/2005/8/layout/hierarchy1"/>
    <dgm:cxn modelId="{AD26D542-D406-4E13-9AF9-E232ED4550FA}" type="presParOf" srcId="{52C74D4A-190A-412E-8CA7-B8EF1150169D}" destId="{68EFD91B-4A8C-490D-80DE-A1FA55736CDC}" srcOrd="0" destOrd="0" presId="urn:microsoft.com/office/officeart/2005/8/layout/hierarchy1"/>
    <dgm:cxn modelId="{2FA11EF2-75F7-4C3C-8B85-2F7BE36C9C75}" type="presParOf" srcId="{52C74D4A-190A-412E-8CA7-B8EF1150169D}" destId="{5BC8D1DE-3622-4F67-BCFA-AEDF527387D8}" srcOrd="1" destOrd="0" presId="urn:microsoft.com/office/officeart/2005/8/layout/hierarchy1"/>
    <dgm:cxn modelId="{9F1B6518-95DB-4CC7-BB09-75544028B727}" type="presParOf" srcId="{26AE04EF-202D-4045-8AD1-5EEA37C04459}" destId="{2C1B77B4-86CE-4C4A-8E14-1395332866B9}" srcOrd="1" destOrd="0" presId="urn:microsoft.com/office/officeart/2005/8/layout/hierarchy1"/>
    <dgm:cxn modelId="{28EFB295-2C7D-4CA9-80E5-4A6D507270EE}" type="presParOf" srcId="{2C1B77B4-86CE-4C4A-8E14-1395332866B9}" destId="{C37B812A-6D4B-4AC5-817C-8795A074E249}" srcOrd="0" destOrd="0" presId="urn:microsoft.com/office/officeart/2005/8/layout/hierarchy1"/>
    <dgm:cxn modelId="{BBB9333D-69EB-40A7-BFDB-CFACFCCC30B8}" type="presParOf" srcId="{2C1B77B4-86CE-4C4A-8E14-1395332866B9}" destId="{5E03E76A-B9B9-4E05-B59E-D4FA58EE2D7A}" srcOrd="1" destOrd="0" presId="urn:microsoft.com/office/officeart/2005/8/layout/hierarchy1"/>
    <dgm:cxn modelId="{41AD38B0-9E58-46BC-9F7E-3548D65EE112}" type="presParOf" srcId="{5E03E76A-B9B9-4E05-B59E-D4FA58EE2D7A}" destId="{1165A598-9635-46A5-8D28-9782BAD6C967}" srcOrd="0" destOrd="0" presId="urn:microsoft.com/office/officeart/2005/8/layout/hierarchy1"/>
    <dgm:cxn modelId="{E84B04A9-9559-48B3-9C55-CC05FC6F1D18}" type="presParOf" srcId="{1165A598-9635-46A5-8D28-9782BAD6C967}" destId="{0E3C773A-8D7D-4E86-A677-07B1E8014601}" srcOrd="0" destOrd="0" presId="urn:microsoft.com/office/officeart/2005/8/layout/hierarchy1"/>
    <dgm:cxn modelId="{CF43CCCF-79EF-4983-9F50-14B48CE01053}" type="presParOf" srcId="{1165A598-9635-46A5-8D28-9782BAD6C967}" destId="{323ED46E-BE85-48B7-B8CA-7712B133A40D}" srcOrd="1" destOrd="0" presId="urn:microsoft.com/office/officeart/2005/8/layout/hierarchy1"/>
    <dgm:cxn modelId="{0093BD03-91C3-4B5F-BFE0-DB057AA1A27D}" type="presParOf" srcId="{5E03E76A-B9B9-4E05-B59E-D4FA58EE2D7A}" destId="{D24AEF87-DF56-44FF-9711-7970BE9BCFA9}" srcOrd="1" destOrd="0" presId="urn:microsoft.com/office/officeart/2005/8/layout/hierarchy1"/>
    <dgm:cxn modelId="{D0AB5020-BCD5-48B6-BCB5-25AF1F42554D}" type="presParOf" srcId="{2C1B77B4-86CE-4C4A-8E14-1395332866B9}" destId="{D737E3BE-DCEA-4B76-A0BE-5DCADCB354F7}" srcOrd="2" destOrd="0" presId="urn:microsoft.com/office/officeart/2005/8/layout/hierarchy1"/>
    <dgm:cxn modelId="{0FB47BE3-029A-4864-96D9-32D3A3FE74C5}" type="presParOf" srcId="{2C1B77B4-86CE-4C4A-8E14-1395332866B9}" destId="{4CC75039-E72E-4ED1-B5E4-522C71087EA1}" srcOrd="3" destOrd="0" presId="urn:microsoft.com/office/officeart/2005/8/layout/hierarchy1"/>
    <dgm:cxn modelId="{A9D18C98-EBFE-4962-91E8-FD1A74C79577}" type="presParOf" srcId="{4CC75039-E72E-4ED1-B5E4-522C71087EA1}" destId="{4CC8C095-099A-4DC5-AE07-367924430081}" srcOrd="0" destOrd="0" presId="urn:microsoft.com/office/officeart/2005/8/layout/hierarchy1"/>
    <dgm:cxn modelId="{A63F270C-8B8F-499F-8040-8230C07CF877}" type="presParOf" srcId="{4CC8C095-099A-4DC5-AE07-367924430081}" destId="{B69485DE-4FC3-475F-AFA2-AF9D229BCB44}" srcOrd="0" destOrd="0" presId="urn:microsoft.com/office/officeart/2005/8/layout/hierarchy1"/>
    <dgm:cxn modelId="{21BB6483-A751-4CDA-BBC9-3CD781F94F3F}" type="presParOf" srcId="{4CC8C095-099A-4DC5-AE07-367924430081}" destId="{6BF9D367-B2D8-4240-B1E7-CC6028A6D63B}" srcOrd="1" destOrd="0" presId="urn:microsoft.com/office/officeart/2005/8/layout/hierarchy1"/>
    <dgm:cxn modelId="{60B6253E-CD0D-4FE8-9B72-F05DE07596C4}" type="presParOf" srcId="{4CC75039-E72E-4ED1-B5E4-522C71087EA1}" destId="{D89E97B5-FA0E-47AE-A098-B06147BEE63C}" srcOrd="1" destOrd="0" presId="urn:microsoft.com/office/officeart/2005/8/layout/hierarchy1"/>
    <dgm:cxn modelId="{E5ACD562-B578-4A06-8C15-022EB0E27A79}" type="presParOf" srcId="{2C1B77B4-86CE-4C4A-8E14-1395332866B9}" destId="{727F09CB-0631-452C-9673-4988B42C260D}" srcOrd="4" destOrd="0" presId="urn:microsoft.com/office/officeart/2005/8/layout/hierarchy1"/>
    <dgm:cxn modelId="{81079DD0-029F-4FA4-905E-B7B422E26737}" type="presParOf" srcId="{2C1B77B4-86CE-4C4A-8E14-1395332866B9}" destId="{570071EE-8B75-4168-B61A-76F47F848BFA}" srcOrd="5" destOrd="0" presId="urn:microsoft.com/office/officeart/2005/8/layout/hierarchy1"/>
    <dgm:cxn modelId="{6AEA790C-9A20-4E15-B73A-A47E036A1446}" type="presParOf" srcId="{570071EE-8B75-4168-B61A-76F47F848BFA}" destId="{EF408C0A-A7FF-47A6-AC65-AABED61B035D}" srcOrd="0" destOrd="0" presId="urn:microsoft.com/office/officeart/2005/8/layout/hierarchy1"/>
    <dgm:cxn modelId="{3E098CC5-EA9C-4419-BAF7-E7B4BBB295AC}" type="presParOf" srcId="{EF408C0A-A7FF-47A6-AC65-AABED61B035D}" destId="{472E54C2-B8B9-4553-802F-0CD7544E90FF}" srcOrd="0" destOrd="0" presId="urn:microsoft.com/office/officeart/2005/8/layout/hierarchy1"/>
    <dgm:cxn modelId="{ED645C43-51A9-4FF8-B4A2-896AB5292A17}" type="presParOf" srcId="{EF408C0A-A7FF-47A6-AC65-AABED61B035D}" destId="{BC28C213-58D1-4A6C-871F-A46BDF0D7FD0}" srcOrd="1" destOrd="0" presId="urn:microsoft.com/office/officeart/2005/8/layout/hierarchy1"/>
    <dgm:cxn modelId="{5EB85FEE-5A70-40F5-A04E-A1E7D4891DCC}" type="presParOf" srcId="{570071EE-8B75-4168-B61A-76F47F848BFA}" destId="{41D68118-8B19-41F3-8AF3-95F1358CC299}"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02D2A4-9F1A-47B2-949A-119E03C1BCFF}">
      <dsp:nvSpPr>
        <dsp:cNvPr id="0" name=""/>
        <dsp:cNvSpPr/>
      </dsp:nvSpPr>
      <dsp:spPr>
        <a:xfrm>
          <a:off x="3136965" y="2277818"/>
          <a:ext cx="1909630" cy="1909630"/>
        </a:xfrm>
        <a:prstGeom prst="ellips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ar-EG" sz="3800" kern="1200" dirty="0" smtClean="0"/>
            <a:t>الاقتصاد القياسي</a:t>
          </a:r>
          <a:endParaRPr lang="en-US" sz="3800" kern="1200" dirty="0"/>
        </a:p>
      </dsp:txBody>
      <dsp:txXfrm>
        <a:off x="3136965" y="2277818"/>
        <a:ext cx="1909630" cy="1909630"/>
      </dsp:txXfrm>
    </dsp:sp>
    <dsp:sp modelId="{D75BDDCB-03C7-4EF1-8C65-487BD4AAB88E}">
      <dsp:nvSpPr>
        <dsp:cNvPr id="0" name=""/>
        <dsp:cNvSpPr/>
      </dsp:nvSpPr>
      <dsp:spPr>
        <a:xfrm rot="12900000">
          <a:off x="1905895" y="1943341"/>
          <a:ext cx="1466434" cy="54424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030E92-E4A3-40D1-B0B9-976AEB13D265}">
      <dsp:nvSpPr>
        <dsp:cNvPr id="0" name=""/>
        <dsp:cNvSpPr/>
      </dsp:nvSpPr>
      <dsp:spPr>
        <a:xfrm>
          <a:off x="1131421" y="1069248"/>
          <a:ext cx="1814149" cy="1451319"/>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70485" rIns="70485" bIns="70485" numCol="1" spcCol="1270" anchor="ctr" anchorCtr="0">
          <a:noAutofit/>
        </a:bodyPr>
        <a:lstStyle/>
        <a:p>
          <a:pPr lvl="0" algn="ctr" defTabSz="1644650">
            <a:lnSpc>
              <a:spcPct val="90000"/>
            </a:lnSpc>
            <a:spcBef>
              <a:spcPct val="0"/>
            </a:spcBef>
            <a:spcAft>
              <a:spcPct val="35000"/>
            </a:spcAft>
          </a:pPr>
          <a:r>
            <a:rPr lang="ar-EG" sz="3700" kern="1200" dirty="0" smtClean="0"/>
            <a:t>الاحصاء</a:t>
          </a:r>
          <a:endParaRPr lang="en-US" sz="3700" kern="1200" dirty="0"/>
        </a:p>
      </dsp:txBody>
      <dsp:txXfrm>
        <a:off x="1131421" y="1069248"/>
        <a:ext cx="1814149" cy="1451319"/>
      </dsp:txXfrm>
    </dsp:sp>
    <dsp:sp modelId="{BBDBF497-41F3-4448-9ACA-33A46F5949BD}">
      <dsp:nvSpPr>
        <dsp:cNvPr id="0" name=""/>
        <dsp:cNvSpPr/>
      </dsp:nvSpPr>
      <dsp:spPr>
        <a:xfrm rot="16200000">
          <a:off x="3358563" y="1187130"/>
          <a:ext cx="1466434" cy="54424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459106-0EB4-4A6F-9C02-03682D404662}">
      <dsp:nvSpPr>
        <dsp:cNvPr id="0" name=""/>
        <dsp:cNvSpPr/>
      </dsp:nvSpPr>
      <dsp:spPr>
        <a:xfrm>
          <a:off x="3184706" y="375"/>
          <a:ext cx="1814149" cy="1451319"/>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70485" rIns="70485" bIns="70485" numCol="1" spcCol="1270" anchor="ctr" anchorCtr="0">
          <a:noAutofit/>
        </a:bodyPr>
        <a:lstStyle/>
        <a:p>
          <a:pPr lvl="0" algn="ctr" defTabSz="1644650">
            <a:lnSpc>
              <a:spcPct val="90000"/>
            </a:lnSpc>
            <a:spcBef>
              <a:spcPct val="0"/>
            </a:spcBef>
            <a:spcAft>
              <a:spcPct val="35000"/>
            </a:spcAft>
          </a:pPr>
          <a:r>
            <a:rPr lang="ar-EG" sz="3700" kern="1200" dirty="0" smtClean="0"/>
            <a:t>الاقتصاد الرياضي</a:t>
          </a:r>
          <a:endParaRPr lang="en-US" sz="3700" kern="1200" dirty="0"/>
        </a:p>
      </dsp:txBody>
      <dsp:txXfrm>
        <a:off x="3184706" y="375"/>
        <a:ext cx="1814149" cy="1451319"/>
      </dsp:txXfrm>
    </dsp:sp>
    <dsp:sp modelId="{B84086BA-8E5D-4FC0-92C2-FD618781CBB2}">
      <dsp:nvSpPr>
        <dsp:cNvPr id="0" name=""/>
        <dsp:cNvSpPr/>
      </dsp:nvSpPr>
      <dsp:spPr>
        <a:xfrm rot="19500000">
          <a:off x="4811232" y="1943341"/>
          <a:ext cx="1466434" cy="54424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D6E920-BA8A-4B23-9619-68FC78ECDF9E}">
      <dsp:nvSpPr>
        <dsp:cNvPr id="0" name=""/>
        <dsp:cNvSpPr/>
      </dsp:nvSpPr>
      <dsp:spPr>
        <a:xfrm>
          <a:off x="5237991" y="1069248"/>
          <a:ext cx="1814149" cy="1451319"/>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70485" rIns="70485" bIns="70485" numCol="1" spcCol="1270" anchor="ctr" anchorCtr="0">
          <a:noAutofit/>
        </a:bodyPr>
        <a:lstStyle/>
        <a:p>
          <a:pPr lvl="0" algn="ctr" defTabSz="1644650">
            <a:lnSpc>
              <a:spcPct val="90000"/>
            </a:lnSpc>
            <a:spcBef>
              <a:spcPct val="0"/>
            </a:spcBef>
            <a:spcAft>
              <a:spcPct val="35000"/>
            </a:spcAft>
          </a:pPr>
          <a:r>
            <a:rPr lang="ar-EG" sz="3700" kern="1200" dirty="0" smtClean="0"/>
            <a:t>النظرية الاقتصادية</a:t>
          </a:r>
          <a:endParaRPr lang="en-US" sz="3700" kern="1200" dirty="0"/>
        </a:p>
      </dsp:txBody>
      <dsp:txXfrm>
        <a:off x="5237991" y="1069248"/>
        <a:ext cx="1814149" cy="145131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72D91E-7B5A-4702-BE3B-507F7E54F6CB}">
      <dsp:nvSpPr>
        <dsp:cNvPr id="0" name=""/>
        <dsp:cNvSpPr/>
      </dsp:nvSpPr>
      <dsp:spPr>
        <a:xfrm>
          <a:off x="35" y="858937"/>
          <a:ext cx="3382677" cy="1094400"/>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70256" tIns="154432" rIns="270256" bIns="154432" numCol="1" spcCol="1270" anchor="ctr" anchorCtr="0">
          <a:noAutofit/>
        </a:bodyPr>
        <a:lstStyle/>
        <a:p>
          <a:pPr lvl="0" algn="ctr" defTabSz="1689100" rtl="1">
            <a:lnSpc>
              <a:spcPct val="90000"/>
            </a:lnSpc>
            <a:spcBef>
              <a:spcPct val="0"/>
            </a:spcBef>
            <a:spcAft>
              <a:spcPct val="35000"/>
            </a:spcAft>
          </a:pPr>
          <a:r>
            <a:rPr lang="ar-EG" sz="3800" kern="1200" baseline="0" dirty="0" smtClean="0"/>
            <a:t>الاقتصاد القياسي</a:t>
          </a:r>
          <a:endParaRPr lang="ar-EG" sz="3800" kern="1200" baseline="0" dirty="0"/>
        </a:p>
      </dsp:txBody>
      <dsp:txXfrm>
        <a:off x="35" y="858937"/>
        <a:ext cx="3382677" cy="1094400"/>
      </dsp:txXfrm>
    </dsp:sp>
    <dsp:sp modelId="{0169DD01-189E-4F3F-8593-E169F995FE6C}">
      <dsp:nvSpPr>
        <dsp:cNvPr id="0" name=""/>
        <dsp:cNvSpPr/>
      </dsp:nvSpPr>
      <dsp:spPr>
        <a:xfrm>
          <a:off x="35" y="1953337"/>
          <a:ext cx="3382677" cy="203404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just" defTabSz="1066800" rtl="1">
            <a:lnSpc>
              <a:spcPct val="90000"/>
            </a:lnSpc>
            <a:spcBef>
              <a:spcPct val="0"/>
            </a:spcBef>
            <a:spcAft>
              <a:spcPct val="15000"/>
            </a:spcAft>
            <a:buChar char="••"/>
          </a:pPr>
          <a:r>
            <a:rPr lang="ar-EG" sz="2400" kern="1200" baseline="0" dirty="0" smtClean="0"/>
            <a:t>العلاقة غير دقيقة تماما وأنها تتضمن متغيرات لا يمكن قياسها بدقة يطلق عليها المتغيرات العشوائية</a:t>
          </a:r>
          <a:endParaRPr lang="en-US" sz="2400" kern="1200" dirty="0"/>
        </a:p>
        <a:p>
          <a:pPr marL="228600" lvl="1" indent="-228600" algn="just" defTabSz="1066800" rtl="1">
            <a:lnSpc>
              <a:spcPct val="90000"/>
            </a:lnSpc>
            <a:spcBef>
              <a:spcPct val="0"/>
            </a:spcBef>
            <a:spcAft>
              <a:spcPct val="15000"/>
            </a:spcAft>
            <a:buChar char="••"/>
          </a:pPr>
          <a:r>
            <a:rPr lang="ar-EG" sz="2400" kern="1200" dirty="0" smtClean="0"/>
            <a:t>العلاقة احتمالية غير محددة</a:t>
          </a:r>
          <a:endParaRPr lang="en-US" sz="2400" kern="1200" dirty="0"/>
        </a:p>
      </dsp:txBody>
      <dsp:txXfrm>
        <a:off x="35" y="1953337"/>
        <a:ext cx="3382677" cy="2034044"/>
      </dsp:txXfrm>
    </dsp:sp>
    <dsp:sp modelId="{0131468C-95FD-4305-88E9-F1C9A5731A6E}">
      <dsp:nvSpPr>
        <dsp:cNvPr id="0" name=""/>
        <dsp:cNvSpPr/>
      </dsp:nvSpPr>
      <dsp:spPr>
        <a:xfrm>
          <a:off x="3856287" y="858937"/>
          <a:ext cx="3382677" cy="1094400"/>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70256" tIns="154432" rIns="270256" bIns="154432" numCol="1" spcCol="1270" anchor="ctr" anchorCtr="0">
          <a:noAutofit/>
        </a:bodyPr>
        <a:lstStyle/>
        <a:p>
          <a:pPr lvl="0" algn="ctr" defTabSz="1689100" rtl="1">
            <a:lnSpc>
              <a:spcPct val="90000"/>
            </a:lnSpc>
            <a:spcBef>
              <a:spcPct val="0"/>
            </a:spcBef>
            <a:spcAft>
              <a:spcPct val="35000"/>
            </a:spcAft>
          </a:pPr>
          <a:r>
            <a:rPr lang="ar-EG" sz="3800" kern="1200" baseline="0" dirty="0" smtClean="0"/>
            <a:t>الاقتصاد الرياضي</a:t>
          </a:r>
          <a:endParaRPr lang="en-US" sz="3800" kern="1200" baseline="0" dirty="0"/>
        </a:p>
      </dsp:txBody>
      <dsp:txXfrm>
        <a:off x="3856287" y="858937"/>
        <a:ext cx="3382677" cy="1094400"/>
      </dsp:txXfrm>
    </dsp:sp>
    <dsp:sp modelId="{718CBAB6-7573-4790-A7E0-D3DFBACEC1AA}">
      <dsp:nvSpPr>
        <dsp:cNvPr id="0" name=""/>
        <dsp:cNvSpPr/>
      </dsp:nvSpPr>
      <dsp:spPr>
        <a:xfrm>
          <a:off x="3856287" y="1953337"/>
          <a:ext cx="3382677" cy="203404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r" defTabSz="1244600" rtl="1">
            <a:lnSpc>
              <a:spcPct val="90000"/>
            </a:lnSpc>
            <a:spcBef>
              <a:spcPct val="0"/>
            </a:spcBef>
            <a:spcAft>
              <a:spcPct val="15000"/>
            </a:spcAft>
            <a:buChar char="••"/>
          </a:pPr>
          <a:r>
            <a:rPr lang="ar-EG" sz="2800" kern="1200" baseline="0" dirty="0" smtClean="0"/>
            <a:t>يفترض دقة العلاقة بين المتغيرات</a:t>
          </a:r>
          <a:endParaRPr lang="en-US" sz="2800" kern="1200" dirty="0"/>
        </a:p>
        <a:p>
          <a:pPr marL="285750" lvl="1" indent="-285750" algn="r" defTabSz="1244600" rtl="1">
            <a:lnSpc>
              <a:spcPct val="90000"/>
            </a:lnSpc>
            <a:spcBef>
              <a:spcPct val="0"/>
            </a:spcBef>
            <a:spcAft>
              <a:spcPct val="15000"/>
            </a:spcAft>
            <a:buChar char="••"/>
          </a:pPr>
          <a:r>
            <a:rPr lang="ar-EG" sz="2800" kern="1200" dirty="0" smtClean="0"/>
            <a:t>العلاقة محددة </a:t>
          </a:r>
          <a:endParaRPr lang="en-US" sz="1800" kern="1200" dirty="0"/>
        </a:p>
      </dsp:txBody>
      <dsp:txXfrm>
        <a:off x="3856287" y="1953337"/>
        <a:ext cx="3382677" cy="203404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453DCA-0229-4531-9AD1-D313BE5F1145}">
      <dsp:nvSpPr>
        <dsp:cNvPr id="0" name=""/>
        <dsp:cNvSpPr/>
      </dsp:nvSpPr>
      <dsp:spPr>
        <a:xfrm>
          <a:off x="1292143" y="21392"/>
          <a:ext cx="5599274" cy="1641600"/>
        </a:xfrm>
        <a:prstGeom prst="rect">
          <a:avLst/>
        </a:prstGeom>
        <a:solidFill>
          <a:schemeClr val="accen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5384" tIns="231648" rIns="405384" bIns="231648" numCol="1" spcCol="1270" anchor="ctr" anchorCtr="0">
          <a:noAutofit/>
        </a:bodyPr>
        <a:lstStyle/>
        <a:p>
          <a:pPr lvl="0" algn="ctr" defTabSz="2533650" rtl="0">
            <a:lnSpc>
              <a:spcPct val="90000"/>
            </a:lnSpc>
            <a:spcBef>
              <a:spcPct val="0"/>
            </a:spcBef>
            <a:spcAft>
              <a:spcPct val="35000"/>
            </a:spcAft>
          </a:pPr>
          <a:r>
            <a:rPr lang="ar-EG" sz="5700" kern="1200" baseline="0" dirty="0" smtClean="0"/>
            <a:t>الاحصاء</a:t>
          </a:r>
          <a:endParaRPr lang="ar-EG" sz="5700" kern="1200" baseline="0" dirty="0"/>
        </a:p>
      </dsp:txBody>
      <dsp:txXfrm>
        <a:off x="1292143" y="21392"/>
        <a:ext cx="5599274" cy="1641600"/>
      </dsp:txXfrm>
    </dsp:sp>
    <dsp:sp modelId="{D230D062-C6E7-4E38-B5C2-E513EEBD50EE}">
      <dsp:nvSpPr>
        <dsp:cNvPr id="0" name=""/>
        <dsp:cNvSpPr/>
      </dsp:nvSpPr>
      <dsp:spPr>
        <a:xfrm>
          <a:off x="1292143" y="1662992"/>
          <a:ext cx="5599274" cy="2503439"/>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just" defTabSz="1244600" rtl="1">
            <a:lnSpc>
              <a:spcPct val="90000"/>
            </a:lnSpc>
            <a:spcBef>
              <a:spcPct val="0"/>
            </a:spcBef>
            <a:spcAft>
              <a:spcPct val="15000"/>
            </a:spcAft>
            <a:buChar char="••"/>
          </a:pPr>
          <a:r>
            <a:rPr lang="ar-SA" sz="2800" kern="1200" baseline="0" dirty="0" smtClean="0"/>
            <a:t> </a:t>
          </a:r>
          <a:r>
            <a:rPr lang="ar-EG" sz="2800" kern="1200" baseline="0" dirty="0" smtClean="0"/>
            <a:t>يتمثل دوره في جمع البيانات عن الظواهر الاقتصادية وتسجيلها وجدولتها ورسمها، ومن ثم محاولة اختبار فرضيات النموذج الاقتصادي.</a:t>
          </a:r>
          <a:endParaRPr lang="en-US" sz="2800" kern="1200" dirty="0"/>
        </a:p>
      </dsp:txBody>
      <dsp:txXfrm>
        <a:off x="1292143" y="1662992"/>
        <a:ext cx="5599274" cy="250343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A39E3C-FE2D-4CEA-A3CF-C7E60A94F758}">
      <dsp:nvSpPr>
        <dsp:cNvPr id="0" name=""/>
        <dsp:cNvSpPr/>
      </dsp:nvSpPr>
      <dsp:spPr>
        <a:xfrm>
          <a:off x="0" y="3359288"/>
          <a:ext cx="8183562" cy="775292"/>
        </a:xfrm>
        <a:prstGeom prst="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ar-EG" sz="2500" kern="1200" dirty="0" smtClean="0"/>
            <a:t>4- مرحلة التطبيق والتنبؤ</a:t>
          </a:r>
          <a:endParaRPr lang="en-US" sz="2500" kern="1200" dirty="0"/>
        </a:p>
      </dsp:txBody>
      <dsp:txXfrm>
        <a:off x="0" y="3359288"/>
        <a:ext cx="8183562" cy="775292"/>
      </dsp:txXfrm>
    </dsp:sp>
    <dsp:sp modelId="{78A4C997-2FAD-43F7-A84C-B42E85BA6CC4}">
      <dsp:nvSpPr>
        <dsp:cNvPr id="0" name=""/>
        <dsp:cNvSpPr/>
      </dsp:nvSpPr>
      <dsp:spPr>
        <a:xfrm rot="10800000">
          <a:off x="0" y="2362195"/>
          <a:ext cx="8183562" cy="1134882"/>
        </a:xfrm>
        <a:prstGeom prst="upArrowCallou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ar-EG" sz="2500" kern="1200" dirty="0" smtClean="0"/>
            <a:t>3- مرحلة الاختبار وتقييم النموذج القياسي المقدر</a:t>
          </a:r>
          <a:endParaRPr lang="en-US" sz="2500" kern="1200" dirty="0"/>
        </a:p>
      </dsp:txBody>
      <dsp:txXfrm rot="10800000">
        <a:off x="0" y="2362195"/>
        <a:ext cx="8183562" cy="1134882"/>
      </dsp:txXfrm>
    </dsp:sp>
    <dsp:sp modelId="{C0EB76BD-B024-4493-AF2E-38FAA3F888CC}">
      <dsp:nvSpPr>
        <dsp:cNvPr id="0" name=""/>
        <dsp:cNvSpPr/>
      </dsp:nvSpPr>
      <dsp:spPr>
        <a:xfrm rot="10800000">
          <a:off x="0" y="1111074"/>
          <a:ext cx="8183562" cy="1250882"/>
        </a:xfrm>
        <a:prstGeom prst="upArrowCallou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ar-EG" sz="2500" kern="1200" dirty="0" smtClean="0"/>
            <a:t>2- مرحلة جمع البيانات وتقدير النموذج المستخدم</a:t>
          </a:r>
          <a:endParaRPr lang="en-US" sz="2500" kern="1200" dirty="0"/>
        </a:p>
      </dsp:txBody>
      <dsp:txXfrm rot="10800000">
        <a:off x="0" y="1111074"/>
        <a:ext cx="8183562" cy="1250882"/>
      </dsp:txXfrm>
    </dsp:sp>
    <dsp:sp modelId="{B02996A6-4B6E-40CC-8844-B1ED993B6C57}">
      <dsp:nvSpPr>
        <dsp:cNvPr id="0" name=""/>
        <dsp:cNvSpPr/>
      </dsp:nvSpPr>
      <dsp:spPr>
        <a:xfrm rot="10800000">
          <a:off x="0" y="79394"/>
          <a:ext cx="8183562" cy="1108732"/>
        </a:xfrm>
        <a:prstGeom prst="upArrowCallou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ar-EG" sz="2500" kern="1200" dirty="0" smtClean="0"/>
            <a:t>1-  مرحلة بناء وتوصيف النموذج</a:t>
          </a:r>
          <a:endParaRPr lang="en-US" sz="2500" kern="1200" dirty="0"/>
        </a:p>
      </dsp:txBody>
      <dsp:txXfrm rot="10800000">
        <a:off x="0" y="79394"/>
        <a:ext cx="8183562" cy="110873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7F09CB-0631-452C-9673-4988B42C260D}">
      <dsp:nvSpPr>
        <dsp:cNvPr id="0" name=""/>
        <dsp:cNvSpPr/>
      </dsp:nvSpPr>
      <dsp:spPr>
        <a:xfrm>
          <a:off x="2343142" y="2120596"/>
          <a:ext cx="2667011" cy="387661"/>
        </a:xfrm>
        <a:custGeom>
          <a:avLst/>
          <a:gdLst/>
          <a:ahLst/>
          <a:cxnLst/>
          <a:rect l="0" t="0" r="0" b="0"/>
          <a:pathLst>
            <a:path>
              <a:moveTo>
                <a:pt x="0" y="0"/>
              </a:moveTo>
              <a:lnTo>
                <a:pt x="0" y="228832"/>
              </a:lnTo>
              <a:lnTo>
                <a:pt x="2667011" y="228832"/>
              </a:lnTo>
              <a:lnTo>
                <a:pt x="2667011" y="387661"/>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37E3BE-DCEA-4B76-A0BE-5DCADCB354F7}">
      <dsp:nvSpPr>
        <dsp:cNvPr id="0" name=""/>
        <dsp:cNvSpPr/>
      </dsp:nvSpPr>
      <dsp:spPr>
        <a:xfrm>
          <a:off x="2343142" y="2120596"/>
          <a:ext cx="381013" cy="463860"/>
        </a:xfrm>
        <a:custGeom>
          <a:avLst/>
          <a:gdLst/>
          <a:ahLst/>
          <a:cxnLst/>
          <a:rect l="0" t="0" r="0" b="0"/>
          <a:pathLst>
            <a:path>
              <a:moveTo>
                <a:pt x="0" y="0"/>
              </a:moveTo>
              <a:lnTo>
                <a:pt x="0" y="305031"/>
              </a:lnTo>
              <a:lnTo>
                <a:pt x="381013" y="305031"/>
              </a:lnTo>
              <a:lnTo>
                <a:pt x="381013" y="463860"/>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7B812A-6D4B-4AC5-817C-8795A074E249}">
      <dsp:nvSpPr>
        <dsp:cNvPr id="0" name=""/>
        <dsp:cNvSpPr/>
      </dsp:nvSpPr>
      <dsp:spPr>
        <a:xfrm>
          <a:off x="666750" y="2120596"/>
          <a:ext cx="1676392" cy="387661"/>
        </a:xfrm>
        <a:custGeom>
          <a:avLst/>
          <a:gdLst/>
          <a:ahLst/>
          <a:cxnLst/>
          <a:rect l="0" t="0" r="0" b="0"/>
          <a:pathLst>
            <a:path>
              <a:moveTo>
                <a:pt x="1676392" y="0"/>
              </a:moveTo>
              <a:lnTo>
                <a:pt x="1676392" y="228832"/>
              </a:lnTo>
              <a:lnTo>
                <a:pt x="0" y="228832"/>
              </a:lnTo>
              <a:lnTo>
                <a:pt x="0" y="387661"/>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EFD91B-4A8C-490D-80DE-A1FA55736CDC}">
      <dsp:nvSpPr>
        <dsp:cNvPr id="0" name=""/>
        <dsp:cNvSpPr/>
      </dsp:nvSpPr>
      <dsp:spPr>
        <a:xfrm>
          <a:off x="419096" y="1393829"/>
          <a:ext cx="3848092" cy="726766"/>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C8D1DE-3622-4F67-BCFA-AEDF527387D8}">
      <dsp:nvSpPr>
        <dsp:cNvPr id="0" name=""/>
        <dsp:cNvSpPr/>
      </dsp:nvSpPr>
      <dsp:spPr>
        <a:xfrm>
          <a:off x="609596" y="1574804"/>
          <a:ext cx="3848092" cy="726766"/>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kern="1200" dirty="0" smtClean="0"/>
            <a:t>أنواع البيانات</a:t>
          </a:r>
          <a:endParaRPr lang="en-US" sz="2000" kern="1200" dirty="0"/>
        </a:p>
      </dsp:txBody>
      <dsp:txXfrm>
        <a:off x="609596" y="1574804"/>
        <a:ext cx="3848092" cy="726766"/>
      </dsp:txXfrm>
    </dsp:sp>
    <dsp:sp modelId="{0E3C773A-8D7D-4E86-A677-07B1E8014601}">
      <dsp:nvSpPr>
        <dsp:cNvPr id="0" name=""/>
        <dsp:cNvSpPr/>
      </dsp:nvSpPr>
      <dsp:spPr>
        <a:xfrm>
          <a:off x="-190499" y="2508258"/>
          <a:ext cx="1714499" cy="1088707"/>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3ED46E-BE85-48B7-B8CA-7712B133A40D}">
      <dsp:nvSpPr>
        <dsp:cNvPr id="0" name=""/>
        <dsp:cNvSpPr/>
      </dsp:nvSpPr>
      <dsp:spPr>
        <a:xfrm>
          <a:off x="0" y="2689233"/>
          <a:ext cx="1714499" cy="1088707"/>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kern="1200" dirty="0" smtClean="0"/>
            <a:t>بيانات سلسلة مقطعية</a:t>
          </a:r>
          <a:r>
            <a:rPr lang="en-US" sz="2000" kern="1200" dirty="0" smtClean="0"/>
            <a:t> Cross- Series Data</a:t>
          </a:r>
          <a:endParaRPr lang="en-US" sz="2000" kern="1200" dirty="0"/>
        </a:p>
      </dsp:txBody>
      <dsp:txXfrm>
        <a:off x="0" y="2689233"/>
        <a:ext cx="1714499" cy="1088707"/>
      </dsp:txXfrm>
    </dsp:sp>
    <dsp:sp modelId="{B69485DE-4FC3-475F-AFA2-AF9D229BCB44}">
      <dsp:nvSpPr>
        <dsp:cNvPr id="0" name=""/>
        <dsp:cNvSpPr/>
      </dsp:nvSpPr>
      <dsp:spPr>
        <a:xfrm>
          <a:off x="1866905" y="2584457"/>
          <a:ext cx="1714499" cy="1088707"/>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F9D367-B2D8-4240-B1E7-CC6028A6D63B}">
      <dsp:nvSpPr>
        <dsp:cNvPr id="0" name=""/>
        <dsp:cNvSpPr/>
      </dsp:nvSpPr>
      <dsp:spPr>
        <a:xfrm>
          <a:off x="2057405" y="2765432"/>
          <a:ext cx="1714499" cy="1088707"/>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kern="1200" dirty="0" smtClean="0"/>
            <a:t>بيانات مقطية </a:t>
          </a:r>
          <a:r>
            <a:rPr lang="en-US" sz="2000" kern="1200" dirty="0" smtClean="0"/>
            <a:t> Cross-section Data</a:t>
          </a:r>
          <a:endParaRPr lang="en-US" sz="2000" kern="1200" dirty="0"/>
        </a:p>
      </dsp:txBody>
      <dsp:txXfrm>
        <a:off x="2057405" y="2765432"/>
        <a:ext cx="1714499" cy="1088707"/>
      </dsp:txXfrm>
    </dsp:sp>
    <dsp:sp modelId="{472E54C2-B8B9-4553-802F-0CD7544E90FF}">
      <dsp:nvSpPr>
        <dsp:cNvPr id="0" name=""/>
        <dsp:cNvSpPr/>
      </dsp:nvSpPr>
      <dsp:spPr>
        <a:xfrm>
          <a:off x="4152903" y="2508258"/>
          <a:ext cx="1714499" cy="1088707"/>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28C213-58D1-4A6C-871F-A46BDF0D7FD0}">
      <dsp:nvSpPr>
        <dsp:cNvPr id="0" name=""/>
        <dsp:cNvSpPr/>
      </dsp:nvSpPr>
      <dsp:spPr>
        <a:xfrm>
          <a:off x="4343403" y="2689233"/>
          <a:ext cx="1714499" cy="1088707"/>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ar-SA" sz="2000" kern="1200" dirty="0" smtClean="0"/>
            <a:t>بيانات سلسلة زمنية</a:t>
          </a:r>
          <a:r>
            <a:rPr lang="en-US" sz="2000" kern="1200" dirty="0" smtClean="0"/>
            <a:t>Time Series Data</a:t>
          </a:r>
          <a:endParaRPr lang="en-US" sz="2000" kern="1200" dirty="0"/>
        </a:p>
      </dsp:txBody>
      <dsp:txXfrm>
        <a:off x="4343403" y="2689233"/>
        <a:ext cx="1714499" cy="108870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2452B0-7EC7-4F16-9806-F6381273BC09}" type="datetimeFigureOut">
              <a:rPr lang="en-US" smtClean="0"/>
              <a:pPr/>
              <a:t>2/16/2015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BE79DA-11C7-4A60-89B4-2308A1DBAB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rtl="1">
              <a:buNone/>
            </a:pPr>
            <a:r>
              <a:rPr lang="ar-EG" sz="1200" dirty="0" smtClean="0"/>
              <a:t>الوسط الحسابي للمتغير العشوائي يساوي صفر.       </a:t>
            </a:r>
            <a:r>
              <a:rPr lang="en-US" sz="1200" dirty="0" smtClean="0"/>
              <a:t> E(</a:t>
            </a:r>
            <a:r>
              <a:rPr lang="en-US" sz="1200" dirty="0" err="1" smtClean="0"/>
              <a:t>u</a:t>
            </a:r>
            <a:r>
              <a:rPr lang="en-US" sz="1000" dirty="0" err="1" smtClean="0"/>
              <a:t>i</a:t>
            </a:r>
            <a:r>
              <a:rPr lang="en-US" sz="1200" dirty="0" smtClean="0"/>
              <a:t>)= 0</a:t>
            </a:r>
            <a:endParaRPr lang="ar-EG" sz="1200" dirty="0" smtClean="0"/>
          </a:p>
          <a:p>
            <a:pPr algn="just" rtl="1">
              <a:buNone/>
            </a:pPr>
            <a:r>
              <a:rPr lang="ar-EG" sz="1200" dirty="0" smtClean="0"/>
              <a:t>* تباين المتغير العشوائي ثابت </a:t>
            </a:r>
            <a:r>
              <a:rPr lang="en-US" sz="1200" dirty="0" smtClean="0"/>
              <a:t>constant variance</a:t>
            </a:r>
            <a:r>
              <a:rPr lang="ar-EG" sz="1200" dirty="0" smtClean="0"/>
              <a:t> (تباين قيم المتغير العشوائي حول وسطها ثابت)</a:t>
            </a:r>
          </a:p>
          <a:p>
            <a:pPr algn="ctr">
              <a:buFont typeface="Arial" charset="0"/>
              <a:buChar char="•"/>
            </a:pPr>
            <a:r>
              <a:rPr lang="en-US" sz="1200" dirty="0" err="1" smtClean="0"/>
              <a:t>Var</a:t>
            </a:r>
            <a:r>
              <a:rPr lang="en-US" sz="1200" dirty="0" smtClean="0"/>
              <a:t>(</a:t>
            </a:r>
            <a:r>
              <a:rPr lang="en-US" sz="1200" dirty="0" err="1" smtClean="0"/>
              <a:t>u</a:t>
            </a:r>
            <a:r>
              <a:rPr lang="en-US" sz="1050" dirty="0" err="1" smtClean="0"/>
              <a:t>i</a:t>
            </a:r>
            <a:r>
              <a:rPr lang="en-US" sz="1200" dirty="0" smtClean="0"/>
              <a:t>) =E(</a:t>
            </a:r>
            <a:r>
              <a:rPr lang="en-US" sz="1200" dirty="0" err="1" smtClean="0"/>
              <a:t>u</a:t>
            </a:r>
            <a:r>
              <a:rPr lang="en-US" sz="1000" dirty="0" err="1" smtClean="0"/>
              <a:t>i</a:t>
            </a:r>
            <a:r>
              <a:rPr lang="en-US" sz="1200" dirty="0" smtClean="0"/>
              <a:t>)</a:t>
            </a:r>
            <a:r>
              <a:rPr lang="en-US" sz="1200" baseline="30000" dirty="0" smtClean="0"/>
              <a:t>2</a:t>
            </a:r>
            <a:r>
              <a:rPr lang="en-US" sz="1200" dirty="0" smtClean="0"/>
              <a:t>=</a:t>
            </a:r>
            <a:r>
              <a:rPr lang="el-GR" sz="1200" dirty="0" smtClean="0"/>
              <a:t>σ</a:t>
            </a:r>
            <a:r>
              <a:rPr lang="en-US" sz="1200" baseline="30000" dirty="0" smtClean="0"/>
              <a:t>2</a:t>
            </a:r>
            <a:r>
              <a:rPr lang="en-US" sz="1200" dirty="0" smtClean="0"/>
              <a:t> </a:t>
            </a:r>
            <a:r>
              <a:rPr lang="en-US" sz="1200" dirty="0" err="1" smtClean="0"/>
              <a:t>u</a:t>
            </a:r>
            <a:r>
              <a:rPr lang="en-US" sz="1050" dirty="0" err="1" smtClean="0"/>
              <a:t>i</a:t>
            </a:r>
            <a:endParaRPr lang="ar-EG" sz="1200" baseline="30000" dirty="0" smtClean="0"/>
          </a:p>
          <a:p>
            <a:endParaRPr lang="en-US" dirty="0"/>
          </a:p>
        </p:txBody>
      </p:sp>
      <p:sp>
        <p:nvSpPr>
          <p:cNvPr id="4" name="Slide Number Placeholder 3"/>
          <p:cNvSpPr>
            <a:spLocks noGrp="1"/>
          </p:cNvSpPr>
          <p:nvPr>
            <p:ph type="sldNum" sz="quarter" idx="10"/>
          </p:nvPr>
        </p:nvSpPr>
        <p:spPr/>
        <p:txBody>
          <a:bodyPr/>
          <a:lstStyle/>
          <a:p>
            <a:fld id="{16BE79DA-11C7-4A60-89B4-2308A1DBAB43}"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dirty="0" smtClean="0"/>
              <a:t>* تأتى هذه الدقة من اتصاف هذه</a:t>
            </a:r>
            <a:r>
              <a:rPr lang="ar-SA" baseline="0" dirty="0" smtClean="0"/>
              <a:t> التقديرات من قبل الاقتصاد القياسي بصفات محددة مثل عدم التحيز أو الكفاءة.</a:t>
            </a:r>
          </a:p>
          <a:p>
            <a:endParaRPr lang="en-US" dirty="0"/>
          </a:p>
        </p:txBody>
      </p:sp>
      <p:sp>
        <p:nvSpPr>
          <p:cNvPr id="4" name="Slide Number Placeholder 3"/>
          <p:cNvSpPr>
            <a:spLocks noGrp="1"/>
          </p:cNvSpPr>
          <p:nvPr>
            <p:ph type="sldNum" sz="quarter" idx="10"/>
          </p:nvPr>
        </p:nvSpPr>
        <p:spPr/>
        <p:txBody>
          <a:bodyPr/>
          <a:lstStyle/>
          <a:p>
            <a:fld id="{16BE79DA-11C7-4A60-89B4-2308A1DBAB43}"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1D8BD707-D9CF-40AE-B4C6-C98DA3205C09}" type="datetimeFigureOut">
              <a:rPr lang="en-US" smtClean="0"/>
              <a:pPr/>
              <a:t>2/16/2015</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11" name="عنصر نائب لرقم الشريحة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2/16/2015</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2/16/2015</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2/16/2015</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2/16/2015</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2/16/2015</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D8BD707-D9CF-40AE-B4C6-C98DA3205C09}" type="datetimeFigureOut">
              <a:rPr lang="en-US" smtClean="0"/>
              <a:pPr/>
              <a:t>2/16/2015</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D8BD707-D9CF-40AE-B4C6-C98DA3205C09}" type="datetimeFigureOut">
              <a:rPr lang="en-US" smtClean="0"/>
              <a:pPr/>
              <a:t>2/16/2015</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D8BD707-D9CF-40AE-B4C6-C98DA3205C09}" type="datetimeFigureOut">
              <a:rPr lang="en-US" smtClean="0"/>
              <a:pPr/>
              <a:t>2/16/2015</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2/16/2015</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2/16/2015</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الرمز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2/16/2015</a:t>
            </a:fld>
            <a:endParaRPr lang="en-US"/>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820206"/>
            <a:ext cx="7772400" cy="1075394"/>
          </a:xfrm>
        </p:spPr>
        <p:txBody>
          <a:bodyPr>
            <a:normAutofit fontScale="90000"/>
          </a:bodyPr>
          <a:lstStyle/>
          <a:p>
            <a:r>
              <a:rPr lang="ar-EG" sz="3200" dirty="0" smtClean="0"/>
              <a:t>بسم الله الرحمن الرحيم</a:t>
            </a:r>
            <a:r>
              <a:rPr lang="en-US" sz="3200" dirty="0" smtClean="0"/>
              <a:t/>
            </a:r>
            <a:br>
              <a:rPr lang="en-US" sz="3200" dirty="0" smtClean="0"/>
            </a:br>
            <a:r>
              <a:rPr lang="en-US" sz="3200" dirty="0" smtClean="0"/>
              <a:t/>
            </a:r>
            <a:br>
              <a:rPr lang="en-US" sz="3200" dirty="0" smtClean="0"/>
            </a:br>
            <a:endParaRPr lang="en-US" sz="3200" dirty="0"/>
          </a:p>
        </p:txBody>
      </p:sp>
      <p:sp>
        <p:nvSpPr>
          <p:cNvPr id="3" name="Subtitle 2"/>
          <p:cNvSpPr>
            <a:spLocks noGrp="1"/>
          </p:cNvSpPr>
          <p:nvPr>
            <p:ph type="subTitle" idx="1"/>
          </p:nvPr>
        </p:nvSpPr>
        <p:spPr>
          <a:xfrm>
            <a:off x="685800" y="3200400"/>
            <a:ext cx="7772400" cy="914400"/>
          </a:xfrm>
        </p:spPr>
        <p:txBody>
          <a:bodyPr>
            <a:noAutofit/>
          </a:bodyPr>
          <a:lstStyle/>
          <a:p>
            <a:pPr algn="ctr"/>
            <a:r>
              <a:rPr lang="ar-SA" sz="5400" dirty="0" smtClean="0">
                <a:solidFill>
                  <a:schemeClr val="accent4">
                    <a:lumMod val="75000"/>
                  </a:schemeClr>
                </a:solidFill>
              </a:rPr>
              <a:t> </a:t>
            </a:r>
            <a:r>
              <a:rPr lang="ar-EG" sz="5400" dirty="0" smtClean="0">
                <a:solidFill>
                  <a:schemeClr val="accent4">
                    <a:lumMod val="75000"/>
                  </a:schemeClr>
                </a:solidFill>
              </a:rPr>
              <a:t>الاقتصاد القياسي</a:t>
            </a:r>
            <a:r>
              <a:rPr lang="ar-SA" sz="5400" dirty="0" smtClean="0">
                <a:solidFill>
                  <a:schemeClr val="accent4">
                    <a:lumMod val="75000"/>
                  </a:schemeClr>
                </a:solidFill>
              </a:rPr>
              <a:t> (416 قصد</a:t>
            </a:r>
            <a:r>
              <a:rPr lang="ar-SA" sz="5400" dirty="0" err="1" smtClean="0">
                <a:solidFill>
                  <a:schemeClr val="accent4">
                    <a:lumMod val="75000"/>
                  </a:schemeClr>
                </a:solidFill>
              </a:rPr>
              <a:t>)</a:t>
            </a:r>
            <a:endParaRPr lang="en-US" sz="5400" dirty="0" smtClean="0">
              <a:solidFill>
                <a:schemeClr val="accent4">
                  <a:lumMod val="75000"/>
                </a:schemeClr>
              </a:solidFill>
            </a:endParaRPr>
          </a:p>
          <a:p>
            <a:pPr algn="ctr"/>
            <a:r>
              <a:rPr lang="ar-EG" sz="5400" dirty="0" smtClean="0">
                <a:solidFill>
                  <a:schemeClr val="accent4">
                    <a:lumMod val="75000"/>
                  </a:schemeClr>
                </a:solidFill>
              </a:rPr>
              <a:t> </a:t>
            </a:r>
            <a:endParaRPr lang="en-US" sz="5400" dirty="0" smtClean="0">
              <a:solidFill>
                <a:schemeClr val="accent4">
                  <a:lumMod val="75000"/>
                </a:schemeClr>
              </a:solidFill>
            </a:endParaRPr>
          </a:p>
          <a:p>
            <a:pPr algn="ctr" rtl="1"/>
            <a:r>
              <a:rPr lang="ar-SA" sz="4000" dirty="0" smtClean="0">
                <a:solidFill>
                  <a:schemeClr val="tx1"/>
                </a:solidFill>
              </a:rPr>
              <a:t>دكتورة/</a:t>
            </a:r>
            <a:r>
              <a:rPr lang="en-US" sz="4000" dirty="0" smtClean="0">
                <a:solidFill>
                  <a:schemeClr val="tx1"/>
                </a:solidFill>
              </a:rPr>
              <a:t> </a:t>
            </a:r>
            <a:r>
              <a:rPr lang="ar-SA" sz="4000" dirty="0" smtClean="0">
                <a:solidFill>
                  <a:schemeClr val="tx1"/>
                </a:solidFill>
              </a:rPr>
              <a:t>نشوى مصطفى</a:t>
            </a:r>
            <a:endParaRPr lang="en-US" sz="4000" dirty="0" smtClean="0">
              <a:solidFill>
                <a:schemeClr val="tx1"/>
              </a:solidFill>
            </a:endParaRPr>
          </a:p>
          <a:p>
            <a:pPr algn="ctr" rtl="1"/>
            <a:r>
              <a:rPr lang="ar-SA" sz="2400" dirty="0" smtClean="0">
                <a:solidFill>
                  <a:schemeClr val="tx1"/>
                </a:solidFill>
              </a:rPr>
              <a:t>الاستاذ المشارك بقسم الاقتصاد </a:t>
            </a:r>
          </a:p>
          <a:p>
            <a:pPr algn="ctr" rtl="1"/>
            <a:r>
              <a:rPr lang="ar-SA" sz="2400" dirty="0" smtClean="0">
                <a:solidFill>
                  <a:schemeClr val="tx1"/>
                </a:solidFill>
              </a:rPr>
              <a:t>كلية إدارة </a:t>
            </a:r>
            <a:r>
              <a:rPr lang="ar-SA" sz="2400" dirty="0" err="1" smtClean="0">
                <a:solidFill>
                  <a:schemeClr val="tx1"/>
                </a:solidFill>
              </a:rPr>
              <a:t>الأعمال </a:t>
            </a:r>
            <a:r>
              <a:rPr lang="ar-SA" sz="2400" dirty="0" smtClean="0">
                <a:solidFill>
                  <a:schemeClr val="tx1"/>
                </a:solidFill>
              </a:rPr>
              <a:t>– جامعة الملك سعود</a:t>
            </a:r>
            <a:endParaRPr lang="en-US" sz="2400" dirty="0" smtClean="0">
              <a:solidFill>
                <a:schemeClr val="tx1"/>
              </a:solidFill>
            </a:endParaRPr>
          </a:p>
          <a:p>
            <a:pPr algn="ctr" rtl="1"/>
            <a:endParaRPr lang="en-US" sz="4000"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a:bodyPr>
          <a:lstStyle/>
          <a:p>
            <a:pPr algn="just" rtl="1"/>
            <a:r>
              <a:rPr lang="ar-EG" dirty="0" smtClean="0"/>
              <a:t>الاختلاف بين الاقتصاد القياسي  والرياضي:</a:t>
            </a:r>
          </a:p>
        </p:txBody>
      </p:sp>
      <p:graphicFrame>
        <p:nvGraphicFramePr>
          <p:cNvPr id="4" name="Content Placeholder 4"/>
          <p:cNvGraphicFramePr>
            <a:graphicFrameLocks/>
          </p:cNvGraphicFramePr>
          <p:nvPr/>
        </p:nvGraphicFramePr>
        <p:xfrm>
          <a:off x="457200" y="1609416"/>
          <a:ext cx="7239000"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7239000" cy="670560"/>
          </a:xfrm>
        </p:spPr>
        <p:txBody>
          <a:bodyPr>
            <a:normAutofit/>
          </a:bodyPr>
          <a:lstStyle/>
          <a:p>
            <a:pPr algn="ctr"/>
            <a:r>
              <a:rPr lang="ar-SA" dirty="0" smtClean="0"/>
              <a:t>رابعا: </a:t>
            </a:r>
            <a:r>
              <a:rPr lang="ar-EG" dirty="0" smtClean="0"/>
              <a:t>المتغير العشوائي</a:t>
            </a:r>
            <a:endParaRPr lang="en-US" dirty="0"/>
          </a:p>
        </p:txBody>
      </p:sp>
      <p:sp>
        <p:nvSpPr>
          <p:cNvPr id="3" name="Content Placeholder 2"/>
          <p:cNvSpPr>
            <a:spLocks noGrp="1"/>
          </p:cNvSpPr>
          <p:nvPr>
            <p:ph idx="1"/>
          </p:nvPr>
        </p:nvSpPr>
        <p:spPr>
          <a:xfrm>
            <a:off x="533400" y="2590800"/>
            <a:ext cx="8183880" cy="3578352"/>
          </a:xfrm>
        </p:spPr>
        <p:txBody>
          <a:bodyPr>
            <a:normAutofit lnSpcReduction="10000"/>
          </a:bodyPr>
          <a:lstStyle/>
          <a:p>
            <a:pPr algn="just" rtl="1">
              <a:buNone/>
            </a:pPr>
            <a:r>
              <a:rPr lang="ar-EG" sz="2400" dirty="0" smtClean="0"/>
              <a:t>  * يسمح ادخال المتغير العشوائي بظهور الانحرافات في المشاهدات الفردية عن العلاقات المضبوطة التي تفترضها النظرية الاقتصادية، لذلك فهو يمثل </a:t>
            </a:r>
            <a:r>
              <a:rPr lang="ar-SA" sz="2800" dirty="0" smtClean="0"/>
              <a:t>انحراف القيم التقديرية عن القيم الفعلية للمتغير التابع</a:t>
            </a:r>
            <a:r>
              <a:rPr lang="ar-EG" sz="2800" dirty="0" smtClean="0"/>
              <a:t>.</a:t>
            </a:r>
            <a:endParaRPr lang="en-US" sz="2800" dirty="0" smtClean="0"/>
          </a:p>
          <a:p>
            <a:pPr algn="just" rtl="1">
              <a:buNone/>
            </a:pPr>
            <a:endParaRPr lang="ar-EG" sz="2800" dirty="0" smtClean="0"/>
          </a:p>
          <a:p>
            <a:pPr algn="just" rtl="1">
              <a:buNone/>
            </a:pPr>
            <a:r>
              <a:rPr lang="ar-EG" sz="2800" dirty="0" smtClean="0"/>
              <a:t>* المتغير العشوائي قد يكون</a:t>
            </a:r>
            <a:r>
              <a:rPr lang="en-US" sz="2800" dirty="0" smtClean="0"/>
              <a:t> </a:t>
            </a:r>
            <a:r>
              <a:rPr lang="ar-EG" sz="2800" dirty="0" smtClean="0"/>
              <a:t>بقيمة موجبة</a:t>
            </a:r>
            <a:r>
              <a:rPr lang="en-US" sz="2800" dirty="0" smtClean="0"/>
              <a:t>u+ </a:t>
            </a:r>
            <a:r>
              <a:rPr lang="ar-EG" sz="2800" dirty="0" smtClean="0"/>
              <a:t> أو سالبة </a:t>
            </a:r>
            <a:r>
              <a:rPr lang="en-US" sz="2800" dirty="0" smtClean="0"/>
              <a:t>u-</a:t>
            </a:r>
            <a:r>
              <a:rPr lang="ar-EG" sz="2800" dirty="0" smtClean="0"/>
              <a:t>. </a:t>
            </a:r>
          </a:p>
          <a:p>
            <a:pPr algn="just" rtl="1">
              <a:buNone/>
            </a:pPr>
            <a:endParaRPr lang="ar-EG" sz="2800" dirty="0" smtClean="0"/>
          </a:p>
          <a:p>
            <a:pPr algn="just" rtl="1">
              <a:buFont typeface="Arial" charset="0"/>
              <a:buChar char="•"/>
            </a:pPr>
            <a:endParaRPr lang="ar-EG" sz="2800" dirty="0" smtClean="0"/>
          </a:p>
          <a:p>
            <a:pPr algn="just" rtl="1">
              <a:buNone/>
            </a:pPr>
            <a:r>
              <a:rPr lang="ar-EG" sz="2800" dirty="0" smtClean="0"/>
              <a:t>   </a:t>
            </a:r>
            <a:r>
              <a:rPr lang="en-US" sz="2800" dirty="0" smtClean="0"/>
              <a:t>		</a:t>
            </a:r>
            <a:r>
              <a:rPr lang="ar-EG" sz="2800"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066800"/>
          </a:xfrm>
        </p:spPr>
        <p:txBody>
          <a:bodyPr>
            <a:normAutofit fontScale="90000"/>
          </a:bodyPr>
          <a:lstStyle/>
          <a:p>
            <a:pPr algn="r"/>
            <a:r>
              <a:rPr lang="ar-EG" dirty="0" smtClean="0"/>
              <a:t/>
            </a:r>
            <a:br>
              <a:rPr lang="ar-EG" dirty="0" smtClean="0"/>
            </a:br>
            <a:r>
              <a:rPr lang="ar-SA" dirty="0" smtClean="0"/>
              <a:t>خامسا: </a:t>
            </a:r>
            <a:r>
              <a:rPr lang="ar-EG" dirty="0" smtClean="0"/>
              <a:t>منهجية الاقتصاد القياسي:</a:t>
            </a:r>
            <a:br>
              <a:rPr lang="ar-EG" dirty="0" smtClean="0"/>
            </a:br>
            <a:r>
              <a:rPr lang="ar-EG" sz="2200" dirty="0" smtClean="0"/>
              <a:t>تتخذ منهجية البحث الخطوات التالية</a:t>
            </a:r>
            <a:endParaRPr lang="en-US" dirty="0"/>
          </a:p>
        </p:txBody>
      </p:sp>
      <p:graphicFrame>
        <p:nvGraphicFramePr>
          <p:cNvPr id="7" name="Content Placeholder 6"/>
          <p:cNvGraphicFramePr>
            <a:graphicFrameLocks noGrp="1"/>
          </p:cNvGraphicFramePr>
          <p:nvPr>
            <p:ph idx="1"/>
          </p:nvPr>
        </p:nvGraphicFramePr>
        <p:xfrm>
          <a:off x="457200" y="1524000"/>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pPr algn="r" rtl="1"/>
            <a:r>
              <a:rPr lang="ar-EG" sz="2400" b="0" dirty="0" smtClean="0">
                <a:solidFill>
                  <a:schemeClr val="tx1"/>
                </a:solidFill>
              </a:rPr>
              <a:t>1- مرحلة بناء </a:t>
            </a:r>
            <a:r>
              <a:rPr lang="ar-EG" sz="2400" b="0" dirty="0" smtClean="0">
                <a:solidFill>
                  <a:schemeClr val="tx1"/>
                </a:solidFill>
                <a:latin typeface="+mn-lt"/>
                <a:ea typeface="+mn-ea"/>
                <a:cs typeface="+mn-cs"/>
              </a:rPr>
              <a:t>وتوصيف</a:t>
            </a:r>
            <a:r>
              <a:rPr lang="ar-EG" sz="2400" b="0" dirty="0" smtClean="0">
                <a:solidFill>
                  <a:schemeClr val="tx1"/>
                </a:solidFill>
              </a:rPr>
              <a:t> النموذج: </a:t>
            </a:r>
            <a:endParaRPr lang="en-US" sz="2400" b="0" dirty="0">
              <a:solidFill>
                <a:schemeClr val="tx1"/>
              </a:solidFill>
            </a:endParaRPr>
          </a:p>
        </p:txBody>
      </p:sp>
      <p:sp>
        <p:nvSpPr>
          <p:cNvPr id="3" name="Content Placeholder 2"/>
          <p:cNvSpPr>
            <a:spLocks noGrp="1"/>
          </p:cNvSpPr>
          <p:nvPr>
            <p:ph idx="1"/>
          </p:nvPr>
        </p:nvSpPr>
        <p:spPr>
          <a:xfrm>
            <a:off x="457200" y="1371600"/>
            <a:ext cx="7772400" cy="5084136"/>
          </a:xfrm>
        </p:spPr>
        <p:txBody>
          <a:bodyPr>
            <a:normAutofit lnSpcReduction="10000"/>
          </a:bodyPr>
          <a:lstStyle/>
          <a:p>
            <a:pPr algn="r" rtl="1">
              <a:buNone/>
            </a:pPr>
            <a:r>
              <a:rPr lang="ar-EG" sz="1800" u="sng" dirty="0" smtClean="0"/>
              <a:t>1</a:t>
            </a:r>
            <a:r>
              <a:rPr lang="ar-EG" sz="2200" u="sng" dirty="0" smtClean="0"/>
              <a:t>- النظرية الاقتصادية:</a:t>
            </a:r>
          </a:p>
          <a:p>
            <a:pPr algn="just" rtl="1">
              <a:buNone/>
            </a:pPr>
            <a:r>
              <a:rPr lang="ar-EG" sz="3000" dirty="0" smtClean="0"/>
              <a:t> </a:t>
            </a:r>
            <a:r>
              <a:rPr lang="ar-EG" sz="2200" dirty="0" smtClean="0"/>
              <a:t>تشير النظرية الاقتصادية إلى ان الانفاق الاستهلاكي</a:t>
            </a:r>
            <a:r>
              <a:rPr lang="en-US" sz="2200" dirty="0" smtClean="0"/>
              <a:t>C </a:t>
            </a:r>
            <a:r>
              <a:rPr lang="ar-EG" sz="2200" dirty="0" smtClean="0"/>
              <a:t>(متغير تابع</a:t>
            </a:r>
            <a:r>
              <a:rPr lang="en-US" sz="1900" dirty="0" smtClean="0"/>
              <a:t> dependent Variable</a:t>
            </a:r>
            <a:r>
              <a:rPr lang="ar-EG" sz="2200" dirty="0" smtClean="0"/>
              <a:t>)  يتوقف على مستوى الدخل المتاح (</a:t>
            </a:r>
            <a:r>
              <a:rPr lang="en-US" sz="2200" dirty="0" smtClean="0"/>
              <a:t>Y</a:t>
            </a:r>
            <a:r>
              <a:rPr lang="ar-EG" sz="2200" dirty="0" smtClean="0"/>
              <a:t>) (متغير مستقل </a:t>
            </a:r>
            <a:r>
              <a:rPr lang="en-US" sz="1900" dirty="0" smtClean="0"/>
              <a:t> independent Variable</a:t>
            </a:r>
            <a:r>
              <a:rPr lang="ar-EG" sz="2200" dirty="0" smtClean="0"/>
              <a:t>).</a:t>
            </a:r>
          </a:p>
          <a:p>
            <a:pPr algn="r" rtl="1">
              <a:buNone/>
            </a:pPr>
            <a:endParaRPr lang="ar-EG" sz="1800" dirty="0" smtClean="0"/>
          </a:p>
          <a:p>
            <a:pPr algn="r" rtl="1">
              <a:buNone/>
            </a:pPr>
            <a:r>
              <a:rPr lang="ar-EG" sz="2000" u="sng" dirty="0" smtClean="0"/>
              <a:t>2- الاقتصاد الرياضي:</a:t>
            </a:r>
          </a:p>
          <a:p>
            <a:pPr algn="r" rtl="1">
              <a:buNone/>
            </a:pPr>
            <a:r>
              <a:rPr lang="ar-EG" sz="2000" dirty="0" smtClean="0"/>
              <a:t>يعبر الاقتصاد الرياضي عن العلاقة السابقة في شكل معادلة تأخذ الصيغة التالية:</a:t>
            </a:r>
          </a:p>
          <a:p>
            <a:pPr algn="ctr">
              <a:buNone/>
            </a:pPr>
            <a:r>
              <a:rPr lang="en-US" sz="2000" dirty="0" smtClean="0"/>
              <a:t>C =</a:t>
            </a:r>
            <a:r>
              <a:rPr lang="el-GR" sz="2000" dirty="0" smtClean="0"/>
              <a:t>α</a:t>
            </a:r>
            <a:r>
              <a:rPr lang="en-US" sz="2000" dirty="0" smtClean="0"/>
              <a:t>+ </a:t>
            </a:r>
            <a:r>
              <a:rPr lang="el-GR" sz="2000" dirty="0" smtClean="0"/>
              <a:t>β</a:t>
            </a:r>
            <a:r>
              <a:rPr lang="en-US" sz="1600" dirty="0" smtClean="0"/>
              <a:t>1</a:t>
            </a:r>
            <a:r>
              <a:rPr lang="en-US" sz="2000" dirty="0" smtClean="0"/>
              <a:t>Y</a:t>
            </a:r>
            <a:endParaRPr lang="ar-EG" sz="2000" dirty="0" smtClean="0"/>
          </a:p>
          <a:p>
            <a:pPr algn="just" rtl="1">
              <a:buNone/>
            </a:pPr>
            <a:r>
              <a:rPr lang="ar-EG" sz="2000" dirty="0" smtClean="0"/>
              <a:t>حيث:</a:t>
            </a:r>
          </a:p>
          <a:p>
            <a:pPr algn="just" rtl="1">
              <a:buNone/>
            </a:pPr>
            <a:r>
              <a:rPr lang="en-US" sz="2000" dirty="0" err="1" smtClean="0"/>
              <a:t>i</a:t>
            </a:r>
            <a:r>
              <a:rPr lang="en-US" sz="2000" dirty="0" smtClean="0"/>
              <a:t>=1,2,…….n</a:t>
            </a:r>
          </a:p>
          <a:p>
            <a:pPr algn="just" rtl="1">
              <a:buNone/>
            </a:pPr>
            <a:r>
              <a:rPr lang="en-US" sz="2000" dirty="0" smtClean="0"/>
              <a:t>n</a:t>
            </a:r>
            <a:r>
              <a:rPr lang="ar-EG" sz="2000" dirty="0" smtClean="0"/>
              <a:t> هى عدد المشاهدات</a:t>
            </a:r>
          </a:p>
          <a:p>
            <a:pPr algn="just" rtl="1">
              <a:buNone/>
            </a:pPr>
            <a:r>
              <a:rPr lang="en-US" sz="2000" dirty="0" smtClean="0"/>
              <a:t>C </a:t>
            </a:r>
            <a:r>
              <a:rPr lang="ar-EG" sz="2000" dirty="0" smtClean="0"/>
              <a:t> الانفاق الاستهلاكي</a:t>
            </a:r>
          </a:p>
          <a:p>
            <a:pPr algn="just" rtl="1">
              <a:buNone/>
            </a:pPr>
            <a:r>
              <a:rPr lang="el-GR" sz="2000" dirty="0" smtClean="0"/>
              <a:t>Α</a:t>
            </a:r>
            <a:r>
              <a:rPr lang="en-US" sz="2000" dirty="0" smtClean="0"/>
              <a:t>,</a:t>
            </a:r>
            <a:r>
              <a:rPr lang="el-GR" sz="2000" dirty="0" smtClean="0"/>
              <a:t> β</a:t>
            </a:r>
            <a:r>
              <a:rPr lang="en-US" sz="1800" dirty="0" smtClean="0"/>
              <a:t>1</a:t>
            </a:r>
            <a:r>
              <a:rPr lang="ar-EG" sz="1800" dirty="0" smtClean="0"/>
              <a:t> </a:t>
            </a:r>
            <a:r>
              <a:rPr lang="ar-EG" sz="2200" dirty="0" smtClean="0"/>
              <a:t>معلمات</a:t>
            </a:r>
            <a:endParaRPr lang="ar-EG" sz="2800" dirty="0" smtClean="0"/>
          </a:p>
          <a:p>
            <a:pPr algn="just" rtl="1">
              <a:buNone/>
            </a:pPr>
            <a:r>
              <a:rPr lang="ar-EG" sz="2800" dirty="0" smtClean="0"/>
              <a:t> </a:t>
            </a:r>
            <a:r>
              <a:rPr lang="el-GR" sz="2000" dirty="0" smtClean="0"/>
              <a:t>α</a:t>
            </a:r>
            <a:r>
              <a:rPr lang="ar-EG" sz="2000" dirty="0" smtClean="0"/>
              <a:t> هو ثابت المعادلة  أو القاطع ويساوي </a:t>
            </a:r>
            <a:r>
              <a:rPr lang="en-US" sz="2000" dirty="0" smtClean="0"/>
              <a:t>C </a:t>
            </a:r>
            <a:r>
              <a:rPr lang="ar-EG" sz="2000" dirty="0" smtClean="0"/>
              <a:t> عندما </a:t>
            </a:r>
            <a:r>
              <a:rPr lang="en-US" sz="2000" dirty="0" smtClean="0"/>
              <a:t>Y,A</a:t>
            </a:r>
            <a:r>
              <a:rPr lang="ar-EG" sz="2000" dirty="0" smtClean="0"/>
              <a:t> تساوى صفر </a:t>
            </a:r>
            <a:endParaRPr lang="en-US" sz="2000" dirty="0" smtClean="0"/>
          </a:p>
          <a:p>
            <a:pPr algn="just" rtl="1">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7239000" cy="5922336"/>
          </a:xfrm>
        </p:spPr>
        <p:txBody>
          <a:bodyPr>
            <a:normAutofit/>
          </a:bodyPr>
          <a:lstStyle/>
          <a:p>
            <a:pPr algn="just" rtl="1">
              <a:buNone/>
            </a:pPr>
            <a:r>
              <a:rPr lang="ar-EG" sz="2400" dirty="0" smtClean="0"/>
              <a:t>   </a:t>
            </a:r>
            <a:r>
              <a:rPr lang="ar-EG" sz="2400" u="sng" dirty="0" smtClean="0"/>
              <a:t>3- الاقتصاد القياسي:</a:t>
            </a:r>
          </a:p>
          <a:p>
            <a:pPr algn="just" rtl="1">
              <a:buNone/>
            </a:pPr>
            <a:r>
              <a:rPr lang="ar-EG" sz="2000" dirty="0" smtClean="0"/>
              <a:t>تحويل النموذج الرياضي إلى نموذج قياسي من خلال إضافة المتغير العشوائي</a:t>
            </a:r>
            <a:endParaRPr lang="en-US" sz="2000" dirty="0" smtClean="0"/>
          </a:p>
          <a:p>
            <a:pPr algn="just" rtl="1">
              <a:buNone/>
            </a:pPr>
            <a:endParaRPr lang="ar-EG" dirty="0" smtClean="0"/>
          </a:p>
          <a:p>
            <a:pPr algn="just" rtl="1">
              <a:buNone/>
            </a:pPr>
            <a:r>
              <a:rPr lang="ar-EG" dirty="0" smtClean="0"/>
              <a:t>    </a:t>
            </a:r>
            <a:r>
              <a:rPr lang="ar-EG" sz="2000" dirty="0" smtClean="0"/>
              <a:t>يضيف الاقتصاد القياسي متغير عشوائي </a:t>
            </a:r>
            <a:r>
              <a:rPr lang="en-US" sz="2000" dirty="0" smtClean="0"/>
              <a:t>Random Variable</a:t>
            </a:r>
            <a:r>
              <a:rPr lang="ar-EG" sz="2000" dirty="0" smtClean="0"/>
              <a:t> </a:t>
            </a:r>
            <a:r>
              <a:rPr lang="en-US" sz="2000" dirty="0" smtClean="0"/>
              <a:t>(u)</a:t>
            </a:r>
            <a:r>
              <a:rPr lang="ar-EG" sz="2000" dirty="0" smtClean="0"/>
              <a:t>يعبر عن العوامل غير المذكورة في المعادلة أو ما يطلق عليها العوامل غير المفسرة. وبالتالي تصبح المعادلة السابقة على الصورة التالية:</a:t>
            </a:r>
            <a:endParaRPr lang="en-US" dirty="0" smtClean="0"/>
          </a:p>
          <a:p>
            <a:pPr algn="just" rtl="1">
              <a:buNone/>
            </a:pPr>
            <a:endParaRPr lang="ar-EG" dirty="0" smtClean="0"/>
          </a:p>
          <a:p>
            <a:pPr algn="ctr" rtl="1">
              <a:buNone/>
            </a:pPr>
            <a:r>
              <a:rPr lang="en-US" dirty="0" smtClean="0"/>
              <a:t>C = </a:t>
            </a:r>
            <a:r>
              <a:rPr lang="el-GR" dirty="0" smtClean="0"/>
              <a:t>α</a:t>
            </a:r>
            <a:r>
              <a:rPr lang="en-US" dirty="0" smtClean="0"/>
              <a:t>+ </a:t>
            </a:r>
            <a:r>
              <a:rPr lang="el-GR" dirty="0" smtClean="0"/>
              <a:t>β</a:t>
            </a:r>
            <a:r>
              <a:rPr lang="en-US" sz="1600" dirty="0" smtClean="0"/>
              <a:t>1</a:t>
            </a:r>
            <a:r>
              <a:rPr lang="en-US" dirty="0" smtClean="0"/>
              <a:t>Y+</a:t>
            </a:r>
            <a:r>
              <a:rPr lang="en-US" sz="2000" dirty="0" smtClean="0"/>
              <a:t> u</a:t>
            </a:r>
            <a:endParaRPr lang="ar-EG" sz="2000" dirty="0" smtClean="0"/>
          </a:p>
          <a:p>
            <a:pPr algn="ctr" rtl="1">
              <a:buNone/>
            </a:pPr>
            <a:endParaRPr lang="en-US" sz="2000" dirty="0" smtClean="0"/>
          </a:p>
          <a:p>
            <a:pPr algn="just" rtl="1">
              <a:buNone/>
            </a:pPr>
            <a:r>
              <a:rPr lang="en-US" sz="2100" dirty="0" smtClean="0"/>
              <a:t/>
            </a:r>
            <a:br>
              <a:rPr lang="en-US" sz="2100" dirty="0" smtClean="0"/>
            </a:br>
            <a:r>
              <a:rPr lang="en-US" b="1" dirty="0" smtClean="0"/>
              <a:t/>
            </a:r>
            <a:br>
              <a:rPr lang="en-US" b="1" dirty="0" smtClean="0"/>
            </a:br>
            <a:endParaRPr lang="ar-EG" dirty="0" smtClean="0"/>
          </a:p>
          <a:p>
            <a:pPr algn="just" rtl="1"/>
            <a:endParaRPr lang="ar-EG"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914400"/>
          </a:xfrm>
        </p:spPr>
        <p:txBody>
          <a:bodyPr>
            <a:noAutofit/>
          </a:bodyPr>
          <a:lstStyle/>
          <a:p>
            <a:pPr algn="r"/>
            <a:r>
              <a:rPr lang="ar-EG" sz="2400" b="0" dirty="0" smtClean="0">
                <a:solidFill>
                  <a:schemeClr val="tx1"/>
                </a:solidFill>
              </a:rPr>
              <a:t>2- مرحلة جمع البيانات وتقدير النموذج القياسي:</a:t>
            </a:r>
            <a:br>
              <a:rPr lang="ar-EG" sz="2400" b="0" dirty="0" smtClean="0">
                <a:solidFill>
                  <a:schemeClr val="tx1"/>
                </a:solidFill>
              </a:rPr>
            </a:br>
            <a:endParaRPr lang="en-US" sz="2400" b="0" dirty="0" smtClean="0">
              <a:solidFill>
                <a:schemeClr val="tx1"/>
              </a:solidFill>
            </a:endParaRPr>
          </a:p>
        </p:txBody>
      </p:sp>
      <p:sp>
        <p:nvSpPr>
          <p:cNvPr id="3" name="Content Placeholder 2"/>
          <p:cNvSpPr>
            <a:spLocks noGrp="1"/>
          </p:cNvSpPr>
          <p:nvPr>
            <p:ph idx="1"/>
          </p:nvPr>
        </p:nvSpPr>
        <p:spPr>
          <a:xfrm>
            <a:off x="457200" y="1219200"/>
            <a:ext cx="7239000" cy="5236536"/>
          </a:xfrm>
        </p:spPr>
        <p:txBody>
          <a:bodyPr/>
          <a:lstStyle/>
          <a:p>
            <a:pPr algn="r" rtl="1"/>
            <a:r>
              <a:rPr lang="ar-EG" dirty="0" smtClean="0"/>
              <a:t>يتم جمع البيانات المتعلقة بالمتغيرات المدرجة بالنموذج القياسي، ومن ثم تقدير معلمات متغيرات النموذج القياسي عن طريق اختيار اسوب القياس المناسب.</a:t>
            </a:r>
          </a:p>
        </p:txBody>
      </p:sp>
      <p:graphicFrame>
        <p:nvGraphicFramePr>
          <p:cNvPr id="9" name="Diagram 8"/>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a:bodyPr>
          <a:lstStyle/>
          <a:p>
            <a:pPr algn="r" rtl="1">
              <a:buNone/>
            </a:pPr>
            <a:r>
              <a:rPr lang="en-US" sz="3600" cap="all" dirty="0" smtClean="0">
                <a:ln w="500">
                  <a:solidFill>
                    <a:schemeClr val="tx2">
                      <a:shade val="20000"/>
                      <a:satMod val="120000"/>
                    </a:schemeClr>
                  </a:solidFill>
                </a:ln>
              </a:rPr>
              <a:t>3</a:t>
            </a:r>
            <a:r>
              <a:rPr lang="ar-EG" sz="3600" cap="all" dirty="0" smtClean="0">
                <a:ln w="500">
                  <a:solidFill>
                    <a:schemeClr val="tx2">
                      <a:shade val="20000"/>
                      <a:satMod val="120000"/>
                    </a:schemeClr>
                  </a:solidFill>
                </a:ln>
              </a:rPr>
              <a:t>- </a:t>
            </a:r>
            <a:r>
              <a:rPr lang="ar-EG" sz="2400" cap="all" dirty="0" smtClean="0">
                <a:ln w="500">
                  <a:solidFill>
                    <a:schemeClr val="tx2">
                      <a:shade val="20000"/>
                      <a:satMod val="120000"/>
                    </a:schemeClr>
                  </a:solidFill>
                </a:ln>
              </a:rPr>
              <a:t>مرحلة اختبار وتقييم النموذج القياسي المقدر :</a:t>
            </a:r>
            <a:endParaRPr lang="ar-EG" sz="3600" cap="all" dirty="0" smtClean="0">
              <a:ln w="500">
                <a:solidFill>
                  <a:schemeClr val="tx2">
                    <a:shade val="20000"/>
                    <a:satMod val="120000"/>
                  </a:schemeClr>
                </a:solidFill>
              </a:ln>
            </a:endParaRPr>
          </a:p>
          <a:p>
            <a:pPr algn="r" rtl="1">
              <a:buNone/>
            </a:pPr>
            <a:r>
              <a:rPr lang="ar-EG" sz="3600" cap="all" dirty="0" smtClean="0">
                <a:ln w="500">
                  <a:solidFill>
                    <a:schemeClr val="tx2">
                      <a:shade val="20000"/>
                      <a:satMod val="120000"/>
                    </a:schemeClr>
                  </a:solidFill>
                </a:ln>
              </a:rPr>
              <a:t> </a:t>
            </a:r>
            <a:r>
              <a:rPr lang="ar-EG" sz="2800" cap="all" dirty="0" smtClean="0">
                <a:ln w="500">
                  <a:solidFill>
                    <a:schemeClr val="tx2">
                      <a:shade val="20000"/>
                      <a:satMod val="120000"/>
                    </a:schemeClr>
                  </a:solidFill>
                </a:ln>
              </a:rPr>
              <a:t>باستخدام معايير :</a:t>
            </a:r>
          </a:p>
          <a:p>
            <a:pPr algn="r" rtl="1">
              <a:buNone/>
            </a:pPr>
            <a:r>
              <a:rPr lang="ar-EG" sz="2400" cap="all" dirty="0" smtClean="0">
                <a:ln w="500">
                  <a:solidFill>
                    <a:schemeClr val="tx2">
                      <a:shade val="20000"/>
                      <a:satMod val="120000"/>
                    </a:schemeClr>
                  </a:solidFill>
                </a:ln>
              </a:rPr>
              <a:t>اقتصادية         </a:t>
            </a:r>
            <a:r>
              <a:rPr lang="ar-SA" sz="2400" cap="all" dirty="0" smtClean="0">
                <a:ln w="500">
                  <a:solidFill>
                    <a:schemeClr val="tx2">
                      <a:shade val="20000"/>
                      <a:satMod val="120000"/>
                    </a:schemeClr>
                  </a:solidFill>
                </a:ln>
              </a:rPr>
              <a:t> </a:t>
            </a:r>
            <a:r>
              <a:rPr lang="ar-EG" sz="2400" cap="all" dirty="0" smtClean="0">
                <a:ln w="500">
                  <a:solidFill>
                    <a:schemeClr val="tx2">
                      <a:shade val="20000"/>
                      <a:satMod val="120000"/>
                    </a:schemeClr>
                  </a:solidFill>
                </a:ln>
              </a:rPr>
              <a:t>تتعلق باشارة ومقدار المعلمات المقدرة.</a:t>
            </a:r>
          </a:p>
          <a:p>
            <a:pPr algn="r" rtl="1">
              <a:buNone/>
            </a:pPr>
            <a:endParaRPr lang="en-US" sz="2000" cap="all" dirty="0" smtClean="0">
              <a:ln w="500">
                <a:solidFill>
                  <a:schemeClr val="tx2">
                    <a:shade val="20000"/>
                    <a:satMod val="120000"/>
                  </a:schemeClr>
                </a:solidFill>
              </a:ln>
            </a:endParaRPr>
          </a:p>
          <a:p>
            <a:pPr algn="r" rtl="1">
              <a:buNone/>
            </a:pPr>
            <a:endParaRPr lang="ar-EG" sz="2000" cap="all" dirty="0" smtClean="0">
              <a:ln w="500">
                <a:solidFill>
                  <a:schemeClr val="tx2">
                    <a:shade val="20000"/>
                    <a:satMod val="120000"/>
                  </a:schemeClr>
                </a:solidFill>
              </a:ln>
            </a:endParaRPr>
          </a:p>
          <a:p>
            <a:pPr algn="just" rtl="1">
              <a:buNone/>
            </a:pPr>
            <a:r>
              <a:rPr lang="ar-EG" sz="2400" cap="all" dirty="0" smtClean="0">
                <a:ln w="500">
                  <a:solidFill>
                    <a:schemeClr val="tx2">
                      <a:shade val="20000"/>
                      <a:satMod val="120000"/>
                    </a:schemeClr>
                  </a:solidFill>
                </a:ln>
              </a:rPr>
              <a:t>احصائية          اختبار مدى الثقة الاحصائية في التقديرات الخاصة بمعلمات النموذج، مثل معامل التحديد </a:t>
            </a:r>
            <a:r>
              <a:rPr lang="en-US" sz="2400" cap="all" dirty="0" smtClean="0">
                <a:ln w="500">
                  <a:solidFill>
                    <a:schemeClr val="tx2">
                      <a:shade val="20000"/>
                      <a:satMod val="120000"/>
                    </a:schemeClr>
                  </a:solidFill>
                </a:ln>
              </a:rPr>
              <a:t>R</a:t>
            </a:r>
            <a:r>
              <a:rPr lang="en-US" sz="2400" cap="all" baseline="30000" dirty="0" smtClean="0">
                <a:ln w="500">
                  <a:solidFill>
                    <a:schemeClr val="tx2">
                      <a:shade val="20000"/>
                      <a:satMod val="120000"/>
                    </a:schemeClr>
                  </a:solidFill>
                </a:ln>
              </a:rPr>
              <a:t>2</a:t>
            </a:r>
            <a:r>
              <a:rPr lang="ar-EG" sz="2400" cap="all" baseline="30000" dirty="0" smtClean="0">
                <a:ln w="500">
                  <a:solidFill>
                    <a:schemeClr val="tx2">
                      <a:shade val="20000"/>
                      <a:satMod val="120000"/>
                    </a:schemeClr>
                  </a:solidFill>
                </a:ln>
              </a:rPr>
              <a:t>.</a:t>
            </a:r>
          </a:p>
          <a:p>
            <a:pPr algn="r" rtl="1">
              <a:buNone/>
            </a:pPr>
            <a:endParaRPr lang="en-US" sz="2000" cap="all" baseline="30000" dirty="0" smtClean="0">
              <a:ln w="500">
                <a:solidFill>
                  <a:schemeClr val="tx2">
                    <a:shade val="20000"/>
                    <a:satMod val="120000"/>
                  </a:schemeClr>
                </a:solidFill>
              </a:ln>
            </a:endParaRPr>
          </a:p>
          <a:p>
            <a:pPr algn="r" rtl="1">
              <a:buNone/>
            </a:pPr>
            <a:endParaRPr lang="ar-EG" sz="2000" cap="all" baseline="30000" dirty="0" smtClean="0">
              <a:ln w="500">
                <a:solidFill>
                  <a:schemeClr val="tx2">
                    <a:shade val="20000"/>
                    <a:satMod val="120000"/>
                  </a:schemeClr>
                </a:solidFill>
              </a:ln>
            </a:endParaRPr>
          </a:p>
          <a:p>
            <a:pPr algn="just" rtl="1">
              <a:buNone/>
            </a:pPr>
            <a:r>
              <a:rPr lang="ar-EG" sz="2400" cap="all" dirty="0" smtClean="0">
                <a:ln w="500">
                  <a:solidFill>
                    <a:schemeClr val="tx2">
                      <a:shade val="20000"/>
                      <a:satMod val="120000"/>
                    </a:schemeClr>
                  </a:solidFill>
                </a:ln>
              </a:rPr>
              <a:t>قياسية         تستخدم في اختبار المعايير الاحصائية نفسها مثل معايير مدي ثبات التباين ومعايير لاختبار الارتباط الذاتي.</a:t>
            </a:r>
          </a:p>
          <a:p>
            <a:endParaRPr lang="en-US" dirty="0"/>
          </a:p>
        </p:txBody>
      </p:sp>
      <p:cxnSp>
        <p:nvCxnSpPr>
          <p:cNvPr id="4" name="Straight Arrow Connector 3"/>
          <p:cNvCxnSpPr/>
          <p:nvPr/>
        </p:nvCxnSpPr>
        <p:spPr>
          <a:xfrm rot="10800000">
            <a:off x="6019800" y="19812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10800000">
            <a:off x="5943600" y="31242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0800000">
            <a:off x="6172200" y="43434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a:bodyPr>
          <a:lstStyle/>
          <a:p>
            <a:pPr algn="r" rtl="1"/>
            <a:r>
              <a:rPr lang="ar-SA" sz="2400" cap="all" dirty="0" smtClean="0">
                <a:ln w="500">
                  <a:solidFill>
                    <a:schemeClr val="tx2">
                      <a:shade val="20000"/>
                      <a:satMod val="120000"/>
                    </a:schemeClr>
                  </a:solidFill>
                </a:ln>
              </a:rPr>
              <a:t>4- مرحلة التطبيق والتنبؤ:</a:t>
            </a:r>
          </a:p>
          <a:p>
            <a:pPr algn="just" rtl="1">
              <a:buNone/>
            </a:pPr>
            <a:r>
              <a:rPr lang="ar-SA" sz="2400" cap="all" dirty="0" smtClean="0">
                <a:ln w="500">
                  <a:solidFill>
                    <a:schemeClr val="tx2">
                      <a:shade val="20000"/>
                      <a:satMod val="120000"/>
                    </a:schemeClr>
                  </a:solidFill>
                </a:ln>
              </a:rPr>
              <a:t>   بعد التأكد من جودة النموذج المقدر، يتم التنبؤ بالقيم المستقبلية للمتغير التابع على اساس القيم المستقبلية  للمتغيرات المستقلة.</a:t>
            </a:r>
          </a:p>
          <a:p>
            <a:pPr algn="just" rtl="1">
              <a:buNone/>
            </a:pPr>
            <a:r>
              <a:rPr lang="ar-SA" sz="2400" cap="all" dirty="0" smtClean="0">
                <a:ln w="500">
                  <a:solidFill>
                    <a:schemeClr val="tx2">
                      <a:shade val="20000"/>
                      <a:satMod val="120000"/>
                    </a:schemeClr>
                  </a:solidFill>
                </a:ln>
              </a:rPr>
              <a:t> </a:t>
            </a:r>
          </a:p>
          <a:p>
            <a:pPr algn="just" rtl="1">
              <a:buNone/>
            </a:pPr>
            <a:endParaRPr lang="ar-SA" sz="2400" cap="all" dirty="0" smtClean="0">
              <a:ln w="500">
                <a:solidFill>
                  <a:schemeClr val="tx2">
                    <a:shade val="20000"/>
                    <a:satMod val="120000"/>
                  </a:schemeClr>
                </a:solidFill>
              </a:ln>
            </a:endParaRPr>
          </a:p>
          <a:p>
            <a:pPr algn="just" rtl="1">
              <a:buNone/>
            </a:pPr>
            <a:endParaRPr lang="ar-SA" sz="2400" cap="all" dirty="0" smtClean="0">
              <a:ln w="500">
                <a:solidFill>
                  <a:schemeClr val="tx2">
                    <a:shade val="20000"/>
                    <a:satMod val="120000"/>
                  </a:schemeClr>
                </a:solidFill>
              </a:ln>
            </a:endParaRPr>
          </a:p>
          <a:p>
            <a:pPr algn="just" rtl="1">
              <a:buNone/>
            </a:pPr>
            <a:r>
              <a:rPr lang="ar-SA" sz="2000" cap="all" dirty="0" smtClean="0">
                <a:ln w="500">
                  <a:solidFill>
                    <a:schemeClr val="tx2">
                      <a:shade val="20000"/>
                      <a:satMod val="120000"/>
                    </a:schemeClr>
                  </a:solidFill>
                </a:ln>
              </a:rPr>
              <a:t>ويمكن توضيح الخطوات السابقة لمنهجية البحث في الاقتصاد القياسي من خلال الشكل التالي: </a:t>
            </a:r>
            <a:endParaRPr lang="en-US" sz="2000" cap="all" dirty="0" smtClean="0">
              <a:ln w="500">
                <a:solidFill>
                  <a:schemeClr val="tx2">
                    <a:shade val="20000"/>
                    <a:satMod val="120000"/>
                  </a:schemeClr>
                </a:solidFill>
              </a:l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lstStyle/>
          <a:p>
            <a:pPr>
              <a:buNone/>
            </a:pPr>
            <a:endParaRPr lang="en-US" dirty="0"/>
          </a:p>
        </p:txBody>
      </p:sp>
      <p:sp>
        <p:nvSpPr>
          <p:cNvPr id="7" name="Rectangle 6"/>
          <p:cNvSpPr/>
          <p:nvPr/>
        </p:nvSpPr>
        <p:spPr>
          <a:xfrm>
            <a:off x="3342860" y="2514600"/>
            <a:ext cx="2362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بناء النموذج القياسي</a:t>
            </a:r>
            <a:endParaRPr lang="en-US" dirty="0"/>
          </a:p>
        </p:txBody>
      </p:sp>
      <p:sp>
        <p:nvSpPr>
          <p:cNvPr id="8" name="Rectangle 7"/>
          <p:cNvSpPr/>
          <p:nvPr/>
        </p:nvSpPr>
        <p:spPr>
          <a:xfrm>
            <a:off x="3581400" y="609600"/>
            <a:ext cx="1828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النظرية الاقتصادية</a:t>
            </a:r>
            <a:endParaRPr lang="en-US" dirty="0"/>
          </a:p>
        </p:txBody>
      </p:sp>
      <p:sp>
        <p:nvSpPr>
          <p:cNvPr id="9" name="Rectangle 8"/>
          <p:cNvSpPr/>
          <p:nvPr/>
        </p:nvSpPr>
        <p:spPr>
          <a:xfrm>
            <a:off x="3581400" y="3429000"/>
            <a:ext cx="1905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تجميع البيانات</a:t>
            </a:r>
            <a:endParaRPr lang="en-US" dirty="0"/>
          </a:p>
        </p:txBody>
      </p:sp>
      <p:sp>
        <p:nvSpPr>
          <p:cNvPr id="10" name="Rectangle 9"/>
          <p:cNvSpPr/>
          <p:nvPr/>
        </p:nvSpPr>
        <p:spPr>
          <a:xfrm>
            <a:off x="685800" y="4114800"/>
            <a:ext cx="1752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قبول النظرية</a:t>
            </a:r>
            <a:endParaRPr lang="en-US" dirty="0"/>
          </a:p>
        </p:txBody>
      </p:sp>
      <p:sp>
        <p:nvSpPr>
          <p:cNvPr id="11" name="Rectangle 10"/>
          <p:cNvSpPr/>
          <p:nvPr/>
        </p:nvSpPr>
        <p:spPr>
          <a:xfrm>
            <a:off x="685800" y="5334000"/>
            <a:ext cx="1752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التنبؤ</a:t>
            </a:r>
            <a:endParaRPr lang="en-US" dirty="0"/>
          </a:p>
        </p:txBody>
      </p:sp>
      <p:sp>
        <p:nvSpPr>
          <p:cNvPr id="12" name="Rectangle 11"/>
          <p:cNvSpPr/>
          <p:nvPr/>
        </p:nvSpPr>
        <p:spPr>
          <a:xfrm>
            <a:off x="2895600" y="4191000"/>
            <a:ext cx="3200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تقدير وتقييم النموذج القياسي</a:t>
            </a:r>
            <a:endParaRPr lang="en-US" dirty="0"/>
          </a:p>
        </p:txBody>
      </p:sp>
      <p:sp>
        <p:nvSpPr>
          <p:cNvPr id="13" name="Rectangle 12"/>
          <p:cNvSpPr/>
          <p:nvPr/>
        </p:nvSpPr>
        <p:spPr>
          <a:xfrm>
            <a:off x="3505200" y="5257800"/>
            <a:ext cx="2133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رفض أو تعديل النظرية الاقتصادية</a:t>
            </a:r>
            <a:endParaRPr lang="en-US" dirty="0"/>
          </a:p>
        </p:txBody>
      </p:sp>
      <p:sp>
        <p:nvSpPr>
          <p:cNvPr id="14" name="Rectangle 13"/>
          <p:cNvSpPr/>
          <p:nvPr/>
        </p:nvSpPr>
        <p:spPr>
          <a:xfrm>
            <a:off x="3429000" y="1676400"/>
            <a:ext cx="2133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بناء النموذج الرياضي</a:t>
            </a:r>
            <a:endParaRPr lang="en-US" dirty="0"/>
          </a:p>
        </p:txBody>
      </p:sp>
      <p:cxnSp>
        <p:nvCxnSpPr>
          <p:cNvPr id="16" name="Straight Arrow Connector 15"/>
          <p:cNvCxnSpPr/>
          <p:nvPr/>
        </p:nvCxnSpPr>
        <p:spPr>
          <a:xfrm rot="5400000">
            <a:off x="4420394" y="14470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4420394" y="39616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4420394" y="31996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4420394" y="50284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420394" y="23614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a:off x="2514600" y="45720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1448594" y="51046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fontScale="90000"/>
          </a:bodyPr>
          <a:lstStyle/>
          <a:p>
            <a:pPr algn="ctr"/>
            <a:r>
              <a:rPr lang="ar-EG" dirty="0" smtClean="0"/>
              <a:t>توصيف المقرر </a:t>
            </a:r>
            <a:endParaRPr lang="en-US" dirty="0"/>
          </a:p>
        </p:txBody>
      </p:sp>
      <p:sp>
        <p:nvSpPr>
          <p:cNvPr id="3" name="Content Placeholder 2"/>
          <p:cNvSpPr>
            <a:spLocks noGrp="1"/>
          </p:cNvSpPr>
          <p:nvPr>
            <p:ph idx="1"/>
          </p:nvPr>
        </p:nvSpPr>
        <p:spPr>
          <a:xfrm>
            <a:off x="457200" y="1219200"/>
            <a:ext cx="7239000" cy="5236536"/>
          </a:xfrm>
        </p:spPr>
        <p:txBody>
          <a:bodyPr>
            <a:normAutofit fontScale="85000" lnSpcReduction="20000"/>
          </a:bodyPr>
          <a:lstStyle/>
          <a:p>
            <a:pPr algn="r" rtl="1"/>
            <a:r>
              <a:rPr lang="ar-SA" dirty="0" smtClean="0"/>
              <a:t>1- مقدمة عن</a:t>
            </a:r>
            <a:r>
              <a:rPr lang="ar-EG" dirty="0" smtClean="0"/>
              <a:t> الاقتصاد القياسي</a:t>
            </a:r>
          </a:p>
          <a:p>
            <a:pPr algn="r" rtl="1"/>
            <a:r>
              <a:rPr lang="ar-SA" dirty="0" err="1" smtClean="0"/>
              <a:t>2-</a:t>
            </a:r>
            <a:r>
              <a:rPr lang="ar-SA" dirty="0" smtClean="0"/>
              <a:t> </a:t>
            </a:r>
            <a:r>
              <a:rPr lang="ar-EG" dirty="0" smtClean="0"/>
              <a:t>نموذج الانحدار البسيط</a:t>
            </a:r>
            <a:r>
              <a:rPr lang="ar-SA" dirty="0" smtClean="0"/>
              <a:t> (انحدار العينة وانحدار المجتمع</a:t>
            </a:r>
            <a:r>
              <a:rPr lang="ar-SA" dirty="0" err="1" smtClean="0"/>
              <a:t>)</a:t>
            </a:r>
            <a:endParaRPr lang="ar-SA" dirty="0" smtClean="0"/>
          </a:p>
          <a:p>
            <a:pPr algn="r" rtl="1"/>
            <a:r>
              <a:rPr lang="ar-SA" dirty="0" smtClean="0"/>
              <a:t>فرضيات نموذج الانحدار</a:t>
            </a:r>
            <a:endParaRPr lang="ar-EG" dirty="0" smtClean="0"/>
          </a:p>
          <a:p>
            <a:pPr algn="r" rtl="1"/>
            <a:r>
              <a:rPr lang="ar-EG" dirty="0" smtClean="0"/>
              <a:t>خصائص مقدرات المربعات الصغرى</a:t>
            </a:r>
          </a:p>
          <a:p>
            <a:pPr algn="r" rtl="1"/>
            <a:r>
              <a:rPr lang="ar-EG" dirty="0" smtClean="0"/>
              <a:t>اختبار الفروض</a:t>
            </a:r>
            <a:endParaRPr lang="ar-SA" dirty="0" smtClean="0"/>
          </a:p>
          <a:p>
            <a:pPr algn="r" rtl="1"/>
            <a:r>
              <a:rPr lang="ar-SA" dirty="0" smtClean="0"/>
              <a:t>التنبؤ</a:t>
            </a:r>
            <a:endParaRPr lang="ar-EG" dirty="0" smtClean="0"/>
          </a:p>
          <a:p>
            <a:pPr algn="r" rtl="1"/>
            <a:r>
              <a:rPr lang="ar-SA" dirty="0" err="1" smtClean="0"/>
              <a:t>3-</a:t>
            </a:r>
            <a:r>
              <a:rPr lang="ar-SA" dirty="0" smtClean="0"/>
              <a:t> </a:t>
            </a:r>
            <a:r>
              <a:rPr lang="ar-EG" dirty="0" smtClean="0"/>
              <a:t>نموذج الانحدار المتعدد</a:t>
            </a:r>
            <a:endParaRPr lang="ar-SA" dirty="0" smtClean="0"/>
          </a:p>
          <a:p>
            <a:pPr algn="r" rtl="1"/>
            <a:r>
              <a:rPr lang="ar-EG" dirty="0" smtClean="0"/>
              <a:t>اختبار الفروض</a:t>
            </a:r>
            <a:endParaRPr lang="ar-SA" dirty="0" smtClean="0"/>
          </a:p>
          <a:p>
            <a:pPr algn="r" rtl="1"/>
            <a:r>
              <a:rPr lang="ar-SA" dirty="0" smtClean="0"/>
              <a:t>المصفوفات بشكل مختصر</a:t>
            </a:r>
            <a:endParaRPr lang="ar-EG" dirty="0" smtClean="0"/>
          </a:p>
          <a:p>
            <a:pPr algn="r" rtl="1"/>
            <a:r>
              <a:rPr lang="ar-SA" dirty="0" err="1" smtClean="0"/>
              <a:t>4-</a:t>
            </a:r>
            <a:r>
              <a:rPr lang="ar-SA" dirty="0" smtClean="0"/>
              <a:t> </a:t>
            </a:r>
            <a:r>
              <a:rPr lang="ar-EG" dirty="0" smtClean="0"/>
              <a:t>المشكلات القياسية في نموذج الانحدار المتعدد</a:t>
            </a:r>
            <a:endParaRPr lang="ar-SA" dirty="0" smtClean="0"/>
          </a:p>
          <a:p>
            <a:pPr algn="r" rtl="1"/>
            <a:r>
              <a:rPr lang="ar-SA" dirty="0" smtClean="0"/>
              <a:t>الارتباط الخطي</a:t>
            </a:r>
          </a:p>
          <a:p>
            <a:pPr algn="r" rtl="1"/>
            <a:r>
              <a:rPr lang="ar-SA" dirty="0" smtClean="0"/>
              <a:t>اختلاف التباين</a:t>
            </a:r>
          </a:p>
          <a:p>
            <a:pPr algn="r" rtl="1"/>
            <a:r>
              <a:rPr lang="ar-SA" dirty="0" smtClean="0"/>
              <a:t>الارتباط الذاتي</a:t>
            </a:r>
            <a:endParaRPr lang="ar-EG" dirty="0" smtClean="0"/>
          </a:p>
          <a:p>
            <a:pPr algn="r" rtl="1"/>
            <a:r>
              <a:rPr lang="ar-SA" dirty="0" smtClean="0"/>
              <a:t>5- مقدمة في </a:t>
            </a:r>
            <a:r>
              <a:rPr lang="ar-EG" dirty="0" smtClean="0"/>
              <a:t>المعاملات الآنية</a:t>
            </a:r>
          </a:p>
          <a:p>
            <a:pPr algn="r" rtl="1">
              <a:buNone/>
            </a:pPr>
            <a:endParaRPr lang="ar-EG" dirty="0" smtClean="0"/>
          </a:p>
          <a:p>
            <a:pPr algn="r" rtl="1">
              <a:buNone/>
            </a:pPr>
            <a:endParaRPr lang="ar-EG"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609600"/>
          </a:xfrm>
        </p:spPr>
        <p:txBody>
          <a:bodyPr>
            <a:normAutofit fontScale="90000"/>
          </a:bodyPr>
          <a:lstStyle/>
          <a:p>
            <a:r>
              <a:rPr lang="ar-SA" dirty="0" smtClean="0"/>
              <a:t>سادسا: </a:t>
            </a:r>
            <a:r>
              <a:rPr lang="ar-EG" dirty="0" smtClean="0"/>
              <a:t>مفهوم النموذج </a:t>
            </a:r>
            <a:br>
              <a:rPr lang="ar-EG" dirty="0" smtClean="0"/>
            </a:br>
            <a:endParaRPr lang="en-US" dirty="0"/>
          </a:p>
        </p:txBody>
      </p:sp>
      <p:sp>
        <p:nvSpPr>
          <p:cNvPr id="3" name="Content Placeholder 2"/>
          <p:cNvSpPr>
            <a:spLocks noGrp="1"/>
          </p:cNvSpPr>
          <p:nvPr>
            <p:ph idx="1"/>
          </p:nvPr>
        </p:nvSpPr>
        <p:spPr>
          <a:xfrm>
            <a:off x="457200" y="990600"/>
            <a:ext cx="7239000" cy="5465136"/>
          </a:xfrm>
        </p:spPr>
        <p:txBody>
          <a:bodyPr/>
          <a:lstStyle/>
          <a:p>
            <a:pPr algn="just" rtl="1"/>
            <a:r>
              <a:rPr lang="ar-SA" dirty="0" smtClean="0"/>
              <a:t>هو مجموعة من العلاقات الاقتصادية التي تصاغ بصيغ رياضية لتوضيح سلوك هذه العلاقة.</a:t>
            </a:r>
          </a:p>
          <a:p>
            <a:pPr algn="just" rtl="1"/>
            <a:r>
              <a:rPr lang="ar-SA" dirty="0" smtClean="0"/>
              <a:t> الخصائص المرغوب توافرها في النموذج الاقتصادي:</a:t>
            </a:r>
          </a:p>
          <a:p>
            <a:pPr algn="just" rtl="1">
              <a:buNone/>
            </a:pPr>
            <a:r>
              <a:rPr lang="ar-SA" dirty="0" smtClean="0"/>
              <a:t>1- مطابقته للنظرية الاقتصادية، بحيث يصف الظاهرة الاقتصادية بشكل صحيح.</a:t>
            </a:r>
          </a:p>
          <a:p>
            <a:pPr algn="just" rtl="1">
              <a:buNone/>
            </a:pPr>
            <a:r>
              <a:rPr lang="ar-SA" dirty="0" smtClean="0"/>
              <a:t>2- قدرته على توضيح المشاهدات الواقعية، بحيث يكون متناسق مع السلوك الفعلي للمتغيرات الاقتصادية.</a:t>
            </a:r>
          </a:p>
          <a:p>
            <a:pPr algn="just" rtl="1">
              <a:buNone/>
            </a:pPr>
            <a:r>
              <a:rPr lang="ar-SA" dirty="0" smtClean="0"/>
              <a:t>3- دقة التقديرات للمعلمات، فيجب أن تكون أفضل تقريب للمعلمات الحقيقية*.</a:t>
            </a:r>
          </a:p>
          <a:p>
            <a:pPr algn="just" rtl="1">
              <a:buNone/>
            </a:pPr>
            <a:r>
              <a:rPr lang="ar-SA" dirty="0" smtClean="0"/>
              <a:t>4- قدرة النموذج الاقتصادي على التنبؤ.</a:t>
            </a:r>
          </a:p>
          <a:p>
            <a:pPr algn="just" rtl="1">
              <a:buNone/>
            </a:pPr>
            <a:r>
              <a:rPr lang="ar-SA" dirty="0" smtClean="0"/>
              <a:t>5- ابراز العلاقات الاقتصادية بأقصى حد من البساطة.</a:t>
            </a:r>
          </a:p>
          <a:p>
            <a:pPr algn="just" rtl="1">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just" rtl="1"/>
            <a:r>
              <a:rPr lang="ar-SA" dirty="0" smtClean="0"/>
              <a:t>الفرق بين النموذج الاقتصادي والنموذج القياسي</a:t>
            </a:r>
          </a:p>
          <a:p>
            <a:pPr algn="just" rtl="1">
              <a:buNone/>
            </a:pPr>
            <a:r>
              <a:rPr lang="ar-SA" smtClean="0"/>
              <a:t>   النموذج </a:t>
            </a:r>
            <a:r>
              <a:rPr lang="ar-SA" dirty="0" smtClean="0"/>
              <a:t>الاقتصادي </a:t>
            </a:r>
            <a:r>
              <a:rPr lang="ar-SA" dirty="0" smtClean="0"/>
              <a:t>يوضح </a:t>
            </a:r>
            <a:r>
              <a:rPr lang="ar-SA" dirty="0" smtClean="0"/>
              <a:t>العلاقة الدالية بين المتغير التابع وبعض المتغيرات الاقتصادية مع افتراض ثبات المتغيرات الاخرى بينما النموذج القياسي يأخذ في اعتباره جميع المتغيرات المستقلة في الاعتبار من خلال ادخال المتغير العشوائي.</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09600"/>
            <a:ext cx="8183880" cy="1051560"/>
          </a:xfrm>
        </p:spPr>
        <p:txBody>
          <a:bodyPr/>
          <a:lstStyle/>
          <a:p>
            <a:pPr algn="ctr"/>
            <a:r>
              <a:rPr lang="ar-SA" dirty="0" smtClean="0"/>
              <a:t>مراجع أساسية </a:t>
            </a:r>
            <a:endParaRPr lang="en-US" dirty="0"/>
          </a:p>
        </p:txBody>
      </p:sp>
      <p:sp>
        <p:nvSpPr>
          <p:cNvPr id="3" name="عنصر نائب للمحتوى 2"/>
          <p:cNvSpPr>
            <a:spLocks noGrp="1"/>
          </p:cNvSpPr>
          <p:nvPr>
            <p:ph idx="1"/>
          </p:nvPr>
        </p:nvSpPr>
        <p:spPr>
          <a:xfrm>
            <a:off x="457200" y="2057400"/>
            <a:ext cx="8183880" cy="4187952"/>
          </a:xfrm>
        </p:spPr>
        <p:txBody>
          <a:bodyPr/>
          <a:lstStyle/>
          <a:p>
            <a:pPr algn="r" rtl="1"/>
            <a:r>
              <a:rPr lang="ar-SA" dirty="0" smtClean="0"/>
              <a:t>داود، حسام و </a:t>
            </a:r>
            <a:r>
              <a:rPr lang="ar-SA" dirty="0" err="1" smtClean="0"/>
              <a:t>السواعي</a:t>
            </a:r>
            <a:r>
              <a:rPr lang="ar-SA" dirty="0" smtClean="0"/>
              <a:t>، خالد( 2013)، </a:t>
            </a:r>
            <a:r>
              <a:rPr lang="ar-SA" b="1" dirty="0" smtClean="0"/>
              <a:t>الاقتصاد القياسي بين النظرية والتطبيق باستخدام برنامج </a:t>
            </a:r>
            <a:r>
              <a:rPr lang="en-US" b="1" dirty="0" err="1" smtClean="0"/>
              <a:t>Eviews</a:t>
            </a:r>
            <a:r>
              <a:rPr lang="en-US" b="1" dirty="0" smtClean="0"/>
              <a:t> 7</a:t>
            </a:r>
            <a:r>
              <a:rPr lang="ar-SA" dirty="0" smtClean="0"/>
              <a:t>، دار المسيرة للنشر والتوزيع، عمان، الأردن.</a:t>
            </a:r>
          </a:p>
          <a:p>
            <a:pPr algn="r" rtl="1"/>
            <a:r>
              <a:rPr lang="ar-SA" dirty="0" smtClean="0"/>
              <a:t> </a:t>
            </a:r>
            <a:r>
              <a:rPr lang="ar-SA" dirty="0" err="1" smtClean="0"/>
              <a:t>السواعي</a:t>
            </a:r>
            <a:r>
              <a:rPr lang="ar-SA" dirty="0" smtClean="0"/>
              <a:t>، خالد </a:t>
            </a:r>
            <a:r>
              <a:rPr lang="ar-SA" dirty="0" err="1" smtClean="0"/>
              <a:t>محمد </a:t>
            </a:r>
            <a:r>
              <a:rPr lang="ar-SA" dirty="0" smtClean="0"/>
              <a:t>( 2011</a:t>
            </a:r>
            <a:r>
              <a:rPr lang="ar-SA" dirty="0" err="1" smtClean="0"/>
              <a:t>)،</a:t>
            </a:r>
            <a:r>
              <a:rPr lang="en-US" b="1" dirty="0" err="1" smtClean="0"/>
              <a:t>Eviews</a:t>
            </a:r>
            <a:r>
              <a:rPr lang="ar-SA" b="1" dirty="0" smtClean="0"/>
              <a:t> والقياس الاقتصادي</a:t>
            </a:r>
            <a:r>
              <a:rPr lang="ar-SA" dirty="0" smtClean="0"/>
              <a:t>، دار الكتاب الثقافي، الأردن.</a:t>
            </a:r>
          </a:p>
          <a:p>
            <a:pPr algn="r" rtl="1"/>
            <a:r>
              <a:rPr lang="ar-SA" sz="2800" dirty="0" smtClean="0"/>
              <a:t>سعيد، عفاف عبد الجبار و حسين، مجيد على(1998)، </a:t>
            </a:r>
            <a:r>
              <a:rPr lang="ar-SA" sz="2800" b="1" dirty="0" smtClean="0"/>
              <a:t>الاقتصاد القياسي: النظرية والتطبيق</a:t>
            </a:r>
            <a:r>
              <a:rPr lang="ar-SA" sz="2800" dirty="0" smtClean="0"/>
              <a:t>،</a:t>
            </a:r>
            <a:r>
              <a:rPr lang="ar-EG" dirty="0" smtClean="0"/>
              <a:t> </a:t>
            </a:r>
            <a:r>
              <a:rPr lang="ar-SA" sz="2800" dirty="0" smtClean="0"/>
              <a:t>الأردن.</a:t>
            </a:r>
            <a:endParaRPr lang="en-US" sz="2800" dirty="0" smtClean="0"/>
          </a:p>
          <a:p>
            <a:pPr algn="just" rt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09600" y="990600"/>
            <a:ext cx="7772400" cy="1828800"/>
          </a:xfrm>
        </p:spPr>
        <p:txBody>
          <a:bodyPr/>
          <a:lstStyle/>
          <a:p>
            <a:r>
              <a:rPr lang="ar-SA" dirty="0" smtClean="0"/>
              <a:t>مواعيد الاختبارات وتوزيع الدرجات</a:t>
            </a:r>
            <a:r>
              <a:rPr lang="en-US" dirty="0" smtClean="0"/>
              <a:t/>
            </a:r>
            <a:br>
              <a:rPr lang="en-US" dirty="0" smtClean="0"/>
            </a:br>
            <a:endParaRPr lang="en-US" dirty="0"/>
          </a:p>
        </p:txBody>
      </p:sp>
      <p:sp>
        <p:nvSpPr>
          <p:cNvPr id="3" name="عنصر نائب للمحتوى 2"/>
          <p:cNvSpPr>
            <a:spLocks noGrp="1"/>
          </p:cNvSpPr>
          <p:nvPr>
            <p:ph type="subTitle" idx="1"/>
          </p:nvPr>
        </p:nvSpPr>
        <p:spPr>
          <a:xfrm>
            <a:off x="722376" y="3505200"/>
            <a:ext cx="7772400" cy="2438400"/>
          </a:xfrm>
        </p:spPr>
        <p:txBody>
          <a:bodyPr>
            <a:normAutofit fontScale="92500" lnSpcReduction="10000"/>
          </a:bodyPr>
          <a:lstStyle/>
          <a:p>
            <a:pPr algn="r" rtl="1"/>
            <a:endParaRPr lang="ar-SA" b="1" dirty="0" smtClean="0">
              <a:solidFill>
                <a:schemeClr val="tx1"/>
              </a:solidFill>
            </a:endParaRPr>
          </a:p>
          <a:p>
            <a:pPr algn="r" rtl="1"/>
            <a:r>
              <a:rPr lang="ar-SA" b="1" dirty="0" smtClean="0">
                <a:solidFill>
                  <a:schemeClr val="tx1"/>
                </a:solidFill>
              </a:rPr>
              <a:t>الاختبار الأول: الأحد 17/5/1436 الموافق 8/3/2015	</a:t>
            </a:r>
          </a:p>
          <a:p>
            <a:pPr algn="r" rtl="1"/>
            <a:r>
              <a:rPr lang="ar-SA" b="1" dirty="0" smtClean="0">
                <a:solidFill>
                  <a:schemeClr val="tx1"/>
                </a:solidFill>
              </a:rPr>
              <a:t>الاختبار الثاني: الأحد 7/7/1436 الموافق 26/4/2015</a:t>
            </a:r>
          </a:p>
          <a:p>
            <a:pPr algn="r" rtl="1"/>
            <a:endParaRPr lang="ar-SA" b="1" i="1" u="sng" dirty="0" smtClean="0">
              <a:solidFill>
                <a:schemeClr val="tx1"/>
              </a:solidFill>
            </a:endParaRPr>
          </a:p>
          <a:p>
            <a:pPr algn="r" rtl="1"/>
            <a:r>
              <a:rPr lang="ar-SA" b="1" i="1" u="sng" dirty="0" smtClean="0">
                <a:solidFill>
                  <a:schemeClr val="tx1"/>
                </a:solidFill>
              </a:rPr>
              <a:t>توزيع </a:t>
            </a:r>
            <a:r>
              <a:rPr lang="ar-SA" b="1" i="1" u="sng" dirty="0" err="1" smtClean="0">
                <a:solidFill>
                  <a:schemeClr val="tx1"/>
                </a:solidFill>
              </a:rPr>
              <a:t>الدرجات:</a:t>
            </a:r>
            <a:endParaRPr lang="ar-SA" b="1" i="1" u="sng" dirty="0" smtClean="0">
              <a:solidFill>
                <a:schemeClr val="tx1"/>
              </a:solidFill>
            </a:endParaRPr>
          </a:p>
          <a:p>
            <a:pPr algn="r" rtl="1"/>
            <a:r>
              <a:rPr lang="ar-SA" b="1" dirty="0" smtClean="0">
                <a:solidFill>
                  <a:schemeClr val="tx1"/>
                </a:solidFill>
              </a:rPr>
              <a:t>40 درجة اختبارات</a:t>
            </a:r>
          </a:p>
          <a:p>
            <a:pPr rtl="1"/>
            <a:r>
              <a:rPr lang="ar-SA" b="1" dirty="0" smtClean="0">
                <a:solidFill>
                  <a:schemeClr val="tx1"/>
                </a:solidFill>
              </a:rPr>
              <a:t>10 درجات بحث تطبيقي </a:t>
            </a:r>
            <a:r>
              <a:rPr lang="ar-SA" sz="1800" b="1" dirty="0" smtClean="0">
                <a:solidFill>
                  <a:schemeClr val="tx1"/>
                </a:solidFill>
              </a:rPr>
              <a:t>يتم تسليمه يوم الأحد 14/7/1436  الموافق 3/5/2015</a:t>
            </a:r>
            <a:endParaRPr lang="ar-SA" b="1" dirty="0" smtClean="0">
              <a:solidFill>
                <a:schemeClr val="tx1"/>
              </a:solidFill>
            </a:endParaRPr>
          </a:p>
          <a:p>
            <a:pPr algn="r" rtl="1"/>
            <a:r>
              <a:rPr lang="ar-SA" b="1" dirty="0" smtClean="0">
                <a:solidFill>
                  <a:schemeClr val="tx1"/>
                </a:solidFill>
              </a:rPr>
              <a:t>10 درجات </a:t>
            </a:r>
            <a:r>
              <a:rPr lang="ar-SA" b="1" dirty="0" err="1" smtClean="0">
                <a:solidFill>
                  <a:schemeClr val="tx1"/>
                </a:solidFill>
              </a:rPr>
              <a:t>واجبات </a:t>
            </a:r>
            <a:r>
              <a:rPr lang="ar-SA" dirty="0" smtClean="0">
                <a:solidFill>
                  <a:schemeClr val="tx1"/>
                </a:solidFill>
              </a:rPr>
              <a:t>( لابد من تخصيص ملف منظم ومرتب للمحاضرات والواجبات وسيتم متابعة ذلك كل محاضرة</a:t>
            </a:r>
            <a:r>
              <a:rPr lang="ar-SA" dirty="0" err="1" smtClean="0">
                <a:solidFill>
                  <a:schemeClr val="tx1"/>
                </a:solidFill>
              </a:rPr>
              <a:t>)</a:t>
            </a:r>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183880" cy="1051560"/>
          </a:xfrm>
        </p:spPr>
        <p:txBody>
          <a:bodyPr>
            <a:normAutofit fontScale="90000"/>
          </a:bodyPr>
          <a:lstStyle/>
          <a:p>
            <a:pPr algn="r"/>
            <a:r>
              <a:rPr lang="ar-EG" dirty="0" smtClean="0"/>
              <a:t>الفصل الأول</a:t>
            </a:r>
            <a:br>
              <a:rPr lang="ar-EG" dirty="0" smtClean="0"/>
            </a:br>
            <a:r>
              <a:rPr lang="ar-EG" dirty="0" smtClean="0"/>
              <a:t>طبيعة ونطاق الاقتصاد القياسي</a:t>
            </a:r>
            <a:endParaRPr lang="en-US" dirty="0"/>
          </a:p>
        </p:txBody>
      </p:sp>
      <p:sp>
        <p:nvSpPr>
          <p:cNvPr id="3" name="Content Placeholder 2"/>
          <p:cNvSpPr>
            <a:spLocks noGrp="1"/>
          </p:cNvSpPr>
          <p:nvPr>
            <p:ph idx="1"/>
          </p:nvPr>
        </p:nvSpPr>
        <p:spPr>
          <a:xfrm>
            <a:off x="457200" y="1828800"/>
            <a:ext cx="8183880" cy="4187952"/>
          </a:xfrm>
        </p:spPr>
        <p:txBody>
          <a:bodyPr>
            <a:normAutofit/>
          </a:bodyPr>
          <a:lstStyle/>
          <a:p>
            <a:pPr algn="r" rtl="1"/>
            <a:r>
              <a:rPr lang="ar-SA" dirty="0" smtClean="0"/>
              <a:t>أولا:</a:t>
            </a:r>
            <a:r>
              <a:rPr lang="ar-EG" dirty="0" smtClean="0"/>
              <a:t>مفهوم الاقتصاد القياسي</a:t>
            </a:r>
          </a:p>
          <a:p>
            <a:pPr algn="r" rtl="1"/>
            <a:r>
              <a:rPr lang="ar-SA" dirty="0" smtClean="0"/>
              <a:t>ثانيا:</a:t>
            </a:r>
            <a:r>
              <a:rPr lang="ar-EG" dirty="0" smtClean="0"/>
              <a:t>اهداف الاقتصاد القياسي</a:t>
            </a:r>
          </a:p>
          <a:p>
            <a:pPr algn="r" rtl="1"/>
            <a:r>
              <a:rPr lang="ar-SA" dirty="0" smtClean="0"/>
              <a:t>ثالثا: </a:t>
            </a:r>
            <a:r>
              <a:rPr lang="ar-EG" dirty="0" smtClean="0"/>
              <a:t>علاقة الاقتصاد القياسي ب</a:t>
            </a:r>
            <a:r>
              <a:rPr lang="ar-SA" dirty="0" smtClean="0"/>
              <a:t>العلوم و</a:t>
            </a:r>
            <a:r>
              <a:rPr lang="ar-EG" dirty="0" smtClean="0"/>
              <a:t>فروع علم الاقتصاد الاخرى</a:t>
            </a:r>
            <a:endParaRPr lang="en-US" dirty="0" smtClean="0"/>
          </a:p>
          <a:p>
            <a:pPr algn="r" rtl="1"/>
            <a:r>
              <a:rPr lang="ar-SA" dirty="0" smtClean="0"/>
              <a:t>رابعا: </a:t>
            </a:r>
            <a:r>
              <a:rPr lang="ar-EG" dirty="0" smtClean="0"/>
              <a:t>المتغير العشوائي</a:t>
            </a:r>
            <a:endParaRPr lang="en-US" dirty="0" smtClean="0"/>
          </a:p>
          <a:p>
            <a:pPr algn="r" rtl="1"/>
            <a:r>
              <a:rPr lang="ar-SA" dirty="0" smtClean="0"/>
              <a:t>خامسا: </a:t>
            </a:r>
            <a:r>
              <a:rPr lang="ar-EG" dirty="0" smtClean="0"/>
              <a:t>منهجية الاقتصاد القياسي</a:t>
            </a:r>
          </a:p>
          <a:p>
            <a:pPr algn="r" rtl="1"/>
            <a:r>
              <a:rPr lang="ar-SA" dirty="0" smtClean="0"/>
              <a:t>سادسا: </a:t>
            </a:r>
            <a:r>
              <a:rPr lang="ar-EG" dirty="0" smtClean="0"/>
              <a:t>مفهوم النموذج الاقتصادي</a:t>
            </a:r>
            <a:endParaRPr lang="ar-SA" dirty="0" smtClean="0"/>
          </a:p>
          <a:p>
            <a:pPr algn="r" rtl="1"/>
            <a:r>
              <a:rPr lang="ar-SA" dirty="0" smtClean="0"/>
              <a:t>سابعا: </a:t>
            </a:r>
            <a:r>
              <a:rPr lang="ar-EG" dirty="0" smtClean="0"/>
              <a:t>متغيرات النموذج</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239000" cy="975360"/>
          </a:xfrm>
        </p:spPr>
        <p:txBody>
          <a:bodyPr>
            <a:normAutofit fontScale="90000"/>
          </a:bodyPr>
          <a:lstStyle/>
          <a:p>
            <a:pPr algn="r"/>
            <a:r>
              <a:rPr lang="ar-EG" dirty="0" smtClean="0"/>
              <a:t/>
            </a:r>
            <a:br>
              <a:rPr lang="ar-EG" dirty="0" smtClean="0"/>
            </a:br>
            <a:r>
              <a:rPr lang="ar-SA" dirty="0" smtClean="0"/>
              <a:t>أولا: </a:t>
            </a:r>
            <a:r>
              <a:rPr lang="ar-EG" dirty="0" smtClean="0"/>
              <a:t>مفهوم الاقتصاد القياسي</a:t>
            </a:r>
            <a:br>
              <a:rPr lang="ar-EG" dirty="0" smtClean="0"/>
            </a:br>
            <a:endParaRPr lang="en-US" dirty="0"/>
          </a:p>
        </p:txBody>
      </p:sp>
      <p:sp>
        <p:nvSpPr>
          <p:cNvPr id="3" name="Content Placeholder 2"/>
          <p:cNvSpPr>
            <a:spLocks noGrp="1"/>
          </p:cNvSpPr>
          <p:nvPr>
            <p:ph idx="1"/>
          </p:nvPr>
        </p:nvSpPr>
        <p:spPr/>
        <p:txBody>
          <a:bodyPr/>
          <a:lstStyle/>
          <a:p>
            <a:pPr algn="just" rtl="1"/>
            <a:endParaRPr lang="ar-SA" dirty="0" smtClean="0"/>
          </a:p>
          <a:p>
            <a:pPr algn="just" rtl="1"/>
            <a:r>
              <a:rPr lang="ar-EG" dirty="0" smtClean="0"/>
              <a:t>هو أحد فروع علم الاقتصاد، الذي يهتم بقياس وتحليل العلاقات الاقتصادية، مستعينا بالنظرية الاقتصادية والرياضيات والاساليب الاحصائية، بهدف تحليل واختبار النظريات الاقتصادية المختلفة، ورسم السياسات واتخاذ القرارات، والتنبؤ بقيم المتغيرات الاقتصادية في المستقبل.</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a:bodyPr>
          <a:lstStyle/>
          <a:p>
            <a:r>
              <a:rPr lang="ar-SA" dirty="0" smtClean="0"/>
              <a:t>ثانيا:</a:t>
            </a:r>
            <a:r>
              <a:rPr lang="ar-EG" dirty="0" smtClean="0"/>
              <a:t> اهداف الاقتصاد القياسي</a:t>
            </a:r>
            <a:endParaRPr lang="en-US" dirty="0"/>
          </a:p>
        </p:txBody>
      </p:sp>
      <p:sp>
        <p:nvSpPr>
          <p:cNvPr id="3" name="Content Placeholder 2"/>
          <p:cNvSpPr>
            <a:spLocks noGrp="1"/>
          </p:cNvSpPr>
          <p:nvPr>
            <p:ph idx="1"/>
          </p:nvPr>
        </p:nvSpPr>
        <p:spPr>
          <a:xfrm>
            <a:off x="457200" y="1219200"/>
            <a:ext cx="7696200" cy="4906963"/>
          </a:xfrm>
        </p:spPr>
        <p:txBody>
          <a:bodyPr>
            <a:normAutofit fontScale="85000" lnSpcReduction="10000"/>
          </a:bodyPr>
          <a:lstStyle/>
          <a:p>
            <a:pPr algn="just" rtl="1">
              <a:buNone/>
            </a:pPr>
            <a:r>
              <a:rPr lang="ar-EG" b="1" dirty="0" smtClean="0"/>
              <a:t>1- تحليل واختبار النظريات الاقتصاد</a:t>
            </a:r>
            <a:r>
              <a:rPr lang="ar-SA" b="1" dirty="0" err="1" smtClean="0"/>
              <a:t>ية</a:t>
            </a:r>
            <a:r>
              <a:rPr lang="ar-SA" b="1" dirty="0" smtClean="0"/>
              <a:t> </a:t>
            </a:r>
            <a:r>
              <a:rPr lang="ar-EG" b="1" dirty="0" smtClean="0"/>
              <a:t>المختلفة:</a:t>
            </a:r>
            <a:endParaRPr lang="en-US" b="1" dirty="0" smtClean="0"/>
          </a:p>
          <a:p>
            <a:pPr algn="just" rtl="1">
              <a:buNone/>
            </a:pPr>
            <a:r>
              <a:rPr lang="ar-EG" dirty="0" smtClean="0"/>
              <a:t>لا يمكن اعتبار النظرية الاقتصادية صحيحة ومقبولة ما لم تجتاز اختبارا كميا عدديا يوضح قوة النموذج، ويفسر قوة العلاقة بين المتغيرات الاقتصادية.</a:t>
            </a:r>
          </a:p>
          <a:p>
            <a:pPr algn="just" rtl="1">
              <a:buNone/>
            </a:pPr>
            <a:endParaRPr lang="ar-EG" dirty="0" smtClean="0"/>
          </a:p>
          <a:p>
            <a:pPr algn="just" rtl="1">
              <a:buNone/>
            </a:pPr>
            <a:r>
              <a:rPr lang="ar-EG" b="1" dirty="0" smtClean="0"/>
              <a:t>2- رسم السياسات واتخاذ القرارات:</a:t>
            </a:r>
          </a:p>
          <a:p>
            <a:pPr algn="just" rtl="1">
              <a:buNone/>
            </a:pPr>
            <a:r>
              <a:rPr lang="ar-EG" dirty="0" smtClean="0"/>
              <a:t>يوفر الاقتصاد القياسي قيم عددية لمعلمات المتغيرات الاقتصادية، مثل الميل الحدي للاستهلاك والادخار والاستثمار، بما يساعد متخذى القرار على رسم السياسات الاقتصادية.</a:t>
            </a:r>
          </a:p>
          <a:p>
            <a:pPr algn="just" rtl="1">
              <a:buNone/>
            </a:pPr>
            <a:endParaRPr lang="ar-EG" dirty="0" smtClean="0"/>
          </a:p>
          <a:p>
            <a:pPr algn="just" rtl="1">
              <a:buNone/>
            </a:pPr>
            <a:r>
              <a:rPr lang="ar-EG" b="1" dirty="0" smtClean="0"/>
              <a:t>3- التنبؤ بقيم المتغيرات الاقتصادية في المستقبل:</a:t>
            </a:r>
          </a:p>
          <a:p>
            <a:pPr algn="just" rtl="1">
              <a:buNone/>
            </a:pPr>
            <a:r>
              <a:rPr lang="ar-EG" dirty="0" smtClean="0"/>
              <a:t>يمكن التنبؤ بسلوك الظواهر الاقتصادية من خلال توفير القيم العددية لمعلمات المتغيرات الاقتصادية ، فمثلا من خلال التعرف على الميل الحدي للاستهلاك، فإنه يمكن التنبؤ بمستوى الطلب الكلي ومعدل التضخم المتوقع.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3600" dirty="0" smtClean="0"/>
              <a:t>ثالثا:</a:t>
            </a:r>
            <a:r>
              <a:rPr lang="ar-EG" sz="3600" dirty="0" smtClean="0"/>
              <a:t> </a:t>
            </a:r>
            <a:r>
              <a:rPr lang="ar-EG" sz="3200" dirty="0" smtClean="0"/>
              <a:t>علاقةالاقتصاد القياسي بفروع علم الاقتصاد الاخرى</a:t>
            </a:r>
            <a:r>
              <a:rPr lang="ar-EG" sz="2000" dirty="0" smtClean="0"/>
              <a:t/>
            </a:r>
            <a:br>
              <a:rPr lang="ar-EG" sz="2000" dirty="0" smtClean="0"/>
            </a:br>
            <a:r>
              <a:rPr lang="ar-EG" sz="1400" dirty="0" smtClean="0"/>
              <a:t>الاقتصاد القياسي هو </a:t>
            </a:r>
            <a:r>
              <a:rPr lang="ar-EG" sz="2400" dirty="0" smtClean="0"/>
              <a:t>محصلة ثلاثة فروع من علم الاقتصاد</a:t>
            </a:r>
            <a:endParaRPr lang="en-US" sz="3600" dirty="0"/>
          </a:p>
        </p:txBody>
      </p:sp>
      <p:graphicFrame>
        <p:nvGraphicFramePr>
          <p:cNvPr id="6" name="Content Placeholder 5"/>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7620000" cy="4602163"/>
          </a:xfrm>
        </p:spPr>
        <p:txBody>
          <a:bodyPr>
            <a:normAutofit/>
          </a:bodyPr>
          <a:lstStyle/>
          <a:p>
            <a:pPr algn="just" rtl="1"/>
            <a:r>
              <a:rPr lang="ar-EG" sz="3600" dirty="0" smtClean="0"/>
              <a:t>ان أهم مايميز الاقتصاد القياسي عن النظرية الاقتصادية والاقتصاد الرياضي والاحصاء أن هذه الفروع الثلاث تتكامل فيه من اجل توفير قيم عددية لمعلمات المتغيرات الاقتصادية المختلفة.</a:t>
            </a:r>
            <a:endParaRPr lang="en-US" sz="3600" dirty="0" smtClean="0"/>
          </a:p>
          <a:p>
            <a:pPr algn="r" rtl="1">
              <a:buNone/>
            </a:pPr>
            <a:endParaRPr lang="ar-EG"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1498</TotalTime>
  <Words>1012</Words>
  <Application>Microsoft Office PowerPoint</Application>
  <PresentationFormat>عرض على الشاشة (3:4)‏</PresentationFormat>
  <Paragraphs>147</Paragraphs>
  <Slides>21</Slides>
  <Notes>2</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واجهة</vt:lpstr>
      <vt:lpstr>بسم الله الرحمن الرحيم  </vt:lpstr>
      <vt:lpstr>توصيف المقرر </vt:lpstr>
      <vt:lpstr>مراجع أساسية </vt:lpstr>
      <vt:lpstr>مواعيد الاختبارات وتوزيع الدرجات </vt:lpstr>
      <vt:lpstr>الفصل الأول طبيعة ونطاق الاقتصاد القياسي</vt:lpstr>
      <vt:lpstr> أولا: مفهوم الاقتصاد القياسي </vt:lpstr>
      <vt:lpstr>ثانيا: اهداف الاقتصاد القياسي</vt:lpstr>
      <vt:lpstr>ثالثا: علاقةالاقتصاد القياسي بفروع علم الاقتصاد الاخرى الاقتصاد القياسي هو محصلة ثلاثة فروع من علم الاقتصاد</vt:lpstr>
      <vt:lpstr>الشريحة 9</vt:lpstr>
      <vt:lpstr>الشريحة 10</vt:lpstr>
      <vt:lpstr>الشريحة 11</vt:lpstr>
      <vt:lpstr>رابعا: المتغير العشوائي</vt:lpstr>
      <vt:lpstr> خامسا: منهجية الاقتصاد القياسي: تتخذ منهجية البحث الخطوات التالية</vt:lpstr>
      <vt:lpstr>1- مرحلة بناء وتوصيف النموذج: </vt:lpstr>
      <vt:lpstr>الشريحة 15</vt:lpstr>
      <vt:lpstr>2- مرحلة جمع البيانات وتقدير النموذج القياسي: </vt:lpstr>
      <vt:lpstr>الشريحة 17</vt:lpstr>
      <vt:lpstr>الشريحة 18</vt:lpstr>
      <vt:lpstr>الشريحة 19</vt:lpstr>
      <vt:lpstr>سادسا: مفهوم النموذج  </vt:lpstr>
      <vt:lpstr>الشريحة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fujitsu</dc:creator>
  <cp:lastModifiedBy>ksu</cp:lastModifiedBy>
  <cp:revision>160</cp:revision>
  <dcterms:created xsi:type="dcterms:W3CDTF">2006-08-16T00:00:00Z</dcterms:created>
  <dcterms:modified xsi:type="dcterms:W3CDTF">2015-02-16T09:15:59Z</dcterms:modified>
</cp:coreProperties>
</file>