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B6F9-41AF-4072-A6B2-C52C00CD5E6E}" type="datetimeFigureOut">
              <a:rPr lang="ar-SA" smtClean="0"/>
              <a:t>15/04/37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BEAC-01CF-411C-A405-FE6D704E6C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B6F9-41AF-4072-A6B2-C52C00CD5E6E}" type="datetimeFigureOut">
              <a:rPr lang="ar-SA" smtClean="0"/>
              <a:t>15/04/37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BEAC-01CF-411C-A405-FE6D704E6C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B6F9-41AF-4072-A6B2-C52C00CD5E6E}" type="datetimeFigureOut">
              <a:rPr lang="ar-SA" smtClean="0"/>
              <a:t>15/04/37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BEAC-01CF-411C-A405-FE6D704E6C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B6F9-41AF-4072-A6B2-C52C00CD5E6E}" type="datetimeFigureOut">
              <a:rPr lang="ar-SA" smtClean="0"/>
              <a:t>15/04/37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BEAC-01CF-411C-A405-FE6D704E6C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B6F9-41AF-4072-A6B2-C52C00CD5E6E}" type="datetimeFigureOut">
              <a:rPr lang="ar-SA" smtClean="0"/>
              <a:t>15/04/37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BEAC-01CF-411C-A405-FE6D704E6C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B6F9-41AF-4072-A6B2-C52C00CD5E6E}" type="datetimeFigureOut">
              <a:rPr lang="ar-SA" smtClean="0"/>
              <a:t>15/04/37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BEAC-01CF-411C-A405-FE6D704E6C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B6F9-41AF-4072-A6B2-C52C00CD5E6E}" type="datetimeFigureOut">
              <a:rPr lang="ar-SA" smtClean="0"/>
              <a:t>15/04/37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BEAC-01CF-411C-A405-FE6D704E6C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B6F9-41AF-4072-A6B2-C52C00CD5E6E}" type="datetimeFigureOut">
              <a:rPr lang="ar-SA" smtClean="0"/>
              <a:t>15/04/37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BEAC-01CF-411C-A405-FE6D704E6C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B6F9-41AF-4072-A6B2-C52C00CD5E6E}" type="datetimeFigureOut">
              <a:rPr lang="ar-SA" smtClean="0"/>
              <a:t>15/04/37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BEAC-01CF-411C-A405-FE6D704E6C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B6F9-41AF-4072-A6B2-C52C00CD5E6E}" type="datetimeFigureOut">
              <a:rPr lang="ar-SA" smtClean="0"/>
              <a:t>15/04/37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BEAC-01CF-411C-A405-FE6D704E6C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B6F9-41AF-4072-A6B2-C52C00CD5E6E}" type="datetimeFigureOut">
              <a:rPr lang="ar-SA" smtClean="0"/>
              <a:t>15/04/37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BEAC-01CF-411C-A405-FE6D704E6C3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7B6F9-41AF-4072-A6B2-C52C00CD5E6E}" type="datetimeFigureOut">
              <a:rPr lang="ar-SA" smtClean="0"/>
              <a:t>15/04/37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0BEAC-01CF-411C-A405-FE6D704E6C3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B050"/>
                </a:solidFill>
              </a:rPr>
              <a:t>الممارسة العامة في الخدمة الاجتماعية</a:t>
            </a:r>
            <a:endParaRPr lang="ar-SA" b="1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b="1" dirty="0"/>
              <a:t>تعد الممارسة العامة في الخدمة الاجتماعية من الاتجاهات الحديثة والمتقدمة في مهنة الخدمة الاجتماعية علي مستوي العالم ، ت</a:t>
            </a:r>
            <a:r>
              <a:rPr lang="ar-SA" sz="2800" b="1" dirty="0" smtClean="0"/>
              <a:t>هدف إلي </a:t>
            </a:r>
            <a:r>
              <a:rPr lang="ar-SA" sz="2800" b="1" dirty="0"/>
              <a:t>تزويد الدارسين والباحثين في الخدمة الاجتماعية بمجموعة من المهارات والمعارف والقيم التي تهدف إلي التعامل مع المشكلات الاجتماعية المعاصرة بمنظور شمولي يتضمن كافة أنساق </a:t>
            </a:r>
            <a:r>
              <a:rPr lang="ar-SA" sz="2800" b="1" dirty="0" smtClean="0"/>
              <a:t>العملاء: </a:t>
            </a:r>
          </a:p>
          <a:p>
            <a:r>
              <a:rPr lang="ar-SA" sz="2800" b="1" dirty="0" smtClean="0"/>
              <a:t>الوحدات الصغرى </a:t>
            </a:r>
            <a:r>
              <a:rPr lang="en-US" sz="2800" b="1" dirty="0"/>
              <a:t>Micro Level </a:t>
            </a:r>
            <a:r>
              <a:rPr lang="ar-SA" sz="2800" b="1" dirty="0"/>
              <a:t>والتي تشمل (الفرد والأسرة) </a:t>
            </a:r>
            <a:r>
              <a:rPr lang="ar-SA" sz="2800" b="1" dirty="0" smtClean="0"/>
              <a:t> </a:t>
            </a:r>
          </a:p>
          <a:p>
            <a:r>
              <a:rPr lang="ar-SA" sz="2800" b="1" u="sng" dirty="0" smtClean="0"/>
              <a:t> </a:t>
            </a:r>
            <a:r>
              <a:rPr lang="ar-SA" sz="2800" b="1" u="sng" dirty="0"/>
              <a:t>الوحدات الوسطي </a:t>
            </a:r>
            <a:r>
              <a:rPr lang="en-US" sz="2800" b="1" dirty="0"/>
              <a:t>Mezzo Level </a:t>
            </a:r>
            <a:r>
              <a:rPr lang="ar-SA" sz="2800" b="1" dirty="0" smtClean="0"/>
              <a:t>   والتي </a:t>
            </a:r>
            <a:r>
              <a:rPr lang="ar-SA" sz="2800" b="1" dirty="0"/>
              <a:t>تشمل(الجماعة الصغيرة</a:t>
            </a:r>
            <a:r>
              <a:rPr lang="ar-SA" sz="2800" b="1" dirty="0" smtClean="0"/>
              <a:t>)</a:t>
            </a:r>
          </a:p>
          <a:p>
            <a:r>
              <a:rPr lang="ar-SA" sz="2800" b="1" dirty="0" smtClean="0"/>
              <a:t> </a:t>
            </a:r>
            <a:r>
              <a:rPr lang="ar-SA" sz="2800" b="1" u="sng" dirty="0" smtClean="0"/>
              <a:t>الوحدات </a:t>
            </a:r>
            <a:r>
              <a:rPr lang="ar-SA" sz="2800" b="1" u="sng" dirty="0"/>
              <a:t>الكبرى </a:t>
            </a:r>
            <a:r>
              <a:rPr lang="en-US" sz="2800" b="1" dirty="0"/>
              <a:t>Macro Level </a:t>
            </a:r>
            <a:r>
              <a:rPr lang="ar-SA" sz="2800" b="1" dirty="0"/>
              <a:t>والتي تشمل(المنظمة والمجتمع).</a:t>
            </a:r>
            <a:endParaRPr lang="ar-SA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00100" y="428605"/>
            <a:ext cx="7772400" cy="785818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002060"/>
                </a:solidFill>
              </a:rPr>
              <a:t>الممارسة العامة مع الوحدات الصغرى</a:t>
            </a:r>
            <a:endParaRPr lang="ar-SA" sz="3600" b="1" dirty="0">
              <a:solidFill>
                <a:srgbClr val="00206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71472" y="1357298"/>
            <a:ext cx="8215370" cy="5143536"/>
          </a:xfrm>
        </p:spPr>
        <p:txBody>
          <a:bodyPr>
            <a:noAutofit/>
          </a:bodyPr>
          <a:lstStyle/>
          <a:p>
            <a:pPr algn="r">
              <a:buFontTx/>
              <a:buChar char="-"/>
            </a:pPr>
            <a:r>
              <a:rPr lang="ar-SA" sz="2800" dirty="0" smtClean="0">
                <a:solidFill>
                  <a:schemeClr val="tx1"/>
                </a:solidFill>
              </a:rPr>
              <a:t> يستخدم هذا المصطلح بين الأخصائيين الاجتماعيين لتعريفهم الأنشطة المهنية </a:t>
            </a:r>
            <a:r>
              <a:rPr lang="ar-SA" sz="2800" u="sng" dirty="0" smtClean="0">
                <a:solidFill>
                  <a:schemeClr val="tx1"/>
                </a:solidFill>
              </a:rPr>
              <a:t>التي تصمم لمساعدة العملاء على حل مشاكلهم </a:t>
            </a:r>
            <a:r>
              <a:rPr lang="ar-SA" sz="2800" dirty="0" smtClean="0">
                <a:solidFill>
                  <a:schemeClr val="tx1"/>
                </a:solidFill>
              </a:rPr>
              <a:t>وهذا المستوى يركز على الأفراد، وغالباً ما تركز الممارسة في هذا المستوى على التدخل المباشر مع الحالات ، الجلسات العلاجية.</a:t>
            </a:r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/>
            </a:r>
            <a:br>
              <a:rPr lang="ar-SA" sz="2800" dirty="0" smtClean="0">
                <a:solidFill>
                  <a:schemeClr val="tx1"/>
                </a:solidFill>
              </a:rPr>
            </a:br>
            <a:r>
              <a:rPr lang="ar-SA" sz="2800" dirty="0" smtClean="0">
                <a:solidFill>
                  <a:schemeClr val="tx1"/>
                </a:solidFill>
              </a:rPr>
              <a:t>- يضم هذا المستوى (الأفراد – الزوجان – الأسرة) </a:t>
            </a:r>
            <a:br>
              <a:rPr lang="ar-SA" sz="2800" dirty="0" smtClean="0">
                <a:solidFill>
                  <a:schemeClr val="tx1"/>
                </a:solidFill>
              </a:rPr>
            </a:br>
            <a:endParaRPr lang="ar-SA" sz="2800" dirty="0">
              <a:solidFill>
                <a:schemeClr val="tx1"/>
              </a:solidFill>
            </a:endParaRPr>
          </a:p>
        </p:txBody>
      </p:sp>
      <p:pic>
        <p:nvPicPr>
          <p:cNvPr id="4" name="صورة 3" descr="بدون عنوان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214818"/>
            <a:ext cx="3214710" cy="182404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14480" y="428604"/>
            <a:ext cx="5643602" cy="214314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3214687"/>
            <a:ext cx="8229600" cy="3000396"/>
          </a:xfrm>
        </p:spPr>
        <p:txBody>
          <a:bodyPr/>
          <a:lstStyle/>
          <a:p>
            <a:r>
              <a:rPr lang="ar-SA" b="1" dirty="0"/>
              <a:t>الممارس العام" هو الذي يكتسب معارف الممارسة ومهاراتها على نطاق واسع دون الارتباط بإطار نظري معين أو طريقة معينة؛ حي</a:t>
            </a:r>
            <a:r>
              <a:rPr lang="ar-SA" b="1" u="sng" dirty="0"/>
              <a:t>ث يقوم بتقدير </a:t>
            </a:r>
            <a:r>
              <a:rPr lang="ar-SA" b="1" dirty="0"/>
              <a:t>مشكلات العملاء وإيجاد الحلول المناسبة لها بصورة شمولية </a:t>
            </a:r>
            <a:r>
              <a:rPr lang="ar-SA" b="1" dirty="0" smtClean="0"/>
              <a:t>متكاملة..</a:t>
            </a:r>
            <a:endParaRPr lang="ar-SA" dirty="0"/>
          </a:p>
        </p:txBody>
      </p:sp>
      <p:pic>
        <p:nvPicPr>
          <p:cNvPr id="4" name="صورة 3" descr="images3YEE5AK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428604"/>
            <a:ext cx="5357850" cy="21431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سؤال ؟ ؟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 smtClean="0">
                <a:solidFill>
                  <a:srgbClr val="92D050"/>
                </a:solidFill>
              </a:rPr>
              <a:t>ما الفرق بين عملية التقدير والتشخيص</a:t>
            </a:r>
          </a:p>
          <a:p>
            <a:pPr algn="ctr">
              <a:buNone/>
            </a:pPr>
            <a:r>
              <a:rPr lang="ar-SA" sz="4400" b="1" dirty="0" smtClean="0">
                <a:solidFill>
                  <a:srgbClr val="FF0000"/>
                </a:solidFill>
              </a:rPr>
              <a:t>؟  ؟  ؟</a:t>
            </a:r>
            <a:endParaRPr lang="ar-SA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r"/>
            <a:r>
              <a:rPr lang="ar-SA" sz="3600" b="1" dirty="0" smtClean="0">
                <a:solidFill>
                  <a:srgbClr val="00B050"/>
                </a:solidFill>
              </a:rPr>
              <a:t>مفهوم عملية التقدير ( </a:t>
            </a:r>
            <a:r>
              <a:rPr lang="en-US" sz="3600" b="1" dirty="0" smtClean="0">
                <a:solidFill>
                  <a:srgbClr val="00B050"/>
                </a:solidFill>
              </a:rPr>
              <a:t>(Assessment</a:t>
            </a:r>
            <a:endParaRPr lang="ar-SA" sz="3600" b="1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ar-SA" sz="2800" b="1" dirty="0" smtClean="0"/>
              <a:t>هو أول عمليات التدخل المهني ويتطلب فهم كامل للمشكلة ( أسبابها, مظاهرها, العوامل المؤثرة </a:t>
            </a:r>
            <a:r>
              <a:rPr lang="ar-SA" sz="2800" b="1" dirty="0" err="1" smtClean="0"/>
              <a:t>بها</a:t>
            </a:r>
            <a:r>
              <a:rPr lang="ar-SA" sz="2800" b="1" dirty="0" smtClean="0"/>
              <a:t> )</a:t>
            </a:r>
          </a:p>
          <a:p>
            <a:pPr>
              <a:buFontTx/>
              <a:buChar char="-"/>
            </a:pPr>
            <a:r>
              <a:rPr lang="ar-SA" sz="2800" b="1" dirty="0" smtClean="0">
                <a:solidFill>
                  <a:srgbClr val="0070C0"/>
                </a:solidFill>
              </a:rPr>
              <a:t>أبعاده:</a:t>
            </a:r>
          </a:p>
          <a:p>
            <a:r>
              <a:rPr lang="ar-SA" sz="2800" b="1" dirty="0" smtClean="0"/>
              <a:t>طبيعة المشكلة التي يواجها العميل.</a:t>
            </a:r>
          </a:p>
          <a:p>
            <a:r>
              <a:rPr lang="ar-SA" sz="2800" b="1" dirty="0" smtClean="0"/>
              <a:t>جوانب القصور والقوه لدى العميل.</a:t>
            </a:r>
          </a:p>
          <a:p>
            <a:r>
              <a:rPr lang="ar-SA" sz="2800" b="1" dirty="0" smtClean="0"/>
              <a:t>الأنساق الأخرى المرتبطة بالمشكلة</a:t>
            </a:r>
          </a:p>
          <a:p>
            <a:r>
              <a:rPr lang="ar-SA" sz="2800" b="1" dirty="0" smtClean="0"/>
              <a:t>المصادر  والموارد  البيئية التي يحتاج إليها العميل.</a:t>
            </a:r>
          </a:p>
          <a:p>
            <a:r>
              <a:rPr lang="ar-SA" sz="2800" b="1" dirty="0" smtClean="0"/>
              <a:t>مستوى دافعية العميل للعمل على مواجهه المشكلة.</a:t>
            </a:r>
            <a:endParaRPr lang="ar-SA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200" b="1" dirty="0" smtClean="0">
                <a:solidFill>
                  <a:srgbClr val="0070C0"/>
                </a:solidFill>
              </a:rPr>
              <a:t>مميزات عملية التقدير</a:t>
            </a:r>
            <a:endParaRPr lang="ar-SA" sz="3200" b="1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285860"/>
            <a:ext cx="8429684" cy="521497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ar-SA" dirty="0" smtClean="0"/>
              <a:t> فهم الإبعاد الأساسية والفرعية للمشكلات.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 فهم العميل وإدراكه لمشكلته.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 تحديد جوانب القوى للعميل.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 استشار المعارف والمهارات الموجودة لدى الأخصائي مثل ( الملاحظة, القياس ).</a:t>
            </a:r>
            <a:endParaRPr lang="ar-SA" dirty="0"/>
          </a:p>
        </p:txBody>
      </p:sp>
      <p:pic>
        <p:nvPicPr>
          <p:cNvPr id="4" name="صورة 3" descr="asses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857628"/>
            <a:ext cx="4500594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algn="r"/>
            <a:r>
              <a:rPr lang="ar-SA" sz="3200" b="1" dirty="0" smtClean="0">
                <a:solidFill>
                  <a:srgbClr val="92D050"/>
                </a:solidFill>
              </a:rPr>
              <a:t>عملية التشخيص (</a:t>
            </a:r>
            <a:r>
              <a:rPr lang="en-US" sz="3200" b="1" dirty="0" smtClean="0">
                <a:solidFill>
                  <a:srgbClr val="92D050"/>
                </a:solidFill>
              </a:rPr>
              <a:t>(Diagnose</a:t>
            </a:r>
            <a:endParaRPr lang="ar-SA" sz="3200" b="1" dirty="0">
              <a:solidFill>
                <a:srgbClr val="92D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sz="2800" b="1" dirty="0" smtClean="0"/>
          </a:p>
          <a:p>
            <a:pPr>
              <a:buNone/>
            </a:pPr>
            <a:endParaRPr lang="ar-SA" sz="2800" b="1" dirty="0"/>
          </a:p>
          <a:p>
            <a:pPr>
              <a:buNone/>
            </a:pPr>
            <a:endParaRPr lang="ar-SA" sz="2800" b="1" dirty="0" smtClean="0"/>
          </a:p>
          <a:p>
            <a:r>
              <a:rPr lang="ar-SA" sz="2800" b="1" dirty="0" smtClean="0"/>
              <a:t>التشخيص ارتبط بمفاهيم الخدمة الاجتماعية من منظور طبي.</a:t>
            </a:r>
          </a:p>
          <a:p>
            <a:r>
              <a:rPr lang="ar-SA" sz="2800" b="1" dirty="0" smtClean="0"/>
              <a:t>يركز على جوانب الضعف في العميل أكثر من جوانب القوة.</a:t>
            </a:r>
          </a:p>
          <a:p>
            <a:r>
              <a:rPr lang="ar-SA" sz="2800" b="1" dirty="0" smtClean="0"/>
              <a:t>يعتمد على أساليب دقيقة للقياس.</a:t>
            </a:r>
          </a:p>
          <a:p>
            <a:r>
              <a:rPr lang="ar-SA" sz="2800" b="1" dirty="0" smtClean="0"/>
              <a:t>يركز على شخصية العميل أكثر من الاتساق البيئية المحيطة</a:t>
            </a:r>
            <a:r>
              <a:rPr lang="ar-SA" dirty="0" smtClean="0"/>
              <a:t>.</a:t>
            </a:r>
            <a:endParaRPr lang="ar-SA" dirty="0"/>
          </a:p>
        </p:txBody>
      </p:sp>
      <p:pic>
        <p:nvPicPr>
          <p:cNvPr id="4" name="صورة 3" descr="f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714356"/>
            <a:ext cx="3786214" cy="211455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سؤال ؟  ؟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85786" y="2000240"/>
            <a:ext cx="7858180" cy="3286148"/>
          </a:xfrm>
        </p:spPr>
        <p:txBody>
          <a:bodyPr>
            <a:normAutofit lnSpcReduction="10000"/>
          </a:bodyPr>
          <a:lstStyle/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r>
              <a:rPr lang="ar-SA" b="1" dirty="0" smtClean="0"/>
              <a:t>أي المشكلات التي تحتاج إلى تقدير؟</a:t>
            </a:r>
          </a:p>
          <a:p>
            <a:pPr algn="ctr"/>
            <a:r>
              <a:rPr lang="ar-SA" b="1" dirty="0" smtClean="0"/>
              <a:t>متى نحتاج إلى تشخيص؟</a:t>
            </a:r>
            <a:endParaRPr lang="ar-SA" b="1" dirty="0"/>
          </a:p>
        </p:txBody>
      </p:sp>
      <p:pic>
        <p:nvPicPr>
          <p:cNvPr id="4" name="صورة 3" descr="imagest;v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1500174"/>
            <a:ext cx="4071966" cy="21431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318</Words>
  <Application>Microsoft Office PowerPoint</Application>
  <PresentationFormat>عرض على الشاشة (3:4)‏</PresentationFormat>
  <Paragraphs>40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الممارسة العامة في الخدمة الاجتماعية</vt:lpstr>
      <vt:lpstr>الممارسة العامة مع الوحدات الصغرى</vt:lpstr>
      <vt:lpstr>الشريحة 3</vt:lpstr>
      <vt:lpstr>سؤال ؟ ؟</vt:lpstr>
      <vt:lpstr>مفهوم عملية التقدير ( (Assessment</vt:lpstr>
      <vt:lpstr>مميزات عملية التقدير</vt:lpstr>
      <vt:lpstr>عملية التشخيص ((Diagnose</vt:lpstr>
      <vt:lpstr>سؤال ؟  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الممارسة العامة في الخدمة الاجتماعية</dc:title>
  <dc:creator>User</dc:creator>
  <cp:lastModifiedBy>User</cp:lastModifiedBy>
  <cp:revision>1</cp:revision>
  <dcterms:created xsi:type="dcterms:W3CDTF">2016-01-25T12:21:02Z</dcterms:created>
  <dcterms:modified xsi:type="dcterms:W3CDTF">2016-01-25T13:28:31Z</dcterms:modified>
</cp:coreProperties>
</file>