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952D4-DF04-4B96-BCC4-A4F4E8389F07}" type="datetimeFigureOut">
              <a:rPr lang="ar-SA" smtClean="0"/>
              <a:t>25/12/37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88E0-7008-4943-9853-C364BB63FF2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rgbClr val="00B050"/>
                </a:solidFill>
              </a:rPr>
              <a:t>مفهوم الرعاية الاجتماعية</a:t>
            </a:r>
            <a:endParaRPr lang="ar-SA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8229600" cy="1143000"/>
          </a:xfrm>
        </p:spPr>
        <p:txBody>
          <a:bodyPr>
            <a:noAutofit/>
          </a:bodyPr>
          <a:lstStyle/>
          <a:p>
            <a:r>
              <a:rPr lang="ar-SA" sz="4800" b="1" dirty="0" smtClean="0">
                <a:solidFill>
                  <a:srgbClr val="00B050"/>
                </a:solidFill>
              </a:rPr>
              <a:t>المنظمات العالمية ودورها في الرعاية الاجتماعية</a:t>
            </a:r>
            <a:endParaRPr lang="ar-SA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ar-SA" sz="2800" b="1" dirty="0" smtClean="0">
                <a:solidFill>
                  <a:srgbClr val="002060"/>
                </a:solidFill>
              </a:rPr>
              <a:t>المجلس الاقتصادي الاجتماعي لأمم المتحدة:</a:t>
            </a:r>
          </a:p>
          <a:p>
            <a:pPr>
              <a:buNone/>
            </a:pPr>
            <a:r>
              <a:rPr lang="ar-SA" sz="2800" dirty="0" smtClean="0"/>
              <a:t>يتكون من 54 عضو, يعقد اجتماعاته مرتين في العام وله ثلاث لجان:</a:t>
            </a:r>
          </a:p>
          <a:p>
            <a:pPr>
              <a:buFontTx/>
              <a:buChar char="-"/>
            </a:pPr>
            <a:r>
              <a:rPr lang="ar-SA" sz="2800" dirty="0" smtClean="0"/>
              <a:t>اللجنة الاقتصادية  - اللجنة الاجتماعية – لجنة التنسيق والبرامج.</a:t>
            </a:r>
          </a:p>
          <a:p>
            <a:pPr>
              <a:buNone/>
            </a:pPr>
            <a:r>
              <a:rPr lang="ar-SA" sz="2800" dirty="0" smtClean="0"/>
              <a:t>مسؤوليات المجلس:</a:t>
            </a:r>
          </a:p>
          <a:p>
            <a:pPr>
              <a:buFontTx/>
              <a:buChar char="-"/>
            </a:pPr>
            <a:r>
              <a:rPr lang="ar-SA" sz="2800" dirty="0" smtClean="0"/>
              <a:t>إجراء دراسات في الشئون الدولية والاجتماعية.</a:t>
            </a:r>
          </a:p>
          <a:p>
            <a:pPr>
              <a:buFontTx/>
              <a:buChar char="-"/>
            </a:pPr>
            <a:r>
              <a:rPr lang="ar-SA" sz="2800" dirty="0" smtClean="0"/>
              <a:t>الاهتمام بشئون العمل والعمال.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منظمة العمل الدولية</a:t>
            </a:r>
          </a:p>
          <a:p>
            <a:pPr>
              <a:buNone/>
            </a:pPr>
            <a:r>
              <a:rPr lang="ar-SA" sz="2800" dirty="0" smtClean="0"/>
              <a:t>أنشئت عام 1919 لمساعدة في تخطيط وتنفيذ البرامج لرعاية </a:t>
            </a:r>
            <a:r>
              <a:rPr lang="ar-SA" sz="2800" dirty="0" err="1" smtClean="0"/>
              <a:t>الامومة</a:t>
            </a:r>
            <a:r>
              <a:rPr lang="ar-SA" sz="2800" dirty="0" smtClean="0"/>
              <a:t> والطفولة والشباب.</a:t>
            </a:r>
            <a:endParaRPr lang="ar-S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منظمة الصحة العالمية:</a:t>
            </a:r>
          </a:p>
          <a:p>
            <a:pPr>
              <a:buNone/>
            </a:pPr>
            <a:r>
              <a:rPr lang="ar-SA" dirty="0" smtClean="0"/>
              <a:t>جنيف, وتقوم على رفع المستوى الصحي والقيام ببرامج صحية </a:t>
            </a:r>
            <a:r>
              <a:rPr lang="ar-SA" dirty="0" err="1" smtClean="0"/>
              <a:t>و</a:t>
            </a:r>
            <a:r>
              <a:rPr lang="ar-SA" dirty="0" smtClean="0"/>
              <a:t> توعية.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منظمة الأمم المتحدة للتربية والعلوم والثقافة( اليونسكو):</a:t>
            </a:r>
          </a:p>
          <a:p>
            <a:pPr>
              <a:buNone/>
            </a:pPr>
            <a:r>
              <a:rPr lang="ar-SA" dirty="0" smtClean="0"/>
              <a:t>أنشئت عام  باريس, 1945 بهدف العمل على تنمية التعاون بين دول العالم فيما يتعلق بالتربية والتعليم.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صندوق الأمم المتحدة الدولي لغوث الطفولة (اليونيسيف):</a:t>
            </a:r>
          </a:p>
          <a:p>
            <a:pPr>
              <a:buNone/>
            </a:pPr>
            <a:r>
              <a:rPr lang="ar-SA" sz="2800" dirty="0" smtClean="0"/>
              <a:t>أنشئت عام 1946 نيويورك, للعمل على تأكيد حقوق الإنسان.</a:t>
            </a:r>
            <a:endParaRPr lang="ar-S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ar-SA" b="1" dirty="0" smtClean="0"/>
              <a:t>المفهوم اللغوي لرعاية يشير إلى (رعى) بمعنى حفظ أو كفل, المسؤولية الاجتماعية.. كل راع مسئول عن رعيته..</a:t>
            </a:r>
          </a:p>
          <a:p>
            <a:r>
              <a:rPr lang="ar-SA" b="1" dirty="0" smtClean="0"/>
              <a:t>مفهوم الرعاية الاجتماعية قديما: ما يقوم </a:t>
            </a:r>
            <a:r>
              <a:rPr lang="ar-SA" b="1" dirty="0" err="1" smtClean="0"/>
              <a:t>به</a:t>
            </a:r>
            <a:r>
              <a:rPr lang="ar-SA" b="1" dirty="0" smtClean="0"/>
              <a:t> الإنسان من مساعدات  لغير القادرين أو العاجزين, مثل: المسنين, اليتامى .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مفهوم الرعاية الاجتماعية حديثا </a:t>
            </a:r>
            <a:r>
              <a:rPr lang="ar-SA" b="1" dirty="0" smtClean="0"/>
              <a:t>: 1948 أصبحت حق من حقوق كل فرد بالمجتمع.</a:t>
            </a:r>
          </a:p>
          <a:p>
            <a:r>
              <a:rPr lang="ar-SA" b="1" dirty="0" smtClean="0"/>
              <a:t>الرعاية الاجتماعية هي“ تنظيم يهدف إلى مساعدة الإنسان على مقابلة احتياجاته الذاتية والاجتماعية, هذا التنظيم يقدم الرعاية عن طريق هيئات والمؤسسات الحكومية والأهلية“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نماذج الرعاية الاجتماعية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النموذج العلاجي</a:t>
            </a:r>
          </a:p>
          <a:p>
            <a:pPr>
              <a:buNone/>
            </a:pPr>
            <a:r>
              <a:rPr lang="ar-SA" b="1" dirty="0" smtClean="0"/>
              <a:t>بمثابة نجدة في حالة الكوارث والأزمات وهي خدمات مؤقتة وسريعة ومن خصائصها:</a:t>
            </a:r>
          </a:p>
          <a:p>
            <a:pPr>
              <a:buFontTx/>
              <a:buChar char="-"/>
            </a:pPr>
            <a:r>
              <a:rPr lang="ar-SA" b="1" dirty="0" smtClean="0"/>
              <a:t>تستهدف علاج مواقف الطارئة.</a:t>
            </a:r>
          </a:p>
          <a:p>
            <a:pPr>
              <a:buFontTx/>
              <a:buChar char="-"/>
            </a:pPr>
            <a:r>
              <a:rPr lang="ar-SA" b="1" dirty="0" smtClean="0"/>
              <a:t>لا تقدم إلا عند الحاجة لها.</a:t>
            </a:r>
          </a:p>
          <a:p>
            <a:pPr>
              <a:buFontTx/>
              <a:buChar char="-"/>
            </a:pPr>
            <a:r>
              <a:rPr lang="ar-SA" b="1" dirty="0" smtClean="0"/>
              <a:t>تقدم لفئة خاصة في المجتمع وليس كافة المواطنين.</a:t>
            </a:r>
          </a:p>
          <a:p>
            <a:pPr>
              <a:buFontTx/>
              <a:buChar char="-"/>
            </a:pPr>
            <a:r>
              <a:rPr lang="ar-SA" b="1" dirty="0" smtClean="0"/>
              <a:t>تقدم عن طريق سلطات خاصة وغالبا ما يغلب عليها الطابع المادي.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11807"/>
          </a:xfrm>
        </p:spPr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النموذج المؤسسي</a:t>
            </a:r>
          </a:p>
          <a:p>
            <a:pPr>
              <a:buNone/>
            </a:pPr>
            <a:r>
              <a:rPr lang="ar-SA" b="1" dirty="0" smtClean="0"/>
              <a:t>خدمات يوفرها المجتمع لكل فرد فيه , ومن خصائصها:</a:t>
            </a:r>
          </a:p>
          <a:p>
            <a:pPr>
              <a:buFontTx/>
              <a:buChar char="-"/>
            </a:pPr>
            <a:r>
              <a:rPr lang="ar-SA" b="1" dirty="0" smtClean="0"/>
              <a:t>خدمات دائمة.</a:t>
            </a:r>
          </a:p>
          <a:p>
            <a:pPr>
              <a:buFontTx/>
              <a:buChar char="-"/>
            </a:pPr>
            <a:r>
              <a:rPr lang="ar-SA" b="1" dirty="0" smtClean="0"/>
              <a:t>تقدم لكل فئات المجتمع.</a:t>
            </a:r>
          </a:p>
          <a:p>
            <a:pPr>
              <a:buFontTx/>
              <a:buChar char="-"/>
            </a:pPr>
            <a:r>
              <a:rPr lang="ar-SA" b="1" dirty="0" smtClean="0"/>
              <a:t>تستهدف تحقيق أهداف وقائية وإنمائية وعلاجية.</a:t>
            </a:r>
          </a:p>
          <a:p>
            <a:pPr>
              <a:buFontTx/>
              <a:buChar char="-"/>
            </a:pPr>
            <a:r>
              <a:rPr lang="ar-SA" b="1" dirty="0" smtClean="0"/>
              <a:t>وظيفة طبيعية لكل مجتمع.</a:t>
            </a:r>
            <a:endParaRPr lang="ar-S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التغييرات التي طرأت على الرعاية الاجتماعية</a:t>
            </a:r>
            <a:endParaRPr lang="ar-SA" sz="36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ar-SA" b="1" dirty="0" smtClean="0"/>
              <a:t>تحول مفهوم الرعاية الاجتماعية من وظيفة مؤقتة إلى وظيفة ثابتة.</a:t>
            </a:r>
          </a:p>
          <a:p>
            <a:r>
              <a:rPr lang="ar-SA" b="1" dirty="0" smtClean="0"/>
              <a:t>تحول مفهوم الرعاية الاجتماعية كمجرد صدقة إلى اعتبارها حق من حقوق الإنسان.</a:t>
            </a:r>
          </a:p>
          <a:p>
            <a:r>
              <a:rPr lang="ar-SA" b="1" dirty="0" smtClean="0"/>
              <a:t>التحول من إصلاح الفرد إلى الإصلاح الاجتماعي.</a:t>
            </a:r>
          </a:p>
          <a:p>
            <a:r>
              <a:rPr lang="ar-SA" b="1" dirty="0" smtClean="0"/>
              <a:t>تحول من التخصيص إلى التعميم بدلا من اقتصار الخدمات على الفقراء, أصبحت خدمات تقدم لكافة المواطنين.</a:t>
            </a:r>
          </a:p>
          <a:p>
            <a:r>
              <a:rPr lang="ar-SA" b="1" dirty="0" smtClean="0"/>
              <a:t>تحول من مسؤولية قطاع الأهلي إلى قطاع حكومي.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خصائص الرعاية الاجتماعية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68865"/>
          </a:xfrm>
        </p:spPr>
        <p:txBody>
          <a:bodyPr/>
          <a:lstStyle/>
          <a:p>
            <a:r>
              <a:rPr lang="ar-SA" sz="2800" b="1" dirty="0" smtClean="0">
                <a:solidFill>
                  <a:srgbClr val="002060"/>
                </a:solidFill>
              </a:rPr>
              <a:t>الرعاية الاجتماعية خدمات منظمة</a:t>
            </a:r>
          </a:p>
          <a:p>
            <a:pPr>
              <a:buNone/>
            </a:pPr>
            <a:r>
              <a:rPr lang="ar-SA" sz="2800" dirty="0" smtClean="0"/>
              <a:t>تنظيمات اجتماعية ينشئها المجتمع لها بناؤها وظائفها.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الرعاية الاجتماعية قيمة أخلاقية</a:t>
            </a:r>
          </a:p>
          <a:p>
            <a:pPr>
              <a:buNone/>
            </a:pPr>
            <a:r>
              <a:rPr lang="ar-SA" sz="2800" dirty="0" smtClean="0"/>
              <a:t>قائمة على أساس مساعدة الإنسان.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الرعاية الاجتماعية مسؤولية اجتماعية يكفلها المجتمع</a:t>
            </a:r>
          </a:p>
          <a:p>
            <a:pPr>
              <a:buNone/>
            </a:pPr>
            <a:r>
              <a:rPr lang="ar-SA" sz="2800" dirty="0" smtClean="0"/>
              <a:t>سواء كانت  المنظمات أهلية أو حكومية.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الرعاية الاجتماعية ليس لها دوافع كسب مادي.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SA" sz="2800" b="1" dirty="0" smtClean="0">
                <a:solidFill>
                  <a:srgbClr val="002060"/>
                </a:solidFill>
              </a:rPr>
              <a:t>الرعاية الاجتماعية تهتم بالحاجات الإنسانية المباشرة</a:t>
            </a:r>
          </a:p>
          <a:p>
            <a:pPr>
              <a:lnSpc>
                <a:spcPct val="170000"/>
              </a:lnSpc>
              <a:buNone/>
            </a:pPr>
            <a:r>
              <a:rPr lang="ar-SA" sz="2800" dirty="0" smtClean="0"/>
              <a:t>خدمات الأمن, الأكل والشرب, المسكن</a:t>
            </a:r>
          </a:p>
          <a:p>
            <a:pPr>
              <a:lnSpc>
                <a:spcPct val="170000"/>
              </a:lnSpc>
            </a:pPr>
            <a:r>
              <a:rPr lang="ar-SA" sz="2800" b="1" dirty="0" smtClean="0">
                <a:solidFill>
                  <a:srgbClr val="002060"/>
                </a:solidFill>
              </a:rPr>
              <a:t>الرعاية الاجتماعية لها أهداف علاجية ووقائية وإنمائية</a:t>
            </a:r>
          </a:p>
          <a:p>
            <a:pPr>
              <a:lnSpc>
                <a:spcPct val="170000"/>
              </a:lnSpc>
            </a:pPr>
            <a:r>
              <a:rPr lang="ar-SA" sz="2800" b="1" dirty="0" smtClean="0">
                <a:solidFill>
                  <a:srgbClr val="002060"/>
                </a:solidFill>
              </a:rPr>
              <a:t>الرعاية تهتم بالعوامل الطبيعية والبيئية</a:t>
            </a:r>
          </a:p>
          <a:p>
            <a:pPr>
              <a:lnSpc>
                <a:spcPct val="170000"/>
              </a:lnSpc>
              <a:buNone/>
            </a:pPr>
            <a:r>
              <a:rPr lang="ar-SA" sz="2800" dirty="0" smtClean="0"/>
              <a:t>استغلال الموارد البيئية المناسبة لخدمة الإنسان.</a:t>
            </a:r>
          </a:p>
          <a:p>
            <a:pPr>
              <a:lnSpc>
                <a:spcPct val="170000"/>
              </a:lnSpc>
            </a:pPr>
            <a:r>
              <a:rPr lang="ar-SA" sz="2800" b="1" dirty="0" smtClean="0">
                <a:solidFill>
                  <a:srgbClr val="002060"/>
                </a:solidFill>
              </a:rPr>
              <a:t>الرعاية الاجتماعية المعاصرة حق من حقوق الإنسان.</a:t>
            </a:r>
          </a:p>
          <a:p>
            <a:pPr>
              <a:lnSpc>
                <a:spcPct val="170000"/>
              </a:lnSpc>
            </a:pPr>
            <a:r>
              <a:rPr lang="ar-SA" sz="2800" b="1" dirty="0" smtClean="0">
                <a:solidFill>
                  <a:srgbClr val="002060"/>
                </a:solidFill>
              </a:rPr>
              <a:t>يمارس الرعاية الاجتماعية متخصصون مهنيون في كافة مجالات المختلفة.</a:t>
            </a:r>
            <a:endParaRPr lang="ar-SA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أهداف الرعاية الاجتماعية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الأهداف العلاجية</a:t>
            </a:r>
          </a:p>
          <a:p>
            <a:pPr>
              <a:buFontTx/>
              <a:buChar char="-"/>
            </a:pPr>
            <a:r>
              <a:rPr lang="ar-SA" sz="2800" b="1" dirty="0" smtClean="0"/>
              <a:t>التعامل مع الحالات الأكثر احتياجا.</a:t>
            </a:r>
          </a:p>
          <a:p>
            <a:pPr>
              <a:buFontTx/>
              <a:buChar char="-"/>
            </a:pPr>
            <a:r>
              <a:rPr lang="ar-SA" sz="2800" b="1" dirty="0" smtClean="0"/>
              <a:t>التدخل السريع لمواجهة الأزمات.</a:t>
            </a:r>
          </a:p>
          <a:p>
            <a:pPr>
              <a:buFontTx/>
              <a:buChar char="-"/>
            </a:pPr>
            <a:r>
              <a:rPr lang="ar-SA" sz="2800" b="1" dirty="0" smtClean="0"/>
              <a:t>استثمار قدرات الفرد.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002060"/>
                </a:solidFill>
              </a:rPr>
              <a:t>الأهداف الوقائية </a:t>
            </a:r>
            <a:r>
              <a:rPr lang="ar-SA" sz="2800" b="1" dirty="0" smtClean="0"/>
              <a:t>( قبل وقوع المشكلة</a:t>
            </a:r>
            <a:r>
              <a:rPr lang="ar-SA" sz="3600" b="1" dirty="0" smtClean="0"/>
              <a:t>)</a:t>
            </a:r>
          </a:p>
          <a:p>
            <a:pPr>
              <a:buFontTx/>
              <a:buChar char="-"/>
            </a:pPr>
            <a:r>
              <a:rPr lang="ar-SA" sz="2800" b="1" dirty="0" smtClean="0"/>
              <a:t>الاهتمام ببرامج التأهيل الاجتماعي.</a:t>
            </a:r>
          </a:p>
          <a:p>
            <a:pPr>
              <a:buFontTx/>
              <a:buChar char="-"/>
            </a:pPr>
            <a:r>
              <a:rPr lang="ar-SA" sz="2800" b="1" dirty="0" smtClean="0"/>
              <a:t>تنمية الروح الإنتاجية والاعتماد على الذات</a:t>
            </a:r>
            <a:endParaRPr lang="ar-SA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525963"/>
          </a:xfrm>
        </p:spPr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أهداف إنشائية</a:t>
            </a:r>
          </a:p>
          <a:p>
            <a:pPr>
              <a:buNone/>
            </a:pPr>
            <a:r>
              <a:rPr lang="ar-SA" dirty="0" smtClean="0"/>
              <a:t>- وضع سياسات تحد من تعرض الأطفال للإخطار.</a:t>
            </a:r>
          </a:p>
          <a:p>
            <a:pPr>
              <a:buFontTx/>
              <a:buChar char="-"/>
            </a:pPr>
            <a:r>
              <a:rPr lang="ar-SA" dirty="0" smtClean="0"/>
              <a:t>توعية المجتمع بأهمية تقديم المساعدة كتبرع أو التطوع.</a:t>
            </a:r>
          </a:p>
          <a:p>
            <a:pPr>
              <a:buFontTx/>
              <a:buChar char="-"/>
            </a:pPr>
            <a:r>
              <a:rPr lang="ar-SA" dirty="0" smtClean="0"/>
              <a:t>تدعيم الخدمات وزيادة الأداء الاجتماعي.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526</Words>
  <Application>Microsoft Office PowerPoint</Application>
  <PresentationFormat>عرض على الشاشة (3:4)‏</PresentationFormat>
  <Paragraphs>66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مفهوم الرعاية الاجتماعية</vt:lpstr>
      <vt:lpstr>الشريحة 2</vt:lpstr>
      <vt:lpstr>نماذج الرعاية الاجتماعية</vt:lpstr>
      <vt:lpstr>الشريحة 4</vt:lpstr>
      <vt:lpstr>التغييرات التي طرأت على الرعاية الاجتماعية</vt:lpstr>
      <vt:lpstr>خصائص الرعاية الاجتماعية</vt:lpstr>
      <vt:lpstr>الشريحة 7</vt:lpstr>
      <vt:lpstr>أهداف الرعاية الاجتماعية</vt:lpstr>
      <vt:lpstr>الشريحة 9</vt:lpstr>
      <vt:lpstr>المنظمات العالمية ودورها في الرعاية الاجتماعية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الرعاية الاجتماعية</dc:title>
  <dc:creator>User</dc:creator>
  <cp:lastModifiedBy>User</cp:lastModifiedBy>
  <cp:revision>11</cp:revision>
  <dcterms:created xsi:type="dcterms:W3CDTF">2016-09-27T07:20:37Z</dcterms:created>
  <dcterms:modified xsi:type="dcterms:W3CDTF">2016-09-27T08:55:34Z</dcterms:modified>
</cp:coreProperties>
</file>