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6"/>
  </p:notesMasterIdLst>
  <p:sldIdLst>
    <p:sldId id="256" r:id="rId2"/>
    <p:sldId id="281" r:id="rId3"/>
    <p:sldId id="265" r:id="rId4"/>
    <p:sldId id="258" r:id="rId5"/>
    <p:sldId id="277" r:id="rId6"/>
    <p:sldId id="273" r:id="rId7"/>
    <p:sldId id="266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80" r:id="rId17"/>
    <p:sldId id="286" r:id="rId18"/>
    <p:sldId id="287" r:id="rId19"/>
    <p:sldId id="278" r:id="rId20"/>
    <p:sldId id="279" r:id="rId21"/>
    <p:sldId id="282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7EE5F50-ACD6-4E59-AAC6-36A841B50B70}" type="datetimeFigureOut">
              <a:rPr lang="ar-SA" smtClean="0"/>
              <a:t>25/05/34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2459A93-EE4C-4500-8F22-00ED2341A5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342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59A93-EE4C-4500-8F22-00ED2341A5A6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9469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person in charge of the Medical Record Department, they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responsible for seeing that UNAUTHORIZED PERSONS DO NOT have access to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medical record and that information is not given out without the patient’s written consent.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59A93-EE4C-4500-8F22-00ED2341A5A6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1581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Insurance Cases: Used by the patient for proof of injury and/or disability in personal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accident cases or by the insurance company to disclaim responsibility.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Worker's Compensation: In most countries, a person injured in the course of 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her duties and while acting in the scope of his or her employment is entitled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compensation for bodily injury and disability. The medical record is used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 to show the date of injury, the type and severity of injury, and the patient’s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expected recovery.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59A93-EE4C-4500-8F22-00ED2341A5A6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6621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Insurance Cases: Used by the patient for proof of injury and/or disability in personal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accident cases or by the insurance company to disclaim responsibility.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Worker's Compensation: In most countries, a person injured in the course of 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her duties and while acting in the scope of his or her employment is entitled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compensation for bodily injury and disability. The medical record is used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 to show the date of injury, the type and severity of injury, and the patient’s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expected recovery.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59A93-EE4C-4500-8F22-00ED2341A5A6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662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59A93-EE4C-4500-8F22-00ED2341A5A6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9469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b="0" dirty="0" smtClean="0"/>
              <a:t>• identify the patient and ensure that each patient has one medical record number and one medical record.</a:t>
            </a:r>
          </a:p>
          <a:p>
            <a:pPr algn="l" rtl="0"/>
            <a:r>
              <a:rPr lang="en-US" sz="1200" b="0" dirty="0" smtClean="0"/>
              <a:t>• to find a particular patient's medical record whenever they come to the health</a:t>
            </a:r>
          </a:p>
          <a:p>
            <a:pPr algn="l" rtl="0"/>
            <a:r>
              <a:rPr lang="en-US" sz="1200" b="0" dirty="0" smtClean="0"/>
              <a:t>care facility;</a:t>
            </a:r>
          </a:p>
          <a:p>
            <a:pPr algn="l" rtl="0"/>
            <a:r>
              <a:rPr lang="en-US" sz="1200" b="0" dirty="0" smtClean="0"/>
              <a:t>• to link a patient's previous admission or outpatient attendance to the current</a:t>
            </a:r>
          </a:p>
          <a:p>
            <a:pPr algn="l" rtl="0"/>
            <a:r>
              <a:rPr lang="en-US" sz="1200" b="0" dirty="0" smtClean="0"/>
              <a:t>admission using his or her medical record number;</a:t>
            </a:r>
          </a:p>
          <a:p>
            <a:pPr algn="l" rtl="0"/>
            <a:r>
              <a:rPr lang="en-US" sz="1200" b="0" dirty="0" smtClean="0"/>
              <a:t>• to find the correct medical record of patients when there are more than one</a:t>
            </a:r>
          </a:p>
          <a:p>
            <a:pPr algn="l" rtl="0"/>
            <a:r>
              <a:rPr lang="en-US" sz="1200" b="0" dirty="0" smtClean="0"/>
              <a:t>patient with the same name.</a:t>
            </a:r>
            <a:endParaRPr lang="ar-SA" sz="1200" dirty="0" smtClean="0"/>
          </a:p>
          <a:p>
            <a:pPr algn="l" rtl="0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59A93-EE4C-4500-8F22-00ED2341A5A6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2634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Where a person lives is NOT a unique patient characteristic because it can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 person's age is NOT a unique patient characteristic because it DOES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Although it should not change, it is important that a patient’s birthplace is NOT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used, as it is often identified by most people as being the place where they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"come from" as opposed to the place where they were actually born.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59A93-EE4C-4500-8F22-00ED2341A5A6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1574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59A93-EE4C-4500-8F22-00ED2341A5A6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9469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error has occurred and a patient is found to have two medical record numbers</a:t>
            </a:r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subsequently two medical records the DUPLICATE number should be cancelled,</a:t>
            </a:r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NOT used again, and the medical records combined under the FIRST number.</a:t>
            </a:r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will be discussed under the Master Patient Index, a cross-reference must be</a:t>
            </a:r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made to the duplicated number and medical record.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59A93-EE4C-4500-8F22-00ED2341A5A6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7529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59A93-EE4C-4500-8F22-00ED2341A5A6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9469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59A93-EE4C-4500-8F22-00ED2341A5A6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9469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59A93-EE4C-4500-8F22-00ED2341A5A6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9469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1E15-47B3-4DF6-9C78-88AA9E10AE72}" type="datetimeFigureOut">
              <a:rPr lang="ar-SA" smtClean="0"/>
              <a:t>25/05/34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6715-1F95-492D-BB40-A2DA56900F0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1E15-47B3-4DF6-9C78-88AA9E10AE72}" type="datetimeFigureOut">
              <a:rPr lang="ar-SA" smtClean="0"/>
              <a:t>25/05/34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6715-1F95-492D-BB40-A2DA56900F0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1E15-47B3-4DF6-9C78-88AA9E10AE72}" type="datetimeFigureOut">
              <a:rPr lang="ar-SA" smtClean="0"/>
              <a:t>25/05/34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6715-1F95-492D-BB40-A2DA56900F0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1E15-47B3-4DF6-9C78-88AA9E10AE72}" type="datetimeFigureOut">
              <a:rPr lang="ar-SA" smtClean="0"/>
              <a:t>25/05/34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6715-1F95-492D-BB40-A2DA56900F0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1E15-47B3-4DF6-9C78-88AA9E10AE72}" type="datetimeFigureOut">
              <a:rPr lang="ar-SA" smtClean="0"/>
              <a:t>25/05/34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6715-1F95-492D-BB40-A2DA56900F0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1E15-47B3-4DF6-9C78-88AA9E10AE72}" type="datetimeFigureOut">
              <a:rPr lang="ar-SA" smtClean="0"/>
              <a:t>25/05/34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6715-1F95-492D-BB40-A2DA56900F0E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1E15-47B3-4DF6-9C78-88AA9E10AE72}" type="datetimeFigureOut">
              <a:rPr lang="ar-SA" smtClean="0"/>
              <a:t>25/05/34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6715-1F95-492D-BB40-A2DA56900F0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1E15-47B3-4DF6-9C78-88AA9E10AE72}" type="datetimeFigureOut">
              <a:rPr lang="ar-SA" smtClean="0"/>
              <a:t>25/05/34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6715-1F95-492D-BB40-A2DA56900F0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1E15-47B3-4DF6-9C78-88AA9E10AE72}" type="datetimeFigureOut">
              <a:rPr lang="ar-SA" smtClean="0"/>
              <a:t>25/05/34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6715-1F95-492D-BB40-A2DA56900F0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1E15-47B3-4DF6-9C78-88AA9E10AE72}" type="datetimeFigureOut">
              <a:rPr lang="ar-SA" smtClean="0"/>
              <a:t>25/05/34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D86715-1F95-492D-BB40-A2DA56900F0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1E15-47B3-4DF6-9C78-88AA9E10AE72}" type="datetimeFigureOut">
              <a:rPr lang="ar-SA" smtClean="0"/>
              <a:t>25/05/34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6715-1F95-492D-BB40-A2DA56900F0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9691E15-47B3-4DF6-9C78-88AA9E10AE72}" type="datetimeFigureOut">
              <a:rPr lang="ar-SA" smtClean="0"/>
              <a:t>25/05/34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3D86715-1F95-492D-BB40-A2DA56900F0E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4911303"/>
            <a:ext cx="7772400" cy="1470025"/>
          </a:xfrm>
        </p:spPr>
        <p:txBody>
          <a:bodyPr/>
          <a:lstStyle/>
          <a:p>
            <a:pPr algn="ctr"/>
            <a:r>
              <a:rPr lang="ar-S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S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Records</a:t>
            </a:r>
            <a:b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Alosaimy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phar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ar-SA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Sarah\Desktop\1280321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716" y="836712"/>
            <a:ext cx="5705284" cy="3792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438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4911303"/>
            <a:ext cx="8780512" cy="147002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Medical Record </a:t>
            </a:r>
            <a:r>
              <a:rPr lang="en-US" sz="4000" b="1" dirty="0" smtClean="0">
                <a:solidFill>
                  <a:schemeClr val="accent2"/>
                </a:solidFill>
              </a:rPr>
              <a:t>Number (</a:t>
            </a:r>
            <a:r>
              <a:rPr lang="en-US" sz="4000" b="1" dirty="0" err="1" smtClean="0">
                <a:solidFill>
                  <a:schemeClr val="accent2"/>
                </a:solidFill>
              </a:rPr>
              <a:t>mrn</a:t>
            </a:r>
            <a:r>
              <a:rPr lang="en-US" sz="4000" b="1" dirty="0" smtClean="0">
                <a:solidFill>
                  <a:schemeClr val="accent2"/>
                </a:solidFill>
              </a:rPr>
              <a:t>)</a:t>
            </a:r>
            <a:endParaRPr lang="ar-SA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Sarah\Desktop\9279562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7" l="50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04864"/>
            <a:ext cx="4924289" cy="3695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73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MRN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00628"/>
            <a:ext cx="8496944" cy="4200580"/>
          </a:xfrm>
        </p:spPr>
        <p:txBody>
          <a:bodyPr>
            <a:noAutofit/>
          </a:bodyPr>
          <a:lstStyle/>
          <a:p>
            <a:pPr algn="l" rtl="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dirty="0" smtClean="0">
                <a:latin typeface="Calibri" pitchFamily="34" charset="0"/>
              </a:rPr>
              <a:t>he </a:t>
            </a:r>
            <a:r>
              <a:rPr lang="en-US" sz="2000" dirty="0">
                <a:latin typeface="Calibri" pitchFamily="34" charset="0"/>
              </a:rPr>
              <a:t>hospital number, patient identification number, </a:t>
            </a:r>
            <a:r>
              <a:rPr lang="en-US" sz="2000" dirty="0" smtClean="0">
                <a:latin typeface="Calibri" pitchFamily="34" charset="0"/>
              </a:rPr>
              <a:t>unit record </a:t>
            </a:r>
            <a:r>
              <a:rPr lang="en-US" sz="2000" dirty="0">
                <a:latin typeface="Calibri" pitchFamily="34" charset="0"/>
              </a:rPr>
              <a:t>number or medical record number</a:t>
            </a:r>
            <a:r>
              <a:rPr lang="en-US" sz="2000" dirty="0" smtClean="0">
                <a:latin typeface="Calibri" pitchFamily="34" charset="0"/>
              </a:rPr>
              <a:t>.</a:t>
            </a:r>
          </a:p>
          <a:p>
            <a:pPr algn="l" rtl="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MEDICAL RECORD NUMBERING SYSTEMS </a:t>
            </a:r>
            <a:r>
              <a:rPr lang="en-US" sz="2000" b="0" dirty="0">
                <a:latin typeface="Calibri" pitchFamily="34" charset="0"/>
              </a:rPr>
              <a:t>are HOW WE GIVE A </a:t>
            </a:r>
            <a:r>
              <a:rPr lang="en-US" sz="2000" b="0" dirty="0" smtClean="0">
                <a:latin typeface="Calibri" pitchFamily="34" charset="0"/>
              </a:rPr>
              <a:t>NUMBER to </a:t>
            </a:r>
            <a:r>
              <a:rPr lang="en-US" sz="2000" b="0" dirty="0">
                <a:latin typeface="Calibri" pitchFamily="34" charset="0"/>
              </a:rPr>
              <a:t>medical records. </a:t>
            </a:r>
            <a:r>
              <a:rPr lang="en-US" sz="2000" dirty="0">
                <a:latin typeface="Calibri" pitchFamily="34" charset="0"/>
              </a:rPr>
              <a:t>FILING SYSTEMS </a:t>
            </a:r>
            <a:r>
              <a:rPr lang="en-US" sz="2000" b="0" dirty="0">
                <a:latin typeface="Calibri" pitchFamily="34" charset="0"/>
              </a:rPr>
              <a:t>are HOW WE FILE THE RECORD after a </a:t>
            </a:r>
            <a:r>
              <a:rPr lang="en-US" sz="2000" b="0" dirty="0" smtClean="0">
                <a:latin typeface="Calibri" pitchFamily="34" charset="0"/>
              </a:rPr>
              <a:t>number has </a:t>
            </a:r>
            <a:r>
              <a:rPr lang="en-US" sz="2000" b="0" dirty="0">
                <a:latin typeface="Calibri" pitchFamily="34" charset="0"/>
              </a:rPr>
              <a:t>been given</a:t>
            </a:r>
            <a:r>
              <a:rPr lang="en-US" sz="2000" b="0" dirty="0" smtClean="0">
                <a:latin typeface="Calibri" pitchFamily="34" charset="0"/>
              </a:rPr>
              <a:t>.</a:t>
            </a:r>
          </a:p>
          <a:p>
            <a:pPr algn="l" rtl="0">
              <a:lnSpc>
                <a:spcPct val="120000"/>
              </a:lnSpc>
              <a:buFont typeface="Arial" pitchFamily="34" charset="0"/>
              <a:buChar char="•"/>
            </a:pPr>
            <a:endParaRPr lang="en-US" sz="2000" b="0" dirty="0" smtClean="0">
              <a:latin typeface="Calibri" pitchFamily="34" charset="0"/>
            </a:endParaRPr>
          </a:p>
          <a:p>
            <a:pPr algn="ctr" rtl="0">
              <a:lnSpc>
                <a:spcPct val="120000"/>
              </a:lnSpc>
            </a:pPr>
            <a:r>
              <a:rPr lang="en-US" sz="2400" dirty="0">
                <a:latin typeface="Calibri" pitchFamily="34" charset="0"/>
              </a:rPr>
              <a:t>ONE PATIENT</a:t>
            </a:r>
            <a:r>
              <a:rPr lang="en-US" sz="2400" b="0" dirty="0">
                <a:latin typeface="Calibri" pitchFamily="34" charset="0"/>
              </a:rPr>
              <a:t>→ </a:t>
            </a:r>
            <a:r>
              <a:rPr lang="en-US" sz="2400" dirty="0">
                <a:latin typeface="Calibri" pitchFamily="34" charset="0"/>
              </a:rPr>
              <a:t>ONE MEDICAL RECORD NUMBER = </a:t>
            </a:r>
            <a:endParaRPr lang="en-US" sz="2400" dirty="0" smtClean="0">
              <a:latin typeface="Calibri" pitchFamily="34" charset="0"/>
            </a:endParaRPr>
          </a:p>
          <a:p>
            <a:pPr algn="ctr" rtl="0">
              <a:lnSpc>
                <a:spcPct val="120000"/>
              </a:lnSpc>
            </a:pPr>
            <a:r>
              <a:rPr lang="en-US" sz="2400" dirty="0" smtClean="0">
                <a:latin typeface="Calibri" pitchFamily="34" charset="0"/>
              </a:rPr>
              <a:t>ONE MEDICAL </a:t>
            </a:r>
            <a:r>
              <a:rPr lang="en-US" sz="2400" dirty="0">
                <a:latin typeface="Calibri" pitchFamily="34" charset="0"/>
              </a:rPr>
              <a:t>RECORD</a:t>
            </a:r>
            <a:endParaRPr lang="ar-SA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61319"/>
            <a:ext cx="3172976" cy="3579849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>
                <a:latin typeface="Calibri" pitchFamily="34" charset="0"/>
              </a:rPr>
              <a:t>    Belong </a:t>
            </a:r>
            <a:r>
              <a:rPr lang="en-US" sz="2400" dirty="0">
                <a:latin typeface="Calibri" pitchFamily="34" charset="0"/>
              </a:rPr>
              <a:t>to the </a:t>
            </a:r>
            <a:r>
              <a:rPr lang="en-US" sz="2400" dirty="0" smtClean="0">
                <a:latin typeface="Calibri" pitchFamily="34" charset="0"/>
              </a:rPr>
              <a:t>patient for </a:t>
            </a:r>
            <a:r>
              <a:rPr lang="en-US" sz="2400" dirty="0">
                <a:latin typeface="Calibri" pitchFamily="34" charset="0"/>
              </a:rPr>
              <a:t>the rest of his or her life and should never be given to another patient. Even if a patient has died.</a:t>
            </a:r>
          </a:p>
          <a:p>
            <a:pPr algn="l" rtl="0"/>
            <a:endParaRPr lang="ar-SA" sz="2400" dirty="0">
              <a:latin typeface="Calibri" pitchFamily="34" charset="0"/>
            </a:endParaRPr>
          </a:p>
        </p:txBody>
      </p:sp>
      <p:pic>
        <p:nvPicPr>
          <p:cNvPr id="1026" name="Picture 2" descr="C:\Users\Sarah\Desktop\155146297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189" y="1340768"/>
            <a:ext cx="4680520" cy="3120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421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8232" y="4911303"/>
            <a:ext cx="7412360" cy="147002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Medical </a:t>
            </a:r>
            <a:r>
              <a:rPr lang="en-US" sz="4000" b="1" dirty="0" smtClean="0">
                <a:solidFill>
                  <a:schemeClr val="accent2"/>
                </a:solidFill>
              </a:rPr>
              <a:t>Record Form</a:t>
            </a:r>
            <a:endParaRPr lang="ar-SA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Sarah\Desktop\9078882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861" y="1124744"/>
            <a:ext cx="6083300" cy="4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99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components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1254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000" b="0" dirty="0" smtClean="0">
                <a:latin typeface="Calibri" pitchFamily="34" charset="0"/>
              </a:rPr>
              <a:t>• Front sheet</a:t>
            </a:r>
          </a:p>
          <a:p>
            <a:pPr algn="l" rtl="0"/>
            <a:r>
              <a:rPr lang="en-US" sz="2000" b="0" dirty="0">
                <a:latin typeface="Calibri" pitchFamily="34" charset="0"/>
              </a:rPr>
              <a:t>• C</a:t>
            </a:r>
            <a:r>
              <a:rPr lang="en-US" sz="2000" b="0" dirty="0" smtClean="0">
                <a:latin typeface="Calibri" pitchFamily="34" charset="0"/>
              </a:rPr>
              <a:t>onsent </a:t>
            </a:r>
            <a:r>
              <a:rPr lang="en-US" sz="2000" b="0" dirty="0">
                <a:latin typeface="Calibri" pitchFamily="34" charset="0"/>
              </a:rPr>
              <a:t>for treatment </a:t>
            </a:r>
            <a:r>
              <a:rPr lang="en-US" sz="2000" b="0" dirty="0" smtClean="0">
                <a:latin typeface="Calibri" pitchFamily="34" charset="0"/>
              </a:rPr>
              <a:t>signed</a:t>
            </a:r>
            <a:r>
              <a:rPr lang="en-US" sz="2000" b="0" dirty="0">
                <a:latin typeface="Calibri" pitchFamily="34" charset="0"/>
              </a:rPr>
              <a:t> </a:t>
            </a:r>
            <a:r>
              <a:rPr lang="en-US" sz="2000" b="0" dirty="0" smtClean="0">
                <a:latin typeface="Calibri" pitchFamily="34" charset="0"/>
              </a:rPr>
              <a:t>by </a:t>
            </a:r>
            <a:r>
              <a:rPr lang="en-US" sz="2000" b="0" dirty="0">
                <a:latin typeface="Calibri" pitchFamily="34" charset="0"/>
              </a:rPr>
              <a:t>the patient at the time of </a:t>
            </a:r>
            <a:r>
              <a:rPr lang="en-US" sz="2000" b="0" dirty="0" smtClean="0">
                <a:latin typeface="Calibri" pitchFamily="34" charset="0"/>
              </a:rPr>
              <a:t>admission</a:t>
            </a:r>
          </a:p>
          <a:p>
            <a:pPr algn="l" rtl="0"/>
            <a:r>
              <a:rPr lang="en-US" sz="2000" b="0" dirty="0" smtClean="0">
                <a:latin typeface="Calibri" pitchFamily="34" charset="0"/>
              </a:rPr>
              <a:t>• </a:t>
            </a:r>
            <a:r>
              <a:rPr lang="en-US" sz="2000" b="0" dirty="0">
                <a:latin typeface="Calibri" pitchFamily="34" charset="0"/>
              </a:rPr>
              <a:t>C</a:t>
            </a:r>
            <a:r>
              <a:rPr lang="en-US" sz="2000" b="0" dirty="0" smtClean="0">
                <a:latin typeface="Calibri" pitchFamily="34" charset="0"/>
              </a:rPr>
              <a:t>orrespondence </a:t>
            </a:r>
            <a:r>
              <a:rPr lang="en-US" sz="2000" b="0" dirty="0">
                <a:latin typeface="Calibri" pitchFamily="34" charset="0"/>
              </a:rPr>
              <a:t>and legal documents received about the </a:t>
            </a:r>
            <a:r>
              <a:rPr lang="en-US" sz="2000" b="0" dirty="0" smtClean="0">
                <a:latin typeface="Calibri" pitchFamily="34" charset="0"/>
              </a:rPr>
              <a:t>patient</a:t>
            </a:r>
          </a:p>
          <a:p>
            <a:pPr algn="l" rtl="0"/>
            <a:r>
              <a:rPr lang="en-US" sz="2000" b="0" dirty="0" smtClean="0">
                <a:latin typeface="Calibri" pitchFamily="34" charset="0"/>
              </a:rPr>
              <a:t>• Discharge summary</a:t>
            </a:r>
            <a:endParaRPr lang="en-US" sz="2000" b="0" dirty="0">
              <a:latin typeface="Calibri" pitchFamily="34" charset="0"/>
            </a:endParaRPr>
          </a:p>
          <a:p>
            <a:pPr algn="l" rtl="0"/>
            <a:r>
              <a:rPr lang="en-US" sz="2000" b="0" dirty="0">
                <a:latin typeface="Calibri" pitchFamily="34" charset="0"/>
              </a:rPr>
              <a:t>• </a:t>
            </a:r>
            <a:r>
              <a:rPr lang="en-US" sz="2000" b="0" dirty="0" smtClean="0">
                <a:latin typeface="Calibri" pitchFamily="34" charset="0"/>
              </a:rPr>
              <a:t>Admission notes (patient’s </a:t>
            </a:r>
            <a:r>
              <a:rPr lang="en-US" sz="2000" b="0" dirty="0">
                <a:latin typeface="Calibri" pitchFamily="34" charset="0"/>
              </a:rPr>
              <a:t>family medical history, the patient’s </a:t>
            </a:r>
            <a:r>
              <a:rPr lang="en-US" sz="2000" b="0" dirty="0" smtClean="0">
                <a:latin typeface="Calibri" pitchFamily="34" charset="0"/>
              </a:rPr>
              <a:t>past medical history</a:t>
            </a:r>
            <a:r>
              <a:rPr lang="en-US" sz="2000" b="0" dirty="0">
                <a:latin typeface="Calibri" pitchFamily="34" charset="0"/>
              </a:rPr>
              <a:t>, presenting symptoms, results of a physical examination, </a:t>
            </a:r>
            <a:r>
              <a:rPr lang="en-US" sz="2000" b="0" dirty="0" smtClean="0">
                <a:latin typeface="Calibri" pitchFamily="34" charset="0"/>
              </a:rPr>
              <a:t>provisional diagnosis , proposed tests and care)</a:t>
            </a:r>
          </a:p>
          <a:p>
            <a:pPr algn="l" rtl="0"/>
            <a:r>
              <a:rPr lang="en-US" sz="2000" b="0" dirty="0">
                <a:latin typeface="Calibri" pitchFamily="34" charset="0"/>
              </a:rPr>
              <a:t>• clinical progress notes recording the patient's daily treatment </a:t>
            </a:r>
            <a:r>
              <a:rPr lang="en-US" sz="2000" b="0" dirty="0" smtClean="0">
                <a:latin typeface="Calibri" pitchFamily="34" charset="0"/>
              </a:rPr>
              <a:t> nurses</a:t>
            </a:r>
            <a:r>
              <a:rPr lang="en-US" sz="2000" b="0" dirty="0">
                <a:latin typeface="Calibri" pitchFamily="34" charset="0"/>
              </a:rPr>
              <a:t>’ progress notes recording daily nursing care including temperature, </a:t>
            </a:r>
            <a:r>
              <a:rPr lang="en-US" sz="2000" b="0" dirty="0" smtClean="0">
                <a:latin typeface="Calibri" pitchFamily="34" charset="0"/>
              </a:rPr>
              <a:t>pulse and </a:t>
            </a:r>
            <a:r>
              <a:rPr lang="en-US" sz="2000" b="0" dirty="0">
                <a:latin typeface="Calibri" pitchFamily="34" charset="0"/>
              </a:rPr>
              <a:t>respiration charts, blood pressure charts etc</a:t>
            </a:r>
            <a:r>
              <a:rPr lang="en-US" sz="2000" b="0" dirty="0" smtClean="0">
                <a:latin typeface="Calibri" pitchFamily="34" charset="0"/>
              </a:rPr>
              <a:t>.</a:t>
            </a:r>
            <a:endParaRPr lang="en-US" sz="2000" b="0" dirty="0">
              <a:latin typeface="Calibri" pitchFamily="34" charset="0"/>
            </a:endParaRPr>
          </a:p>
          <a:p>
            <a:pPr algn="l" rtl="0"/>
            <a:endParaRPr lang="ar-SA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7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components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8141528" cy="3579849"/>
          </a:xfrm>
        </p:spPr>
        <p:txBody>
          <a:bodyPr>
            <a:noAutofit/>
          </a:bodyPr>
          <a:lstStyle/>
          <a:p>
            <a:pPr algn="l" rtl="0"/>
            <a:r>
              <a:rPr lang="en-US" sz="2000" b="0" dirty="0" smtClean="0">
                <a:latin typeface="Calibri" pitchFamily="34" charset="0"/>
              </a:rPr>
              <a:t>• </a:t>
            </a:r>
            <a:r>
              <a:rPr lang="en-US" sz="2000" b="0" dirty="0">
                <a:latin typeface="Calibri" pitchFamily="34" charset="0"/>
              </a:rPr>
              <a:t>operation report </a:t>
            </a:r>
          </a:p>
          <a:p>
            <a:pPr algn="l" rtl="0"/>
            <a:r>
              <a:rPr lang="en-US" sz="2000" b="0" dirty="0">
                <a:latin typeface="Calibri" pitchFamily="34" charset="0"/>
              </a:rPr>
              <a:t>• other health care professional notes, e.g., physiotherapy, Social Workers, etc.;</a:t>
            </a:r>
          </a:p>
          <a:p>
            <a:pPr algn="l" rtl="0"/>
            <a:r>
              <a:rPr lang="en-US" sz="2000" b="0" dirty="0">
                <a:latin typeface="Calibri" pitchFamily="34" charset="0"/>
              </a:rPr>
              <a:t>• pathology reports including </a:t>
            </a:r>
            <a:r>
              <a:rPr lang="en-US" sz="2000" b="0" dirty="0" err="1">
                <a:latin typeface="Calibri" pitchFamily="34" charset="0"/>
              </a:rPr>
              <a:t>haematology</a:t>
            </a:r>
            <a:r>
              <a:rPr lang="en-US" sz="2000" b="0" dirty="0">
                <a:latin typeface="Calibri" pitchFamily="34" charset="0"/>
              </a:rPr>
              <a:t>, histology, microbiology, </a:t>
            </a:r>
            <a:endParaRPr lang="en-US" sz="2000" b="0" dirty="0" smtClean="0">
              <a:latin typeface="Calibri" pitchFamily="34" charset="0"/>
            </a:endParaRPr>
          </a:p>
          <a:p>
            <a:pPr algn="l" rtl="0"/>
            <a:r>
              <a:rPr lang="en-US" sz="2000" b="0" dirty="0" smtClean="0">
                <a:latin typeface="Calibri" pitchFamily="34" charset="0"/>
              </a:rPr>
              <a:t>• </a:t>
            </a:r>
            <a:r>
              <a:rPr lang="en-US" sz="2000" b="0" dirty="0">
                <a:latin typeface="Calibri" pitchFamily="34" charset="0"/>
              </a:rPr>
              <a:t>other reports – X-ray, etc.;</a:t>
            </a:r>
          </a:p>
          <a:p>
            <a:pPr algn="l" rtl="0"/>
            <a:r>
              <a:rPr lang="en-US" sz="2000" b="0" dirty="0">
                <a:latin typeface="Calibri" pitchFamily="34" charset="0"/>
              </a:rPr>
              <a:t>• orders for treatment and medication forms </a:t>
            </a:r>
          </a:p>
          <a:p>
            <a:pPr algn="l" rtl="0"/>
            <a:r>
              <a:rPr lang="en-US" sz="2000" b="0" dirty="0">
                <a:latin typeface="Calibri" pitchFamily="34" charset="0"/>
              </a:rPr>
              <a:t>• special nursing forms </a:t>
            </a:r>
            <a:endParaRPr lang="ar-SA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23" y="0"/>
            <a:ext cx="674122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7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rah\Desktop\884380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90857"/>
            <a:ext cx="5976664" cy="3984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0120" y="4911303"/>
            <a:ext cx="8780512" cy="1470025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</a:rPr>
              <a:t>Pharmacist’s role</a:t>
            </a:r>
            <a:endParaRPr lang="ar-SA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13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Primary concerns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776644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>
                <a:latin typeface="Calibri" pitchFamily="34" charset="0"/>
              </a:rPr>
              <a:t>The patient profile system must contain a complete and accurate record of the refill </a:t>
            </a:r>
            <a:r>
              <a:rPr lang="en-US" b="0" dirty="0" smtClean="0">
                <a:latin typeface="Calibri" pitchFamily="34" charset="0"/>
              </a:rPr>
              <a:t>history </a:t>
            </a:r>
            <a:r>
              <a:rPr lang="en-US" b="0" dirty="0">
                <a:latin typeface="Calibri" pitchFamily="34" charset="0"/>
              </a:rPr>
              <a:t>of all medical and prescription orders dispensed at the pharmacy practice site</a:t>
            </a:r>
            <a:r>
              <a:rPr lang="en-US" b="0" dirty="0" smtClean="0">
                <a:latin typeface="Calibri" pitchFamily="34" charset="0"/>
              </a:rPr>
              <a:t>.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>
                <a:latin typeface="Calibri" pitchFamily="34" charset="0"/>
              </a:rPr>
              <a:t>Each such profile must be maintained so as to be readily retrievable at the pharmacy </a:t>
            </a:r>
            <a:r>
              <a:rPr lang="en-US" b="0" dirty="0" smtClean="0">
                <a:latin typeface="Calibri" pitchFamily="34" charset="0"/>
              </a:rPr>
              <a:t>practice </a:t>
            </a:r>
            <a:r>
              <a:rPr lang="en-US" b="0" dirty="0">
                <a:latin typeface="Calibri" pitchFamily="34" charset="0"/>
              </a:rPr>
              <a:t>site for at least two (2) years from the date of the last dispensing recorded on </a:t>
            </a:r>
            <a:r>
              <a:rPr lang="en-US" b="0" dirty="0" smtClean="0">
                <a:latin typeface="Calibri" pitchFamily="34" charset="0"/>
              </a:rPr>
              <a:t>the </a:t>
            </a:r>
            <a:r>
              <a:rPr lang="en-US" b="0" dirty="0">
                <a:latin typeface="Calibri" pitchFamily="34" charset="0"/>
              </a:rPr>
              <a:t>profile</a:t>
            </a:r>
            <a:r>
              <a:rPr lang="en-US" b="0" dirty="0" smtClean="0">
                <a:latin typeface="Calibri" pitchFamily="34" charset="0"/>
              </a:rPr>
              <a:t>.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 smtClean="0">
                <a:latin typeface="Calibri" pitchFamily="34" charset="0"/>
              </a:rPr>
              <a:t>Medication reconciliation form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 smtClean="0">
                <a:latin typeface="Calibri" pitchFamily="34" charset="0"/>
              </a:rPr>
              <a:t>Clinical pharmacists notes</a:t>
            </a:r>
            <a:endParaRPr lang="ar-SA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219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4911303"/>
            <a:ext cx="8780512" cy="1470025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</a:rPr>
              <a:t>Medico-Legal issues and policies</a:t>
            </a:r>
            <a:endParaRPr lang="ar-SA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C:\Users\Sarah\Desktop\1080069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2712"/>
            <a:ext cx="6192688" cy="4079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644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OBJECTIVES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84556"/>
          </a:xfrm>
        </p:spPr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000" b="0" dirty="0" smtClean="0">
                <a:latin typeface="Calibri" pitchFamily="34" charset="0"/>
                <a:ea typeface="Batang" pitchFamily="18" charset="-127"/>
                <a:cs typeface="Arial" pitchFamily="34" charset="0"/>
              </a:rPr>
              <a:t>Why we need them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0" dirty="0" smtClean="0">
                <a:latin typeface="Calibri" pitchFamily="34" charset="0"/>
                <a:ea typeface="Batang" pitchFamily="18" charset="-127"/>
                <a:cs typeface="Arial" pitchFamily="34" charset="0"/>
              </a:rPr>
              <a:t>Who writes in them</a:t>
            </a:r>
            <a:endParaRPr lang="en-US" sz="2000" b="0" dirty="0" smtClean="0">
              <a:latin typeface="Calibri" pitchFamily="34" charset="0"/>
              <a:ea typeface="Batang" pitchFamily="18" charset="-127"/>
              <a:cs typeface="Arial" pitchFamily="34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000" b="0" dirty="0" smtClean="0">
                <a:latin typeface="Calibri" pitchFamily="34" charset="0"/>
                <a:ea typeface="Batang" pitchFamily="18" charset="-127"/>
                <a:cs typeface="Arial" pitchFamily="34" charset="0"/>
              </a:rPr>
              <a:t>Patient information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0" dirty="0" smtClean="0">
                <a:latin typeface="Calibri" pitchFamily="34" charset="0"/>
                <a:ea typeface="Batang" pitchFamily="18" charset="-127"/>
                <a:cs typeface="Arial" pitchFamily="34" charset="0"/>
              </a:rPr>
              <a:t>Physical parts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0" dirty="0" smtClean="0">
                <a:latin typeface="Calibri" pitchFamily="34" charset="0"/>
                <a:ea typeface="Batang" pitchFamily="18" charset="-127"/>
                <a:cs typeface="Arial" pitchFamily="34" charset="0"/>
              </a:rPr>
              <a:t>Front Sheet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0" dirty="0" smtClean="0">
                <a:latin typeface="Calibri" pitchFamily="34" charset="0"/>
                <a:ea typeface="Batang" pitchFamily="18" charset="-127"/>
                <a:cs typeface="Arial" pitchFamily="34" charset="0"/>
              </a:rPr>
              <a:t>Medical record </a:t>
            </a:r>
            <a:r>
              <a:rPr lang="en-US" sz="2000" b="0" dirty="0" smtClean="0">
                <a:latin typeface="Calibri" pitchFamily="34" charset="0"/>
                <a:ea typeface="Batang" pitchFamily="18" charset="-127"/>
                <a:cs typeface="Arial" pitchFamily="34" charset="0"/>
              </a:rPr>
              <a:t>number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0" dirty="0" smtClean="0">
                <a:latin typeface="Calibri" pitchFamily="34" charset="0"/>
                <a:ea typeface="Batang" pitchFamily="18" charset="-127"/>
                <a:cs typeface="Arial" pitchFamily="34" charset="0"/>
              </a:rPr>
              <a:t>Medical Record file</a:t>
            </a:r>
            <a:endParaRPr lang="en-US" sz="2000" b="0" dirty="0" smtClean="0">
              <a:latin typeface="Calibri" pitchFamily="34" charset="0"/>
              <a:ea typeface="Batang" pitchFamily="18" charset="-127"/>
              <a:cs typeface="Arial" pitchFamily="34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000" b="0" dirty="0" smtClean="0">
                <a:latin typeface="Calibri" pitchFamily="34" charset="0"/>
                <a:ea typeface="Batang" pitchFamily="18" charset="-127"/>
                <a:cs typeface="Arial" pitchFamily="34" charset="0"/>
              </a:rPr>
              <a:t>Discharge </a:t>
            </a:r>
            <a:r>
              <a:rPr lang="en-US" sz="2000" b="0" dirty="0" smtClean="0">
                <a:latin typeface="Calibri" pitchFamily="34" charset="0"/>
                <a:ea typeface="Batang" pitchFamily="18" charset="-127"/>
                <a:cs typeface="Arial" pitchFamily="34" charset="0"/>
              </a:rPr>
              <a:t>Summary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0" dirty="0" smtClean="0">
                <a:latin typeface="Calibri" pitchFamily="34" charset="0"/>
                <a:ea typeface="Batang" pitchFamily="18" charset="-127"/>
                <a:cs typeface="Arial" pitchFamily="34" charset="0"/>
              </a:rPr>
              <a:t>Pharmacist Role</a:t>
            </a:r>
            <a:endParaRPr lang="en-US" sz="2000" b="0" dirty="0" smtClean="0">
              <a:latin typeface="Calibri" pitchFamily="34" charset="0"/>
              <a:ea typeface="Batang" pitchFamily="18" charset="-127"/>
              <a:cs typeface="Arial" pitchFamily="34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000" b="0" dirty="0" smtClean="0">
                <a:latin typeface="Calibri" pitchFamily="34" charset="0"/>
                <a:ea typeface="Batang" pitchFamily="18" charset="-127"/>
                <a:cs typeface="Arial" pitchFamily="34" charset="0"/>
              </a:rPr>
              <a:t>Confidentiality</a:t>
            </a:r>
          </a:p>
          <a:p>
            <a:pPr algn="l" rtl="0">
              <a:buFont typeface="Wingdings" pitchFamily="2" charset="2"/>
              <a:buChar char="§"/>
            </a:pPr>
            <a:endParaRPr lang="en-US" sz="2000" b="0" dirty="0" smtClean="0">
              <a:latin typeface="Calibri" pitchFamily="34" charset="0"/>
              <a:ea typeface="Batang" pitchFamily="18" charset="-127"/>
              <a:cs typeface="Arial" pitchFamily="34" charset="0"/>
            </a:endParaRPr>
          </a:p>
          <a:p>
            <a:pPr algn="l" rtl="0">
              <a:buFont typeface="Wingdings" pitchFamily="2" charset="2"/>
              <a:buChar char="§"/>
            </a:pPr>
            <a:endParaRPr lang="en-US" sz="2000" b="0" dirty="0" smtClean="0">
              <a:latin typeface="Calibri" pitchFamily="34" charset="0"/>
              <a:ea typeface="Batang" pitchFamily="18" charset="-127"/>
              <a:cs typeface="Arial" pitchFamily="34" charset="0"/>
            </a:endParaRPr>
          </a:p>
          <a:p>
            <a:pPr algn="l" rtl="0">
              <a:buFont typeface="Wingdings" pitchFamily="2" charset="2"/>
              <a:buChar char="§"/>
            </a:pPr>
            <a:endParaRPr lang="ar-SA" sz="2000" b="0" dirty="0">
              <a:latin typeface="Calibri" pitchFamily="34" charset="0"/>
              <a:ea typeface="Batang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Who owns it ?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40540"/>
          </a:xfrm>
        </p:spPr>
        <p:txBody>
          <a:bodyPr>
            <a:normAutofit/>
          </a:bodyPr>
          <a:lstStyle/>
          <a:p>
            <a:pPr algn="l" rtl="0"/>
            <a:r>
              <a:rPr lang="en-US" sz="2000" b="0" dirty="0" smtClean="0"/>
              <a:t>•</a:t>
            </a:r>
            <a:r>
              <a:rPr lang="en-US" sz="2000" dirty="0"/>
              <a:t>P</a:t>
            </a:r>
            <a:r>
              <a:rPr lang="en-US" sz="2000" dirty="0" smtClean="0"/>
              <a:t>hysical </a:t>
            </a:r>
            <a:r>
              <a:rPr lang="en-US" sz="2000" dirty="0"/>
              <a:t>medical record is considered to be the PROPERTY OF THE </a:t>
            </a:r>
            <a:r>
              <a:rPr lang="en-US" sz="2000" dirty="0" smtClean="0"/>
              <a:t>HOSPITAL and </a:t>
            </a:r>
            <a:r>
              <a:rPr lang="en-US" sz="2000" dirty="0"/>
              <a:t>the information in the medical record is the PROPERTY OF THE PATIENT, </a:t>
            </a:r>
            <a:r>
              <a:rPr lang="en-US" sz="2000" dirty="0" smtClean="0"/>
              <a:t>information cannot </a:t>
            </a:r>
            <a:r>
              <a:rPr lang="en-US" sz="2000" dirty="0"/>
              <a:t>be released without the consent of the patient. </a:t>
            </a:r>
            <a:endParaRPr lang="en-US" sz="2000" dirty="0" smtClean="0"/>
          </a:p>
          <a:p>
            <a:pPr algn="l" rtl="0"/>
            <a:endParaRPr lang="en-US" sz="2000" b="0" dirty="0" smtClean="0"/>
          </a:p>
          <a:p>
            <a:pPr algn="l" rtl="0"/>
            <a:r>
              <a:rPr lang="en-US" sz="2000" b="0" dirty="0" smtClean="0"/>
              <a:t>Exceptions:</a:t>
            </a:r>
            <a:endParaRPr lang="en-US" sz="2000" b="0" dirty="0"/>
          </a:p>
          <a:p>
            <a:pPr algn="l" rtl="0">
              <a:buFont typeface="Wingdings" pitchFamily="2" charset="2"/>
              <a:buChar char="ü"/>
            </a:pPr>
            <a:r>
              <a:rPr lang="en-US" sz="2000" b="0" dirty="0"/>
              <a:t>H</a:t>
            </a:r>
            <a:r>
              <a:rPr lang="en-US" sz="2000" b="0" dirty="0" smtClean="0"/>
              <a:t>ealth </a:t>
            </a:r>
            <a:r>
              <a:rPr lang="en-US" sz="2000" b="0" dirty="0"/>
              <a:t>professionals for the continuing care of the patient;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000" b="0" dirty="0"/>
              <a:t>M</a:t>
            </a:r>
            <a:r>
              <a:rPr lang="en-US" sz="2000" b="0" dirty="0" smtClean="0"/>
              <a:t>edical research and </a:t>
            </a:r>
            <a:r>
              <a:rPr lang="en-US" sz="2000" b="0" dirty="0"/>
              <a:t>health care statistics </a:t>
            </a:r>
            <a:r>
              <a:rPr lang="en-US" sz="2000" b="0" dirty="0" smtClean="0"/>
              <a:t>where </a:t>
            </a:r>
            <a:r>
              <a:rPr lang="en-US" sz="2000" b="0" dirty="0"/>
              <a:t>the patient is NOT </a:t>
            </a:r>
            <a:r>
              <a:rPr lang="en-US" sz="2000" b="0" dirty="0" smtClean="0"/>
              <a:t>identified</a:t>
            </a:r>
          </a:p>
        </p:txBody>
      </p:sp>
    </p:spTree>
    <p:extLst>
      <p:ext uri="{BB962C8B-B14F-4D97-AF65-F5344CB8AC3E}">
        <p14:creationId xmlns:p14="http://schemas.microsoft.com/office/powerpoint/2010/main" val="33330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Certain conditions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1800" b="0" dirty="0"/>
              <a:t>• If a patient is under the age of 14 years or otherwise subject to a guardianship </a:t>
            </a:r>
            <a:r>
              <a:rPr lang="en-US" sz="1800" b="0" dirty="0" smtClean="0"/>
              <a:t>order, any </a:t>
            </a:r>
            <a:r>
              <a:rPr lang="en-US" sz="1800" b="0" dirty="0"/>
              <a:t>consent for access to information should be given in writing by the patient's </a:t>
            </a:r>
            <a:r>
              <a:rPr lang="en-US" sz="1800" b="0" dirty="0" smtClean="0"/>
              <a:t>parents or </a:t>
            </a:r>
            <a:r>
              <a:rPr lang="en-US" sz="1800" b="0" dirty="0"/>
              <a:t>legal guardian.</a:t>
            </a:r>
          </a:p>
          <a:p>
            <a:pPr algn="l" rtl="0">
              <a:lnSpc>
                <a:spcPct val="150000"/>
              </a:lnSpc>
            </a:pPr>
            <a:r>
              <a:rPr lang="en-US" sz="1800" b="0" dirty="0"/>
              <a:t>• In the case of a patient who has died, the written consent to access information </a:t>
            </a:r>
            <a:r>
              <a:rPr lang="en-US" sz="1800" b="0" dirty="0" smtClean="0"/>
              <a:t>from the </a:t>
            </a:r>
            <a:r>
              <a:rPr lang="en-US" sz="1800" b="0" dirty="0"/>
              <a:t>patient's medical record should be provided by the next of kin shown on the </a:t>
            </a:r>
            <a:r>
              <a:rPr lang="en-US" sz="1800" b="0" dirty="0" smtClean="0"/>
              <a:t>medical records </a:t>
            </a:r>
            <a:r>
              <a:rPr lang="en-US" sz="1800" b="0" dirty="0"/>
              <a:t>or by the administrator of the patient's estate.</a:t>
            </a:r>
            <a:endParaRPr lang="ar-SA" sz="1800" dirty="0"/>
          </a:p>
        </p:txBody>
      </p:sp>
    </p:spTree>
    <p:extLst>
      <p:ext uri="{BB962C8B-B14F-4D97-AF65-F5344CB8AC3E}">
        <p14:creationId xmlns:p14="http://schemas.microsoft.com/office/powerpoint/2010/main" val="27356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Instances in which Medical Records are used as Legal Evidence</a:t>
            </a:r>
            <a:endParaRPr lang="ar-S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16652"/>
            <a:ext cx="7520940" cy="4488612"/>
          </a:xfrm>
        </p:spPr>
        <p:txBody>
          <a:bodyPr>
            <a:norm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000" b="0" dirty="0">
                <a:latin typeface="Calibri" pitchFamily="34" charset="0"/>
              </a:rPr>
              <a:t>Insurance </a:t>
            </a:r>
            <a:r>
              <a:rPr lang="en-US" sz="2000" b="0" dirty="0" smtClean="0">
                <a:latin typeface="Calibri" pitchFamily="34" charset="0"/>
              </a:rPr>
              <a:t>Cases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b="0" dirty="0" smtClean="0">
                <a:latin typeface="Calibri" pitchFamily="34" charset="0"/>
              </a:rPr>
              <a:t>Worker's Compensation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b="0" dirty="0" smtClean="0">
                <a:latin typeface="Calibri" pitchFamily="34" charset="0"/>
              </a:rPr>
              <a:t>Personal </a:t>
            </a:r>
            <a:r>
              <a:rPr lang="en-US" sz="2000" b="0" dirty="0">
                <a:latin typeface="Calibri" pitchFamily="34" charset="0"/>
              </a:rPr>
              <a:t>Injury </a:t>
            </a:r>
            <a:r>
              <a:rPr lang="en-US" sz="2000" b="0" dirty="0" smtClean="0">
                <a:latin typeface="Calibri" pitchFamily="34" charset="0"/>
              </a:rPr>
              <a:t>Claims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b="0" dirty="0" smtClean="0">
                <a:latin typeface="Calibri" pitchFamily="34" charset="0"/>
              </a:rPr>
              <a:t>Malpractice Claims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b="0" dirty="0" smtClean="0">
                <a:latin typeface="Calibri" pitchFamily="34" charset="0"/>
              </a:rPr>
              <a:t>Will Cases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b="0" dirty="0" smtClean="0">
                <a:latin typeface="Calibri" pitchFamily="34" charset="0"/>
              </a:rPr>
              <a:t>Criminal Cases:</a:t>
            </a:r>
            <a:endParaRPr lang="en-US" sz="2000" b="0" dirty="0">
              <a:latin typeface="Calibri" pitchFamily="34" charset="0"/>
            </a:endParaRPr>
          </a:p>
          <a:p>
            <a:pPr marL="466344" lvl="3" indent="0" algn="l" rtl="0">
              <a:buNone/>
            </a:pPr>
            <a:r>
              <a:rPr lang="en-US" sz="1800" b="0" dirty="0">
                <a:latin typeface="Calibri" pitchFamily="34" charset="0"/>
              </a:rPr>
              <a:t>o Assault </a:t>
            </a:r>
            <a:r>
              <a:rPr lang="en-US" sz="1800" b="0" dirty="0" smtClean="0">
                <a:latin typeface="Calibri" pitchFamily="34" charset="0"/>
              </a:rPr>
              <a:t>cases</a:t>
            </a:r>
            <a:endParaRPr lang="en-US" sz="1800" b="0" dirty="0">
              <a:latin typeface="Calibri" pitchFamily="34" charset="0"/>
            </a:endParaRPr>
          </a:p>
          <a:p>
            <a:pPr marL="466344" lvl="3" indent="0" algn="l" rtl="0">
              <a:buNone/>
            </a:pPr>
            <a:r>
              <a:rPr lang="en-US" sz="1800" b="0" dirty="0">
                <a:latin typeface="Calibri" pitchFamily="34" charset="0"/>
              </a:rPr>
              <a:t>o Violent or unexplained </a:t>
            </a:r>
            <a:r>
              <a:rPr lang="en-US" sz="1800" b="0" dirty="0" smtClean="0">
                <a:latin typeface="Calibri" pitchFamily="34" charset="0"/>
              </a:rPr>
              <a:t>death</a:t>
            </a:r>
            <a:endParaRPr lang="en-US" sz="1800" b="0" dirty="0">
              <a:latin typeface="Calibri" pitchFamily="34" charset="0"/>
            </a:endParaRPr>
          </a:p>
          <a:p>
            <a:pPr marL="466344" lvl="3" indent="0" algn="l" rtl="0">
              <a:buNone/>
            </a:pPr>
            <a:r>
              <a:rPr lang="en-US" sz="1800" b="0" dirty="0">
                <a:latin typeface="Calibri" pitchFamily="34" charset="0"/>
              </a:rPr>
              <a:t>o Sexual assault </a:t>
            </a:r>
            <a:r>
              <a:rPr lang="en-US" sz="1800" b="0" dirty="0" smtClean="0">
                <a:latin typeface="Calibri" pitchFamily="34" charset="0"/>
              </a:rPr>
              <a:t>cases</a:t>
            </a:r>
          </a:p>
          <a:p>
            <a:pPr marL="466344" lvl="3" indent="0" algn="l" rtl="0">
              <a:buNone/>
            </a:pPr>
            <a:r>
              <a:rPr lang="en-US" sz="1800" b="0" dirty="0" smtClean="0">
                <a:latin typeface="Calibri" pitchFamily="34" charset="0"/>
              </a:rPr>
              <a:t>o </a:t>
            </a:r>
            <a:r>
              <a:rPr lang="en-US" sz="1800" b="0" dirty="0">
                <a:latin typeface="Calibri" pitchFamily="34" charset="0"/>
              </a:rPr>
              <a:t>Mental </a:t>
            </a:r>
            <a:r>
              <a:rPr lang="en-US" sz="1800" b="0" dirty="0" smtClean="0">
                <a:latin typeface="Calibri" pitchFamily="34" charset="0"/>
              </a:rPr>
              <a:t>competency.</a:t>
            </a:r>
            <a:endParaRPr lang="ar-SA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Further readings</a:t>
            </a:r>
            <a:endParaRPr lang="ar-S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16652"/>
            <a:ext cx="7520940" cy="4488612"/>
          </a:xfrm>
        </p:spPr>
        <p:txBody>
          <a:bodyPr>
            <a:norm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000" b="0" dirty="0" smtClean="0">
                <a:latin typeface="Calibri" pitchFamily="34" charset="0"/>
              </a:rPr>
              <a:t>Medical Record department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b="0" dirty="0" smtClean="0">
                <a:latin typeface="Calibri" pitchFamily="34" charset="0"/>
              </a:rPr>
              <a:t>Medical Records committee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b="0" dirty="0" smtClean="0">
                <a:latin typeface="Calibri" pitchFamily="34" charset="0"/>
              </a:rPr>
              <a:t>Patient master index PMI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b="0" dirty="0" smtClean="0">
                <a:latin typeface="Calibri" pitchFamily="34" charset="0"/>
              </a:rPr>
              <a:t>Computerized health informatics</a:t>
            </a:r>
          </a:p>
          <a:p>
            <a:pPr algn="l" rtl="0">
              <a:buFont typeface="Arial" pitchFamily="34" charset="0"/>
              <a:buChar char="•"/>
            </a:pPr>
            <a:endParaRPr lang="ar-SA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1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solidFill>
                  <a:schemeClr val="accent5">
                    <a:lumMod val="75000"/>
                  </a:schemeClr>
                </a:solidFill>
              </a:rPr>
              <a:t>references</a:t>
            </a:r>
            <a:endParaRPr lang="ar-SA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217303"/>
            <a:ext cx="7520940" cy="3579849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0" i="1" dirty="0">
                <a:latin typeface="Calibri" pitchFamily="34" charset="0"/>
              </a:rPr>
              <a:t>Medical Records Manual: A Guide for Developing Countries</a:t>
            </a:r>
            <a:r>
              <a:rPr lang="en-US" sz="2000" b="0" dirty="0">
                <a:latin typeface="Calibri" pitchFamily="34" charset="0"/>
              </a:rPr>
              <a:t>. Manila, Philippines: World Health Organization, Regional Office for the Western Pacific, 2002. Print</a:t>
            </a:r>
            <a:r>
              <a:rPr lang="en-US" sz="2000" b="0" dirty="0" smtClean="0">
                <a:latin typeface="Calibri" pitchFamily="34" charset="0"/>
              </a:rPr>
              <a:t>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0" dirty="0">
                <a:latin typeface="Calibri" pitchFamily="34" charset="0"/>
              </a:rPr>
              <a:t>"Department of </a:t>
            </a:r>
            <a:r>
              <a:rPr lang="en-US" sz="2000" b="0" dirty="0" err="1">
                <a:latin typeface="Calibri" pitchFamily="34" charset="0"/>
              </a:rPr>
              <a:t>HealthJohn</a:t>
            </a:r>
            <a:r>
              <a:rPr lang="en-US" sz="2000" b="0" dirty="0">
                <a:latin typeface="Calibri" pitchFamily="34" charset="0"/>
              </a:rPr>
              <a:t> J. </a:t>
            </a:r>
            <a:r>
              <a:rPr lang="en-US" sz="2000" b="0" dirty="0" err="1">
                <a:latin typeface="Calibri" pitchFamily="34" charset="0"/>
              </a:rPr>
              <a:t>Dreyzehner</a:t>
            </a:r>
            <a:r>
              <a:rPr lang="en-US" sz="2000" b="0" dirty="0">
                <a:latin typeface="Calibri" pitchFamily="34" charset="0"/>
              </a:rPr>
              <a:t>, MD, MPH, Commissioner." </a:t>
            </a:r>
            <a:r>
              <a:rPr lang="en-US" sz="2000" b="0" i="1" dirty="0">
                <a:latin typeface="Calibri" pitchFamily="34" charset="0"/>
              </a:rPr>
              <a:t>Tennessee Department of Health: Board of Pharmacy Applications, Publications, and Information</a:t>
            </a:r>
            <a:r>
              <a:rPr lang="en-US" sz="2000" b="0" dirty="0">
                <a:latin typeface="Calibri" pitchFamily="34" charset="0"/>
              </a:rPr>
              <a:t>. </a:t>
            </a:r>
            <a:r>
              <a:rPr lang="en-US" sz="2000" b="0" dirty="0" err="1">
                <a:latin typeface="Calibri" pitchFamily="34" charset="0"/>
              </a:rPr>
              <a:t>N.p</a:t>
            </a:r>
            <a:r>
              <a:rPr lang="en-US" sz="2000" b="0" dirty="0">
                <a:latin typeface="Calibri" pitchFamily="34" charset="0"/>
              </a:rPr>
              <a:t>., </a:t>
            </a:r>
            <a:r>
              <a:rPr lang="en-US" sz="2000" b="0" dirty="0" err="1">
                <a:latin typeface="Calibri" pitchFamily="34" charset="0"/>
              </a:rPr>
              <a:t>n.d.</a:t>
            </a:r>
            <a:r>
              <a:rPr lang="en-US" sz="2000" b="0" dirty="0">
                <a:latin typeface="Calibri" pitchFamily="34" charset="0"/>
              </a:rPr>
              <a:t> Web. 05 Apr. 2013.</a:t>
            </a:r>
            <a:endParaRPr lang="ar-SA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6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Why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00628"/>
            <a:ext cx="8640960" cy="3579849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0" dirty="0">
                <a:latin typeface="Calibri" pitchFamily="34" charset="0"/>
              </a:rPr>
              <a:t>• </a:t>
            </a:r>
            <a:r>
              <a:rPr lang="en-US" sz="2000" b="0" dirty="0" smtClean="0">
                <a:latin typeface="Calibri" pitchFamily="34" charset="0"/>
              </a:rPr>
              <a:t>To </a:t>
            </a:r>
            <a:r>
              <a:rPr lang="en-US" sz="2000" b="0" dirty="0">
                <a:latin typeface="Calibri" pitchFamily="34" charset="0"/>
              </a:rPr>
              <a:t>document the course of the patient's illness and treatment;</a:t>
            </a:r>
          </a:p>
          <a:p>
            <a:pPr algn="l" rtl="0">
              <a:lnSpc>
                <a:spcPct val="150000"/>
              </a:lnSpc>
            </a:pPr>
            <a:r>
              <a:rPr lang="en-US" sz="2000" b="0" dirty="0">
                <a:latin typeface="Calibri" pitchFamily="34" charset="0"/>
              </a:rPr>
              <a:t>• </a:t>
            </a:r>
            <a:r>
              <a:rPr lang="en-US" sz="2000" b="0" dirty="0" smtClean="0">
                <a:latin typeface="Calibri" pitchFamily="34" charset="0"/>
              </a:rPr>
              <a:t>To </a:t>
            </a:r>
            <a:r>
              <a:rPr lang="en-US" sz="2000" b="0" dirty="0">
                <a:latin typeface="Calibri" pitchFamily="34" charset="0"/>
              </a:rPr>
              <a:t>communicate between attending doctors and other health care professionals </a:t>
            </a:r>
            <a:r>
              <a:rPr lang="en-US" sz="2000" b="0" dirty="0" smtClean="0">
                <a:latin typeface="Calibri" pitchFamily="34" charset="0"/>
              </a:rPr>
              <a:t>providing care </a:t>
            </a:r>
            <a:r>
              <a:rPr lang="en-US" sz="2000" b="0" dirty="0">
                <a:latin typeface="Calibri" pitchFamily="34" charset="0"/>
              </a:rPr>
              <a:t>to the </a:t>
            </a:r>
            <a:r>
              <a:rPr lang="en-US" sz="2000" b="0" dirty="0" smtClean="0">
                <a:latin typeface="Calibri" pitchFamily="34" charset="0"/>
              </a:rPr>
              <a:t>patient</a:t>
            </a:r>
            <a:endParaRPr lang="en-US" sz="2000" b="0" dirty="0">
              <a:latin typeface="Calibri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b="0" dirty="0">
                <a:latin typeface="Calibri" pitchFamily="34" charset="0"/>
              </a:rPr>
              <a:t>• C</a:t>
            </a:r>
            <a:r>
              <a:rPr lang="en-US" sz="2000" b="0" dirty="0" smtClean="0">
                <a:latin typeface="Calibri" pitchFamily="34" charset="0"/>
              </a:rPr>
              <a:t>ontinuing </a:t>
            </a:r>
            <a:r>
              <a:rPr lang="en-US" sz="2000" b="0" dirty="0">
                <a:latin typeface="Calibri" pitchFamily="34" charset="0"/>
              </a:rPr>
              <a:t>care of the </a:t>
            </a:r>
            <a:r>
              <a:rPr lang="en-US" sz="2000" b="0" dirty="0" smtClean="0">
                <a:latin typeface="Calibri" pitchFamily="34" charset="0"/>
              </a:rPr>
              <a:t>patient</a:t>
            </a:r>
            <a:endParaRPr lang="en-US" sz="2000" b="0" dirty="0">
              <a:latin typeface="Calibri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b="0" dirty="0">
                <a:latin typeface="Calibri" pitchFamily="34" charset="0"/>
              </a:rPr>
              <a:t>• R</a:t>
            </a:r>
            <a:r>
              <a:rPr lang="en-US" sz="2000" b="0" dirty="0" smtClean="0">
                <a:latin typeface="Calibri" pitchFamily="34" charset="0"/>
              </a:rPr>
              <a:t>esearch </a:t>
            </a:r>
            <a:r>
              <a:rPr lang="en-US" sz="2000" b="0" dirty="0">
                <a:latin typeface="Calibri" pitchFamily="34" charset="0"/>
              </a:rPr>
              <a:t>of specific diseases and </a:t>
            </a:r>
            <a:r>
              <a:rPr lang="en-US" sz="2000" b="0" dirty="0" smtClean="0">
                <a:latin typeface="Calibri" pitchFamily="34" charset="0"/>
              </a:rPr>
              <a:t>treatment</a:t>
            </a:r>
            <a:endParaRPr lang="en-US" sz="2000" b="0" dirty="0">
              <a:latin typeface="Calibri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b="0" dirty="0">
                <a:latin typeface="Calibri" pitchFamily="34" charset="0"/>
              </a:rPr>
              <a:t>• C</a:t>
            </a:r>
            <a:r>
              <a:rPr lang="en-US" sz="2000" b="0" dirty="0" smtClean="0">
                <a:latin typeface="Calibri" pitchFamily="34" charset="0"/>
              </a:rPr>
              <a:t>ollection </a:t>
            </a:r>
            <a:r>
              <a:rPr lang="en-US" sz="2000" b="0" dirty="0">
                <a:latin typeface="Calibri" pitchFamily="34" charset="0"/>
              </a:rPr>
              <a:t>of health statistics.</a:t>
            </a:r>
            <a:endParaRPr lang="ar-SA" sz="2000" dirty="0">
              <a:latin typeface="Calibri" pitchFamily="34" charset="0"/>
            </a:endParaRPr>
          </a:p>
        </p:txBody>
      </p:sp>
      <p:pic>
        <p:nvPicPr>
          <p:cNvPr id="4" name="Picture 2" descr="C:\Users\Sarah\Desktop\149285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93278"/>
            <a:ext cx="3240360" cy="2433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035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Who writes in it 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73287"/>
            <a:ext cx="8424936" cy="3867881"/>
          </a:xfrm>
        </p:spPr>
        <p:txBody>
          <a:bodyPr>
            <a:noAutofit/>
          </a:bodyPr>
          <a:lstStyle/>
          <a:p>
            <a:pPr marL="457200" indent="-457200" algn="l" rtl="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Administrative</a:t>
            </a:r>
          </a:p>
          <a:p>
            <a:pPr marL="228600" lvl="2" indent="0" algn="l" rtl="0">
              <a:lnSpc>
                <a:spcPct val="150000"/>
              </a:lnSpc>
              <a:buNone/>
            </a:pPr>
            <a:r>
              <a:rPr lang="en-US" sz="2000" b="0" i="1" dirty="0">
                <a:latin typeface="Calibri" pitchFamily="34" charset="0"/>
              </a:rPr>
              <a:t>D</a:t>
            </a:r>
            <a:r>
              <a:rPr lang="en-US" sz="2000" b="0" i="1" dirty="0" smtClean="0">
                <a:latin typeface="Calibri" pitchFamily="34" charset="0"/>
              </a:rPr>
              <a:t>emographic </a:t>
            </a:r>
            <a:r>
              <a:rPr lang="en-US" sz="2000" b="0" i="1" dirty="0">
                <a:latin typeface="Calibri" pitchFamily="34" charset="0"/>
              </a:rPr>
              <a:t>and socioeconomic data such </a:t>
            </a:r>
            <a:r>
              <a:rPr lang="en-US" sz="2000" b="0" i="1" dirty="0" smtClean="0">
                <a:latin typeface="Calibri" pitchFamily="34" charset="0"/>
              </a:rPr>
              <a:t>as the </a:t>
            </a:r>
            <a:r>
              <a:rPr lang="en-US" sz="2000" b="0" i="1" dirty="0">
                <a:latin typeface="Calibri" pitchFamily="34" charset="0"/>
              </a:rPr>
              <a:t>name of the patient (identification), sex, date of birth, place of birth, </a:t>
            </a:r>
            <a:r>
              <a:rPr lang="en-US" sz="2000" b="0" i="1" dirty="0" smtClean="0">
                <a:latin typeface="Calibri" pitchFamily="34" charset="0"/>
              </a:rPr>
              <a:t>patient’s permanent </a:t>
            </a:r>
            <a:r>
              <a:rPr lang="en-US" sz="2000" b="0" i="1" dirty="0">
                <a:latin typeface="Calibri" pitchFamily="34" charset="0"/>
              </a:rPr>
              <a:t>address, and medical record </a:t>
            </a:r>
            <a:r>
              <a:rPr lang="en-US" sz="2000" b="0" i="1" dirty="0" smtClean="0">
                <a:latin typeface="Calibri" pitchFamily="34" charset="0"/>
              </a:rPr>
              <a:t>number</a:t>
            </a:r>
          </a:p>
          <a:p>
            <a:pPr marL="228600" lvl="2" indent="0" algn="l" rtl="0">
              <a:lnSpc>
                <a:spcPct val="150000"/>
              </a:lnSpc>
              <a:buNone/>
            </a:pPr>
            <a:endParaRPr lang="en-US" sz="2000" b="0" i="1" dirty="0">
              <a:latin typeface="Calibri" pitchFamily="34" charset="0"/>
            </a:endParaRPr>
          </a:p>
          <a:p>
            <a:pPr marL="457200" indent="-457200" algn="l" rtl="0">
              <a:lnSpc>
                <a:spcPct val="150000"/>
              </a:lnSpc>
              <a:buFont typeface="+mj-lt"/>
              <a:buAutoNum type="arabicParenR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L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egal </a:t>
            </a: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data </a:t>
            </a:r>
            <a:endParaRPr lang="en-US" sz="2000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228600" lvl="2" indent="0" algn="l" rtl="0">
              <a:lnSpc>
                <a:spcPct val="150000"/>
              </a:lnSpc>
              <a:buNone/>
            </a:pPr>
            <a:r>
              <a:rPr lang="en-US" sz="2000" i="1" dirty="0">
                <a:latin typeface="Calibri" pitchFamily="34" charset="0"/>
              </a:rPr>
              <a:t>A</a:t>
            </a:r>
            <a:r>
              <a:rPr lang="en-US" sz="2000" b="0" i="1" dirty="0" smtClean="0">
                <a:latin typeface="Calibri" pitchFamily="34" charset="0"/>
              </a:rPr>
              <a:t> </a:t>
            </a:r>
            <a:r>
              <a:rPr lang="en-US" sz="2000" b="0" i="1" dirty="0">
                <a:latin typeface="Calibri" pitchFamily="34" charset="0"/>
              </a:rPr>
              <a:t>signed consent for treatment by appointed doctors </a:t>
            </a:r>
            <a:r>
              <a:rPr lang="en-US" sz="2000" b="0" i="1" dirty="0" smtClean="0">
                <a:latin typeface="Calibri" pitchFamily="34" charset="0"/>
              </a:rPr>
              <a:t>and authorization </a:t>
            </a:r>
            <a:r>
              <a:rPr lang="en-US" sz="2000" b="0" i="1" dirty="0">
                <a:latin typeface="Calibri" pitchFamily="34" charset="0"/>
              </a:rPr>
              <a:t>for the release of </a:t>
            </a:r>
            <a:r>
              <a:rPr lang="en-US" sz="2000" b="0" i="1" dirty="0" smtClean="0">
                <a:latin typeface="Calibri" pitchFamily="34" charset="0"/>
              </a:rPr>
              <a:t>information</a:t>
            </a:r>
            <a:endParaRPr lang="en-US" sz="2000" b="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65760"/>
            <a:ext cx="7520940" cy="54864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Who writes in it 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73287"/>
            <a:ext cx="8424936" cy="3579849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50000"/>
              </a:lnSpc>
            </a:pP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3) Financial </a:t>
            </a: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data </a:t>
            </a:r>
            <a:endParaRPr lang="en-US" sz="2000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228600" lvl="2" indent="0" algn="l" rtl="0">
              <a:lnSpc>
                <a:spcPct val="150000"/>
              </a:lnSpc>
              <a:buNone/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="0" dirty="0" smtClean="0">
                <a:latin typeface="Calibri" pitchFamily="34" charset="0"/>
              </a:rPr>
              <a:t>he </a:t>
            </a:r>
            <a:r>
              <a:rPr lang="en-US" sz="2000" b="0" dirty="0">
                <a:latin typeface="Calibri" pitchFamily="34" charset="0"/>
              </a:rPr>
              <a:t>payment of fees for medical services and </a:t>
            </a:r>
            <a:r>
              <a:rPr lang="en-US" sz="2000" b="0" dirty="0" smtClean="0">
                <a:latin typeface="Calibri" pitchFamily="34" charset="0"/>
              </a:rPr>
              <a:t>hospital accommodation</a:t>
            </a:r>
          </a:p>
          <a:p>
            <a:pPr marL="228600" lvl="2" indent="0" algn="l" rtl="0">
              <a:lnSpc>
                <a:spcPct val="150000"/>
              </a:lnSpc>
              <a:buNone/>
            </a:pPr>
            <a:endParaRPr lang="en-US" sz="2000" b="0" dirty="0" smtClean="0">
              <a:latin typeface="Calibri" pitchFamily="34" charset="0"/>
            </a:endParaRPr>
          </a:p>
          <a:p>
            <a:pPr marL="0" indent="0" algn="l" rtl="0">
              <a:lnSpc>
                <a:spcPct val="150000"/>
              </a:lnSpc>
            </a:pP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4) Clinical data </a:t>
            </a:r>
          </a:p>
          <a:p>
            <a:pPr marL="0" lvl="1" indent="0" algn="l" rtl="0">
              <a:lnSpc>
                <a:spcPct val="150000"/>
              </a:lnSpc>
              <a:buNone/>
            </a:pP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W</a:t>
            </a:r>
            <a:r>
              <a:rPr lang="en-US" sz="2000" b="0" dirty="0" smtClean="0">
                <a:latin typeface="Calibri" pitchFamily="34" charset="0"/>
              </a:rPr>
              <a:t>hether </a:t>
            </a:r>
            <a:r>
              <a:rPr lang="en-US" sz="2000" b="0" dirty="0">
                <a:latin typeface="Calibri" pitchFamily="34" charset="0"/>
              </a:rPr>
              <a:t>admitted to the hospital or treated as </a:t>
            </a:r>
            <a:r>
              <a:rPr lang="en-US" sz="2000" b="0" dirty="0" smtClean="0">
                <a:latin typeface="Calibri" pitchFamily="34" charset="0"/>
              </a:rPr>
              <a:t>an outpatient </a:t>
            </a:r>
            <a:r>
              <a:rPr lang="en-US" sz="2000" b="0" dirty="0">
                <a:latin typeface="Calibri" pitchFamily="34" charset="0"/>
              </a:rPr>
              <a:t>or an emergency patient.</a:t>
            </a:r>
            <a:endParaRPr lang="ar-SA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65760"/>
            <a:ext cx="7520940" cy="54864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Physical parts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7520940" cy="3579849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0" dirty="0"/>
              <a:t>• a clip or fastener to hold</a:t>
            </a:r>
          </a:p>
          <a:p>
            <a:pPr algn="l" rtl="0">
              <a:lnSpc>
                <a:spcPct val="150000"/>
              </a:lnSpc>
            </a:pPr>
            <a:r>
              <a:rPr lang="en-US" sz="2000" b="0" dirty="0"/>
              <a:t> the papers </a:t>
            </a:r>
            <a:r>
              <a:rPr lang="en-US" sz="2000" b="0" dirty="0" smtClean="0"/>
              <a:t>together</a:t>
            </a:r>
          </a:p>
          <a:p>
            <a:pPr algn="l" rtl="0">
              <a:lnSpc>
                <a:spcPct val="150000"/>
              </a:lnSpc>
            </a:pPr>
            <a:r>
              <a:rPr lang="en-US" sz="2000" b="0" dirty="0" smtClean="0"/>
              <a:t>• </a:t>
            </a:r>
            <a:r>
              <a:rPr lang="en-US" sz="2000" b="0" dirty="0"/>
              <a:t>dividers between each admission and </a:t>
            </a:r>
          </a:p>
          <a:p>
            <a:pPr algn="l" rtl="0">
              <a:lnSpc>
                <a:spcPct val="150000"/>
              </a:lnSpc>
            </a:pPr>
            <a:r>
              <a:rPr lang="en-US" sz="2000" b="0" dirty="0" smtClean="0"/>
              <a:t>outpatient notes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0" dirty="0"/>
              <a:t>medical record </a:t>
            </a:r>
            <a:r>
              <a:rPr lang="en-US" sz="2000" b="0" dirty="0" smtClean="0"/>
              <a:t>forms</a:t>
            </a:r>
            <a:endParaRPr lang="en-US" sz="2000" b="0" dirty="0"/>
          </a:p>
          <a:p>
            <a:pPr algn="l" rtl="0">
              <a:lnSpc>
                <a:spcPct val="150000"/>
              </a:lnSpc>
            </a:pPr>
            <a:r>
              <a:rPr lang="en-US" sz="2000" b="0" dirty="0"/>
              <a:t>• a medical record folder.</a:t>
            </a:r>
            <a:endParaRPr lang="ar-S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93" b="100000" l="5143" r="96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76" y="153279"/>
            <a:ext cx="4260258" cy="594001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275856" y="1412776"/>
            <a:ext cx="302433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20053" y="2996952"/>
            <a:ext cx="551502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20053" y="3789040"/>
            <a:ext cx="279210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21674" y="4293096"/>
            <a:ext cx="203968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2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4911303"/>
            <a:ext cx="7772400" cy="1470025"/>
          </a:xfrm>
        </p:spPr>
        <p:txBody>
          <a:bodyPr/>
          <a:lstStyle/>
          <a:p>
            <a:pPr algn="ctr"/>
            <a:r>
              <a:rPr lang="ar-S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S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 sheet</a:t>
            </a:r>
            <a:endParaRPr lang="ar-SA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93" b="100000" l="5143" r="96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34" y="-315416"/>
            <a:ext cx="4260258" cy="594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00628"/>
            <a:ext cx="8496944" cy="3579849"/>
          </a:xfrm>
        </p:spPr>
        <p:txBody>
          <a:bodyPr>
            <a:noAutofit/>
          </a:bodyPr>
          <a:lstStyle/>
          <a:p>
            <a:pPr algn="ctr" rtl="0"/>
            <a:endParaRPr lang="en-US" sz="2400" b="0" dirty="0">
              <a:solidFill>
                <a:schemeClr val="accent2"/>
              </a:solidFill>
              <a:latin typeface="Calibri" pitchFamily="34" charset="0"/>
            </a:endParaRPr>
          </a:p>
          <a:p>
            <a:pPr algn="ctr" rtl="0"/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SOMETHING ABOUT A PATIENT THAT DOES NOT </a:t>
            </a:r>
            <a:r>
              <a:rPr lang="en-US" sz="2400" dirty="0" smtClean="0">
                <a:solidFill>
                  <a:schemeClr val="accent2"/>
                </a:solidFill>
                <a:latin typeface="Calibri" pitchFamily="34" charset="0"/>
              </a:rPr>
              <a:t>CHANGE</a:t>
            </a:r>
          </a:p>
          <a:p>
            <a:pPr algn="ctr" rtl="0"/>
            <a:endParaRPr lang="en-US" sz="2400" dirty="0">
              <a:solidFill>
                <a:schemeClr val="accent2"/>
              </a:solidFill>
              <a:latin typeface="Calibri" pitchFamily="34" charset="0"/>
            </a:endParaRPr>
          </a:p>
          <a:p>
            <a:pPr algn="ctr" rtl="0"/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EFFECTIVE PATIENT IDENTIFICATION IS THE BEGINNING OF </a:t>
            </a:r>
            <a:r>
              <a:rPr lang="en-US" sz="2400" dirty="0" smtClean="0">
                <a:solidFill>
                  <a:schemeClr val="accent2"/>
                </a:solidFill>
                <a:latin typeface="Calibri" pitchFamily="34" charset="0"/>
              </a:rPr>
              <a:t>AN EFFICIENT 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MEDICAL RECORD </a:t>
            </a:r>
            <a:r>
              <a:rPr lang="en-US" sz="2400" dirty="0" smtClean="0">
                <a:solidFill>
                  <a:schemeClr val="accent2"/>
                </a:solidFill>
                <a:latin typeface="Calibri" pitchFamily="34" charset="0"/>
              </a:rPr>
              <a:t>SYSTEM</a:t>
            </a:r>
            <a:endParaRPr lang="ar-SA" sz="2400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5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MUST HAVE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84556"/>
          </a:xfrm>
        </p:spPr>
        <p:txBody>
          <a:bodyPr>
            <a:normAutofit/>
          </a:bodyPr>
          <a:lstStyle/>
          <a:p>
            <a:pPr algn="l" rtl="0"/>
            <a:r>
              <a:rPr lang="en-US" sz="2000" b="0" dirty="0">
                <a:latin typeface="Calibri" pitchFamily="34" charset="0"/>
              </a:rPr>
              <a:t>• a national identification number;</a:t>
            </a:r>
          </a:p>
          <a:p>
            <a:pPr algn="l" rtl="0"/>
            <a:r>
              <a:rPr lang="en-US" sz="2000" b="0" dirty="0">
                <a:latin typeface="Calibri" pitchFamily="34" charset="0"/>
              </a:rPr>
              <a:t>• a social security number;</a:t>
            </a:r>
          </a:p>
          <a:p>
            <a:pPr algn="l" rtl="0"/>
            <a:r>
              <a:rPr lang="en-US" sz="2000" b="0" dirty="0">
                <a:latin typeface="Calibri" pitchFamily="34" charset="0"/>
              </a:rPr>
              <a:t>• date of birth</a:t>
            </a:r>
            <a:r>
              <a:rPr lang="en-US" sz="2000" b="0" dirty="0" smtClean="0">
                <a:latin typeface="Calibri" pitchFamily="34" charset="0"/>
              </a:rPr>
              <a:t>;</a:t>
            </a:r>
            <a:endParaRPr lang="en-US" sz="2000" b="0" dirty="0">
              <a:latin typeface="Calibri" pitchFamily="34" charset="0"/>
            </a:endParaRPr>
          </a:p>
          <a:p>
            <a:pPr algn="l" rtl="0"/>
            <a:r>
              <a:rPr lang="en-US" sz="2000" b="0" dirty="0" smtClean="0">
                <a:latin typeface="Calibri" pitchFamily="34" charset="0"/>
              </a:rPr>
              <a:t>• </a:t>
            </a:r>
            <a:r>
              <a:rPr lang="en-US" sz="2000" b="0" dirty="0">
                <a:latin typeface="Calibri" pitchFamily="34" charset="0"/>
              </a:rPr>
              <a:t>health insurance number;</a:t>
            </a:r>
          </a:p>
          <a:p>
            <a:pPr algn="l" rtl="0"/>
            <a:r>
              <a:rPr lang="en-US" sz="2000" b="0" dirty="0">
                <a:latin typeface="Calibri" pitchFamily="34" charset="0"/>
              </a:rPr>
              <a:t>• mother's maiden name;</a:t>
            </a:r>
          </a:p>
          <a:p>
            <a:pPr algn="l" rtl="0"/>
            <a:r>
              <a:rPr lang="en-US" sz="2000" b="0" dirty="0">
                <a:latin typeface="Calibri" pitchFamily="34" charset="0"/>
              </a:rPr>
              <a:t>• mother's first name;</a:t>
            </a:r>
          </a:p>
          <a:p>
            <a:pPr algn="l" rtl="0"/>
            <a:r>
              <a:rPr lang="en-US" sz="2000" b="0" dirty="0">
                <a:latin typeface="Calibri" pitchFamily="34" charset="0"/>
              </a:rPr>
              <a:t>• father's first </a:t>
            </a:r>
            <a:r>
              <a:rPr lang="en-US" sz="2000" b="0" dirty="0" smtClean="0">
                <a:latin typeface="Calibri" pitchFamily="34" charset="0"/>
              </a:rPr>
              <a:t>name</a:t>
            </a:r>
            <a:endParaRPr lang="en-US" sz="2000" b="0" dirty="0">
              <a:latin typeface="Calibri" pitchFamily="34" charset="0"/>
            </a:endParaRPr>
          </a:p>
          <a:p>
            <a:pPr algn="l" rtl="0"/>
            <a:r>
              <a:rPr lang="en-US" sz="2000" b="0" dirty="0">
                <a:latin typeface="Calibri" pitchFamily="34" charset="0"/>
              </a:rPr>
              <a:t>• in the case of a new-born infant a biological characteristic, e.g. fingerprint </a:t>
            </a:r>
            <a:r>
              <a:rPr lang="en-US" sz="2000" b="0" dirty="0" smtClean="0">
                <a:latin typeface="Calibri" pitchFamily="34" charset="0"/>
              </a:rPr>
              <a:t>or footprint</a:t>
            </a:r>
            <a:r>
              <a:rPr lang="en-US" sz="2000" b="0" dirty="0">
                <a:latin typeface="Calibri" pitchFamily="34" charset="0"/>
              </a:rPr>
              <a:t>.</a:t>
            </a:r>
            <a:endParaRPr lang="ar-SA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1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4572</TotalTime>
  <Words>1296</Words>
  <Application>Microsoft Office PowerPoint</Application>
  <PresentationFormat>On-screen Show (4:3)</PresentationFormat>
  <Paragraphs>158</Paragraphs>
  <Slides>24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Angles</vt:lpstr>
      <vt:lpstr> Medical Records Sara Alosaimy, bsc pharm</vt:lpstr>
      <vt:lpstr>OBJECTIVES</vt:lpstr>
      <vt:lpstr>Why</vt:lpstr>
      <vt:lpstr>Who writes in it </vt:lpstr>
      <vt:lpstr>Who writes in it </vt:lpstr>
      <vt:lpstr>Physical parts</vt:lpstr>
      <vt:lpstr> Front sheet</vt:lpstr>
      <vt:lpstr>PowerPoint Presentation</vt:lpstr>
      <vt:lpstr>MUST HAVE</vt:lpstr>
      <vt:lpstr>Medical Record Number (mrn)</vt:lpstr>
      <vt:lpstr>MRN</vt:lpstr>
      <vt:lpstr>PowerPoint Presentation</vt:lpstr>
      <vt:lpstr>Medical Record Form</vt:lpstr>
      <vt:lpstr>components</vt:lpstr>
      <vt:lpstr>components</vt:lpstr>
      <vt:lpstr>PowerPoint Presentation</vt:lpstr>
      <vt:lpstr>Pharmacist’s role</vt:lpstr>
      <vt:lpstr>Primary concerns</vt:lpstr>
      <vt:lpstr>Medico-Legal issues and policies</vt:lpstr>
      <vt:lpstr>Who owns it ?</vt:lpstr>
      <vt:lpstr>Certain conditions</vt:lpstr>
      <vt:lpstr>Instances in which Medical Records are used as Legal Evidence</vt:lpstr>
      <vt:lpstr>Further readings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Records</dc:title>
  <dc:creator>Sarah</dc:creator>
  <cp:lastModifiedBy>Sarah</cp:lastModifiedBy>
  <cp:revision>30</cp:revision>
  <dcterms:created xsi:type="dcterms:W3CDTF">2013-03-30T09:31:44Z</dcterms:created>
  <dcterms:modified xsi:type="dcterms:W3CDTF">2013-04-05T19:34:36Z</dcterms:modified>
</cp:coreProperties>
</file>