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73" r:id="rId8"/>
    <p:sldId id="261" r:id="rId9"/>
    <p:sldId id="262" r:id="rId10"/>
    <p:sldId id="263" r:id="rId11"/>
    <p:sldId id="264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E2C0DF-984F-4A82-A6DE-E81A76FC33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45363E-E1DF-44DB-A8B7-1DA038470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5637010" cy="882119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6000" dirty="0" smtClean="0"/>
              <a:t>Medical Parasitology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952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459750"/>
            <a:ext cx="6512511" cy="14190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19999" cy="461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96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81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effectLst/>
              </a:rPr>
              <a:t>Collection of the specimens: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05600" cy="4373880"/>
          </a:xfrm>
        </p:spPr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en-US" sz="2800" b="1" dirty="0" smtClean="0"/>
              <a:t>1- Delivery</a:t>
            </a:r>
            <a:r>
              <a:rPr lang="en-US" sz="2800" b="1" dirty="0"/>
              <a:t>:</a:t>
            </a:r>
            <a:endParaRPr lang="en-US" sz="2800" dirty="0"/>
          </a:p>
          <a:p>
            <a:pPr marL="45720" lvl="0" indent="0">
              <a:buNone/>
            </a:pPr>
            <a:endParaRPr lang="en-US" sz="2800" dirty="0" smtClean="0"/>
          </a:p>
          <a:p>
            <a:pPr marL="45720" lvl="0" indent="0">
              <a:buNone/>
            </a:pPr>
            <a:r>
              <a:rPr lang="en-US" sz="2800" dirty="0" smtClean="0"/>
              <a:t>2- </a:t>
            </a:r>
            <a:r>
              <a:rPr lang="en-US" sz="2800" b="1" dirty="0"/>
              <a:t>Safety: </a:t>
            </a:r>
            <a:endParaRPr lang="en-US" sz="2800" dirty="0"/>
          </a:p>
          <a:p>
            <a:pPr marL="45720" indent="0" algn="just">
              <a:buNone/>
            </a:pPr>
            <a:r>
              <a:rPr lang="en-US" sz="2800" b="1" dirty="0"/>
              <a:t>All fresh specimens should be handled carefully, since each specimen represents a potential source of infection</a:t>
            </a:r>
            <a:r>
              <a:rPr lang="en-US" sz="2800" b="1" dirty="0" smtClean="0"/>
              <a:t>.</a:t>
            </a:r>
          </a:p>
          <a:p>
            <a:pPr marL="45720" indent="0">
              <a:buNone/>
            </a:pPr>
            <a:endParaRPr lang="en-US" sz="2800" b="1" dirty="0" smtClean="0"/>
          </a:p>
          <a:p>
            <a:pPr marL="45720" lvl="0" indent="0">
              <a:buNone/>
            </a:pPr>
            <a:r>
              <a:rPr lang="en-US" sz="2800" b="1" dirty="0" smtClean="0"/>
              <a:t>3- </a:t>
            </a:r>
            <a:r>
              <a:rPr lang="en-US" sz="2800" b="1" dirty="0"/>
              <a:t>Number of specimens: </a:t>
            </a:r>
            <a:endParaRPr lang="en-US" sz="2800" dirty="0"/>
          </a:p>
          <a:p>
            <a:pPr marL="45720" indent="0">
              <a:buNone/>
            </a:pPr>
            <a:endParaRPr lang="en-US" b="1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324600"/>
            <a:ext cx="6512511" cy="457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7848600" cy="3429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75404"/>
            <a:ext cx="2514600" cy="1892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375404"/>
            <a:ext cx="2718781" cy="1900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4375403"/>
            <a:ext cx="2514601" cy="210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67400"/>
            <a:ext cx="6512511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1800" cy="4907280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b="1" dirty="0" smtClean="0"/>
              <a:t>4- Collection </a:t>
            </a:r>
            <a:r>
              <a:rPr lang="en-US" b="1" dirty="0"/>
              <a:t>time: </a:t>
            </a:r>
          </a:p>
          <a:p>
            <a:pPr marL="45720" lvl="0" indent="0">
              <a:buNone/>
            </a:pPr>
            <a:endParaRPr lang="en-US" dirty="0"/>
          </a:p>
          <a:p>
            <a:pPr marL="45720" lvl="0" indent="0">
              <a:buNone/>
            </a:pPr>
            <a:r>
              <a:rPr lang="en-US" b="1" dirty="0" smtClean="0"/>
              <a:t>5- </a:t>
            </a:r>
            <a:r>
              <a:rPr lang="en-US" sz="2400" b="1" dirty="0"/>
              <a:t>Specimen type and stability: </a:t>
            </a:r>
            <a:endParaRPr lang="en-US" sz="2400" b="1" dirty="0" smtClean="0"/>
          </a:p>
          <a:p>
            <a:pPr marL="45720" lvl="0" indent="0">
              <a:buNone/>
            </a:pPr>
            <a:endParaRPr lang="en-US" sz="1600" dirty="0"/>
          </a:p>
          <a:p>
            <a:pPr marL="45720" lvl="0" indent="0">
              <a:buNone/>
            </a:pPr>
            <a:r>
              <a:rPr lang="en-US" b="1" dirty="0" smtClean="0"/>
              <a:t>Liquid </a:t>
            </a:r>
            <a:r>
              <a:rPr lang="en-US" b="1" dirty="0"/>
              <a:t>specimens: </a:t>
            </a:r>
            <a:endParaRPr lang="en-US" b="1" dirty="0" smtClean="0"/>
          </a:p>
          <a:p>
            <a:pPr marL="45720" lvl="0" indent="0">
              <a:buNone/>
            </a:pPr>
            <a:endParaRPr lang="en-US" b="1" dirty="0" smtClean="0"/>
          </a:p>
          <a:p>
            <a:pPr marL="45720" lvl="0" indent="0">
              <a:buNone/>
            </a:pPr>
            <a:r>
              <a:rPr lang="en-US" b="1" dirty="0" smtClean="0"/>
              <a:t>Soft (semi-formed</a:t>
            </a:r>
            <a:r>
              <a:rPr lang="en-US" b="1" dirty="0"/>
              <a:t>) </a:t>
            </a:r>
            <a:r>
              <a:rPr lang="en-US" b="1" dirty="0" smtClean="0"/>
              <a:t>specimens</a:t>
            </a:r>
          </a:p>
          <a:p>
            <a:pPr marL="45720" lvl="0" indent="0">
              <a:buNone/>
            </a:pPr>
            <a:endParaRPr lang="en-US" b="1" dirty="0" smtClean="0"/>
          </a:p>
          <a:p>
            <a:pPr marL="45720" lvl="0" indent="0">
              <a:buNone/>
            </a:pPr>
            <a:r>
              <a:rPr lang="en-US" b="1" dirty="0" smtClean="0"/>
              <a:t>Formed specimens</a:t>
            </a:r>
          </a:p>
          <a:p>
            <a:pPr marL="45720" indent="0" algn="just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3200" dirty="0">
                <a:solidFill>
                  <a:srgbClr val="FF0000"/>
                </a:solidFill>
                <a:effectLst/>
              </a:rPr>
              <a:t>Preservation of stool specimens: </a:t>
            </a:r>
            <a:br>
              <a:rPr lang="en-US" sz="3200" dirty="0">
                <a:solidFill>
                  <a:srgbClr val="FF0000"/>
                </a:solidFill>
                <a:effectLst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b="1" dirty="0"/>
              <a:t>Aim:  </a:t>
            </a:r>
            <a:endParaRPr lang="en-US" b="1" dirty="0" smtClean="0"/>
          </a:p>
          <a:p>
            <a:pPr marL="365760" lvl="1" indent="0">
              <a:buNone/>
            </a:pPr>
            <a:r>
              <a:rPr lang="en-US" b="1" dirty="0" smtClean="0"/>
              <a:t>1- </a:t>
            </a:r>
            <a:r>
              <a:rPr lang="en-US" b="1" dirty="0"/>
              <a:t>To preserve protozoan morphology</a:t>
            </a:r>
            <a:r>
              <a:rPr lang="en-US" b="1" dirty="0" smtClean="0"/>
              <a:t>.</a:t>
            </a:r>
            <a:endParaRPr lang="en-US" dirty="0"/>
          </a:p>
          <a:p>
            <a:pPr marL="365760" lvl="1" indent="0">
              <a:buNone/>
            </a:pPr>
            <a:r>
              <a:rPr lang="en-US" b="1" dirty="0" smtClean="0"/>
              <a:t> </a:t>
            </a:r>
            <a:r>
              <a:rPr lang="en-US" b="1" dirty="0"/>
              <a:t>2- To prevent the continued development of some  helminthic eggs and </a:t>
            </a:r>
            <a:r>
              <a:rPr lang="en-US" b="1" dirty="0" smtClean="0"/>
              <a:t>larvae.</a:t>
            </a:r>
            <a:endParaRPr lang="en-US" dirty="0"/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most common preservative used is 10% formalin. </a:t>
            </a:r>
            <a:endParaRPr lang="en-US" sz="16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76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effectLst/>
              </a:rPr>
              <a:t>INDIRECT IMMUNOLOGICAL METHODS</a:t>
            </a:r>
            <a:br>
              <a:rPr lang="en-US" sz="2800" dirty="0">
                <a:solidFill>
                  <a:srgbClr val="FF0000"/>
                </a:solidFill>
                <a:effectLst/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1- Scanty </a:t>
            </a:r>
            <a:r>
              <a:rPr lang="en-US" dirty="0"/>
              <a:t>infection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2- Tissue </a:t>
            </a:r>
            <a:r>
              <a:rPr lang="en-US" dirty="0"/>
              <a:t>parasite having no portal of exit (Hydatid disease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3- Migratory stage:(</a:t>
            </a:r>
            <a:r>
              <a:rPr lang="en-US" dirty="0" err="1"/>
              <a:t>Fasciola</a:t>
            </a:r>
            <a:r>
              <a:rPr lang="en-US" dirty="0"/>
              <a:t>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4- Chronic </a:t>
            </a:r>
            <a:r>
              <a:rPr lang="en-US" dirty="0" err="1" smtClean="0"/>
              <a:t>infection:fibrosis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Bilharziasis</a:t>
            </a:r>
            <a:r>
              <a:rPr lang="en-US" dirty="0"/>
              <a:t>)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9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410200"/>
            <a:ext cx="6512511" cy="63836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effectLst/>
              </a:rPr>
              <a:t>The commonly used tests are:</a:t>
            </a:r>
            <a:br>
              <a:rPr lang="en-US" sz="3200" dirty="0">
                <a:solidFill>
                  <a:srgbClr val="FF0000"/>
                </a:solidFill>
                <a:effectLst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Indirect </a:t>
            </a:r>
            <a:r>
              <a:rPr lang="en-US" sz="2400" b="1" dirty="0" err="1">
                <a:solidFill>
                  <a:srgbClr val="002060"/>
                </a:solidFill>
                <a:latin typeface="+mj-lt"/>
                <a:ea typeface="Times New Roman"/>
              </a:rPr>
              <a:t>Haemagglutination</a:t>
            </a: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 Test (IHA)</a:t>
            </a:r>
            <a:endParaRPr lang="en-US" sz="1800" dirty="0">
              <a:latin typeface="+mj-lt"/>
              <a:ea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Indirect Fluorescent Antibody Test (IFA)</a:t>
            </a:r>
            <a:endParaRPr lang="en-US" sz="1800" dirty="0">
              <a:latin typeface="+mj-lt"/>
              <a:ea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Enzyme linked </a:t>
            </a:r>
            <a:r>
              <a:rPr lang="en-US" sz="2400" b="1" dirty="0" err="1">
                <a:solidFill>
                  <a:srgbClr val="002060"/>
                </a:solidFill>
                <a:latin typeface="+mj-lt"/>
                <a:ea typeface="Times New Roman"/>
              </a:rPr>
              <a:t>Immunosorbant</a:t>
            </a: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 Assay (ELISA)</a:t>
            </a:r>
            <a:endParaRPr lang="en-US" sz="1800" dirty="0">
              <a:latin typeface="+mj-lt"/>
              <a:ea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Complement fixation test (CFT)</a:t>
            </a:r>
            <a:endParaRPr lang="en-US" sz="1800" dirty="0">
              <a:latin typeface="+mj-lt"/>
              <a:ea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Agar gel Immunodiffusion (AGID)</a:t>
            </a:r>
            <a:endParaRPr lang="en-US" sz="1800" dirty="0">
              <a:latin typeface="+mj-lt"/>
              <a:ea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/>
              </a:rPr>
              <a:t>Immunodiagnostic strip tests (Dip stick test)</a:t>
            </a:r>
            <a:endParaRPr lang="en-US" sz="1800" dirty="0">
              <a:latin typeface="+mj-lt"/>
              <a:ea typeface="Times New Roman"/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effectLst/>
              </a:rPr>
              <a:t>Subkingdom Protozoa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/>
              <a:t>Phylum </a:t>
            </a:r>
            <a:r>
              <a:rPr lang="en-US" b="1" dirty="0" err="1" smtClean="0"/>
              <a:t>Sarcomastigophora</a:t>
            </a:r>
            <a:r>
              <a:rPr lang="en-US" dirty="0" smtClean="0"/>
              <a:t>:</a:t>
            </a:r>
          </a:p>
          <a:p>
            <a:pPr marL="45720" indent="0">
              <a:buNone/>
            </a:pPr>
            <a:r>
              <a:rPr lang="en-US" b="1" dirty="0" smtClean="0"/>
              <a:t>Subphylum – </a:t>
            </a:r>
            <a:r>
              <a:rPr lang="en-US" b="1" dirty="0" err="1" smtClean="0"/>
              <a:t>Mastigophora</a:t>
            </a:r>
            <a:endParaRPr lang="en-US" b="1" dirty="0"/>
          </a:p>
          <a:p>
            <a:pPr marL="45720" indent="0">
              <a:buNone/>
            </a:pPr>
            <a:r>
              <a:rPr lang="en-US" b="1" dirty="0" smtClean="0"/>
              <a:t>Subphylum </a:t>
            </a:r>
            <a:r>
              <a:rPr lang="en-US" b="1" dirty="0"/>
              <a:t>- </a:t>
            </a:r>
            <a:r>
              <a:rPr lang="en-US" b="1" dirty="0" err="1" smtClean="0"/>
              <a:t>Sarcodina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Phylum </a:t>
            </a:r>
            <a:r>
              <a:rPr lang="en-US" b="1" dirty="0" err="1" smtClean="0"/>
              <a:t>Apicomplexa</a:t>
            </a:r>
            <a:endParaRPr lang="en-US" b="1" dirty="0" smtClean="0"/>
          </a:p>
          <a:p>
            <a:pPr marL="45720" indent="0">
              <a:buNone/>
            </a:pPr>
            <a:endParaRPr lang="en-US" b="1" dirty="0"/>
          </a:p>
          <a:p>
            <a:pPr marL="45720" indent="0">
              <a:buNone/>
            </a:pPr>
            <a:r>
              <a:rPr lang="en-US" b="1" dirty="0" smtClean="0"/>
              <a:t>Phylum </a:t>
            </a:r>
            <a:r>
              <a:rPr lang="en-US" b="1" dirty="0" err="1" smtClean="0"/>
              <a:t>Ciliophora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 smtClean="0"/>
              <a:t>Phylum </a:t>
            </a:r>
            <a:r>
              <a:rPr lang="en-US" b="1" dirty="0" err="1"/>
              <a:t>Microspora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effectLst/>
              </a:rPr>
              <a:t>Subkingdom - </a:t>
            </a:r>
            <a:r>
              <a:rPr lang="en-US" dirty="0" err="1">
                <a:solidFill>
                  <a:srgbClr val="FF0000"/>
                </a:solidFill>
                <a:effectLst/>
              </a:rPr>
              <a:t>Metazoa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 </a:t>
            </a:r>
            <a:r>
              <a:rPr lang="en-US" b="1" dirty="0"/>
              <a:t>Phylum </a:t>
            </a:r>
            <a:r>
              <a:rPr lang="en-US" b="1" dirty="0" smtClean="0"/>
              <a:t>– </a:t>
            </a:r>
            <a:r>
              <a:rPr lang="en-US" b="1" dirty="0" err="1" smtClean="0"/>
              <a:t>Nematoda</a:t>
            </a:r>
            <a:endParaRPr lang="en-US" b="1" dirty="0" smtClean="0"/>
          </a:p>
          <a:p>
            <a:pPr marL="45720" indent="0">
              <a:buNone/>
            </a:pPr>
            <a:endParaRPr lang="en-US" b="1" dirty="0"/>
          </a:p>
          <a:p>
            <a:pPr marL="45720" indent="0">
              <a:buNone/>
            </a:pPr>
            <a:r>
              <a:rPr lang="en-US" b="1" dirty="0"/>
              <a:t>Phylum </a:t>
            </a:r>
            <a:r>
              <a:rPr lang="en-US" b="1" dirty="0" smtClean="0"/>
              <a:t>– Platyhelminthes:</a:t>
            </a:r>
          </a:p>
          <a:p>
            <a:pPr marL="45720" indent="0">
              <a:buNone/>
            </a:pPr>
            <a:endParaRPr lang="en-US" b="1" dirty="0"/>
          </a:p>
          <a:p>
            <a:pPr marL="45720" indent="0">
              <a:buNone/>
            </a:pPr>
            <a:r>
              <a:rPr lang="en-US" b="1" dirty="0"/>
              <a:t>Class </a:t>
            </a:r>
            <a:r>
              <a:rPr lang="en-US" b="1" dirty="0" err="1" smtClean="0"/>
              <a:t>Trematoda</a:t>
            </a:r>
            <a:endParaRPr lang="en-US" b="1" dirty="0" smtClean="0"/>
          </a:p>
          <a:p>
            <a:pPr marL="45720" indent="0">
              <a:buNone/>
            </a:pPr>
            <a:endParaRPr lang="en-US" b="1" dirty="0"/>
          </a:p>
          <a:p>
            <a:pPr marL="45720" indent="0">
              <a:buNone/>
            </a:pPr>
            <a:r>
              <a:rPr lang="en-US" b="1" dirty="0"/>
              <a:t>Class </a:t>
            </a:r>
            <a:r>
              <a:rPr lang="en-US" b="1" dirty="0" err="1"/>
              <a:t>Cestoidea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3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effectLst/>
              </a:rPr>
              <a:t>Division (reproduction):</a:t>
            </a:r>
            <a:br>
              <a:rPr lang="en-US" sz="4000" dirty="0">
                <a:solidFill>
                  <a:srgbClr val="FF0000"/>
                </a:solidFill>
                <a:effectLst/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dirty="0" smtClean="0"/>
              <a:t>1-Asexual </a:t>
            </a:r>
            <a:r>
              <a:rPr lang="en-US" dirty="0"/>
              <a:t>reproduction:</a:t>
            </a:r>
          </a:p>
          <a:p>
            <a:pPr marL="45720" lvl="0" indent="0">
              <a:buNone/>
            </a:pPr>
            <a:r>
              <a:rPr lang="en-US" dirty="0"/>
              <a:t>Binary fission: </a:t>
            </a:r>
            <a:endParaRPr lang="en-US" dirty="0" smtClean="0"/>
          </a:p>
          <a:p>
            <a:pPr marL="45720" lvl="0" indent="0">
              <a:buNone/>
            </a:pPr>
            <a:r>
              <a:rPr lang="en-US" dirty="0" smtClean="0"/>
              <a:t>Multiple </a:t>
            </a:r>
            <a:r>
              <a:rPr lang="en-US" dirty="0"/>
              <a:t>fission: </a:t>
            </a:r>
            <a:endParaRPr lang="en-US" dirty="0" smtClean="0"/>
          </a:p>
          <a:p>
            <a:pPr marL="45720" lvl="0" indent="0">
              <a:buNone/>
            </a:pPr>
            <a:endParaRPr lang="en-US" dirty="0" smtClean="0"/>
          </a:p>
          <a:p>
            <a:pPr marL="45720" lvl="0" indent="0">
              <a:buNone/>
            </a:pPr>
            <a:r>
              <a:rPr lang="en-US" dirty="0" smtClean="0"/>
              <a:t>2- Sexual </a:t>
            </a:r>
            <a:r>
              <a:rPr lang="en-US" dirty="0"/>
              <a:t>reproduction:</a:t>
            </a:r>
          </a:p>
          <a:p>
            <a:pPr marL="45720" indent="0">
              <a:buNone/>
            </a:pPr>
            <a:r>
              <a:rPr lang="en-US" dirty="0"/>
              <a:t>Union of two gametes following reduction division.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2732689" cy="1905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33400"/>
            <a:ext cx="2714625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27" y="2466109"/>
            <a:ext cx="28448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8" y="4447309"/>
            <a:ext cx="2498296" cy="1877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447308"/>
            <a:ext cx="2438400" cy="192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53000"/>
            <a:ext cx="6512511" cy="1095568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Definitions: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6428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2800" dirty="0" smtClean="0"/>
              <a:t>1- Parasite</a:t>
            </a:r>
          </a:p>
          <a:p>
            <a:pPr marL="45720" indent="0">
              <a:buNone/>
            </a:pPr>
            <a:r>
              <a:rPr lang="en-US" sz="2800" dirty="0" smtClean="0"/>
              <a:t>Types of parasites: </a:t>
            </a:r>
          </a:p>
          <a:p>
            <a:pPr marL="45720" indent="0">
              <a:buNone/>
            </a:pPr>
            <a:r>
              <a:rPr lang="en-US" sz="2800" dirty="0"/>
              <a:t>Obligatory </a:t>
            </a:r>
            <a:r>
              <a:rPr lang="en-US" sz="2800" dirty="0" smtClean="0"/>
              <a:t>parasite</a:t>
            </a:r>
          </a:p>
          <a:p>
            <a:pPr marL="45720" indent="0">
              <a:buNone/>
            </a:pPr>
            <a:r>
              <a:rPr lang="en-US" sz="2800" dirty="0"/>
              <a:t>Facultative </a:t>
            </a:r>
            <a:r>
              <a:rPr lang="en-US" sz="2800" dirty="0" smtClean="0"/>
              <a:t>parasite</a:t>
            </a:r>
          </a:p>
          <a:p>
            <a:pPr marL="45720" indent="0">
              <a:buNone/>
            </a:pPr>
            <a:r>
              <a:rPr lang="en-US" sz="2800" dirty="0"/>
              <a:t>Accidental </a:t>
            </a:r>
            <a:r>
              <a:rPr lang="en-US" sz="2800" dirty="0" smtClean="0"/>
              <a:t>parasite</a:t>
            </a:r>
          </a:p>
          <a:p>
            <a:pPr marL="4572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- Host </a:t>
            </a:r>
          </a:p>
          <a:p>
            <a:pPr marL="45720" indent="0">
              <a:buNone/>
            </a:pPr>
            <a:r>
              <a:rPr lang="en-US" sz="2800" dirty="0" smtClean="0"/>
              <a:t>Types of hosts:</a:t>
            </a:r>
          </a:p>
          <a:p>
            <a:pPr marL="45720" indent="0">
              <a:buNone/>
            </a:pPr>
            <a:r>
              <a:rPr lang="en-US" sz="2800" dirty="0"/>
              <a:t>Definitive </a:t>
            </a:r>
            <a:r>
              <a:rPr lang="en-US" sz="2800" dirty="0" smtClean="0"/>
              <a:t>host</a:t>
            </a:r>
          </a:p>
          <a:p>
            <a:pPr marL="45720" indent="0">
              <a:buNone/>
            </a:pPr>
            <a:r>
              <a:rPr lang="en-US" sz="2800" dirty="0" smtClean="0"/>
              <a:t>Intermediate host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5515168"/>
            <a:ext cx="6512511" cy="474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445008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3- Life cycle</a:t>
            </a:r>
          </a:p>
          <a:p>
            <a:pPr marL="45720" indent="0">
              <a:buNone/>
            </a:pPr>
            <a:r>
              <a:rPr lang="en-US" dirty="0" smtClean="0"/>
              <a:t>4- Parasitic infection</a:t>
            </a:r>
          </a:p>
          <a:p>
            <a:pPr marL="45720" indent="0">
              <a:buNone/>
            </a:pPr>
            <a:r>
              <a:rPr lang="en-US" dirty="0" smtClean="0"/>
              <a:t>5- Parasitic disease </a:t>
            </a:r>
          </a:p>
          <a:p>
            <a:pPr marL="45720" indent="0">
              <a:buNone/>
            </a:pPr>
            <a:r>
              <a:rPr lang="en-US" dirty="0" smtClean="0"/>
              <a:t>6- Parasitic infestation</a:t>
            </a:r>
          </a:p>
          <a:p>
            <a:pPr marL="45720" indent="0">
              <a:buNone/>
            </a:pPr>
            <a:r>
              <a:rPr lang="en-US" dirty="0" smtClean="0"/>
              <a:t>7- Habitat</a:t>
            </a:r>
          </a:p>
          <a:p>
            <a:pPr marL="45720" indent="0">
              <a:buNone/>
            </a:pPr>
            <a:r>
              <a:rPr lang="en-US" dirty="0" smtClean="0"/>
              <a:t>8- Commensalism</a:t>
            </a:r>
          </a:p>
          <a:p>
            <a:pPr marL="45720" indent="0">
              <a:buNone/>
            </a:pPr>
            <a:r>
              <a:rPr lang="en-US" dirty="0" smtClean="0"/>
              <a:t>9- Symbiosis</a:t>
            </a:r>
          </a:p>
          <a:p>
            <a:pPr marL="45720" indent="0">
              <a:buNone/>
            </a:pPr>
            <a:r>
              <a:rPr lang="en-US" dirty="0" smtClean="0"/>
              <a:t>10- Reservoir host</a:t>
            </a:r>
          </a:p>
          <a:p>
            <a:pPr marL="45720" indent="0">
              <a:buNone/>
            </a:pPr>
            <a:r>
              <a:rPr lang="en-US" dirty="0" smtClean="0"/>
              <a:t>11- Vector: </a:t>
            </a:r>
            <a:r>
              <a:rPr lang="en-US" dirty="0"/>
              <a:t>mechanical </a:t>
            </a:r>
            <a:r>
              <a:rPr lang="en-US" dirty="0" smtClean="0"/>
              <a:t>vector or </a:t>
            </a:r>
            <a:r>
              <a:rPr lang="en-US" dirty="0"/>
              <a:t>biologic vector</a:t>
            </a:r>
          </a:p>
        </p:txBody>
      </p:sp>
    </p:spTree>
    <p:extLst>
      <p:ext uri="{BB962C8B-B14F-4D97-AF65-F5344CB8AC3E}">
        <p14:creationId xmlns:p14="http://schemas.microsoft.com/office/powerpoint/2010/main" val="280952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687291"/>
            <a:ext cx="6512511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4528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12- carrier </a:t>
            </a:r>
          </a:p>
          <a:p>
            <a:pPr marL="45720" indent="0">
              <a:buNone/>
            </a:pPr>
            <a:r>
              <a:rPr lang="en-US" dirty="0" smtClean="0"/>
              <a:t>13- Zoonosis</a:t>
            </a:r>
          </a:p>
          <a:p>
            <a:pPr marL="45720" indent="0">
              <a:buNone/>
            </a:pPr>
            <a:r>
              <a:rPr lang="en-US" dirty="0" smtClean="0"/>
              <a:t>14- Infective stage</a:t>
            </a:r>
          </a:p>
          <a:p>
            <a:pPr marL="45720" indent="0">
              <a:buNone/>
            </a:pPr>
            <a:r>
              <a:rPr lang="en-US" dirty="0" smtClean="0"/>
              <a:t>15- Diagnostic stage</a:t>
            </a:r>
          </a:p>
          <a:p>
            <a:pPr marL="45720" indent="0">
              <a:buNone/>
            </a:pPr>
            <a:r>
              <a:rPr lang="en-US" dirty="0" smtClean="0"/>
              <a:t>16- Protozoa</a:t>
            </a:r>
          </a:p>
          <a:p>
            <a:pPr marL="45720" indent="0">
              <a:buNone/>
            </a:pPr>
            <a:r>
              <a:rPr lang="en-US" dirty="0" smtClean="0"/>
              <a:t>17- Eukaryote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9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53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Sources of infection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4528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dirty="0" smtClean="0"/>
              <a:t>1- Soil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2- Water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3- Food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4- Insect vector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5- Animals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6- Other persons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7-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6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53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Modes of infection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1- Oral transmission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2- Skin transmission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3- Vector transmission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4- Direct transmission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3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953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effectLst/>
              </a:rPr>
              <a:t>Taxonomy</a:t>
            </a:r>
            <a:br>
              <a:rPr lang="en-US" dirty="0">
                <a:solidFill>
                  <a:srgbClr val="FF0000"/>
                </a:solidFill>
                <a:effectLst/>
              </a:rPr>
            </a:b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57634"/>
              </p:ext>
            </p:extLst>
          </p:nvPr>
        </p:nvGraphicFramePr>
        <p:xfrm>
          <a:off x="961925" y="685800"/>
          <a:ext cx="7203701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مستند" r:id="rId3" imgW="5362262" imgH="3175958" progId="Word.Document.12">
                  <p:embed/>
                </p:oleObj>
              </mc:Choice>
              <mc:Fallback>
                <p:oleObj name="مستند" r:id="rId3" imgW="5362262" imgH="31759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1925" y="685800"/>
                        <a:ext cx="7203701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907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861484"/>
              </p:ext>
            </p:extLst>
          </p:nvPr>
        </p:nvGraphicFramePr>
        <p:xfrm>
          <a:off x="533400" y="838200"/>
          <a:ext cx="7897830" cy="399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مستند" r:id="rId3" imgW="5362262" imgH="2710851" progId="Word.Document.12">
                  <p:embed/>
                </p:oleObj>
              </mc:Choice>
              <mc:Fallback>
                <p:oleObj name="مستند" r:id="rId3" imgW="5362262" imgH="2710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838200"/>
                        <a:ext cx="7897830" cy="399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0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330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Slipstream</vt:lpstr>
      <vt:lpstr>مستند</vt:lpstr>
      <vt:lpstr>Medical Parasitology</vt:lpstr>
      <vt:lpstr>PowerPoint Presentation</vt:lpstr>
      <vt:lpstr>Definitions:</vt:lpstr>
      <vt:lpstr>PowerPoint Presentation</vt:lpstr>
      <vt:lpstr>PowerPoint Presentation</vt:lpstr>
      <vt:lpstr>Sources of infection</vt:lpstr>
      <vt:lpstr>Modes of infection</vt:lpstr>
      <vt:lpstr>Taxonomy </vt:lpstr>
      <vt:lpstr>PowerPoint Presentation</vt:lpstr>
      <vt:lpstr>PowerPoint Presentation</vt:lpstr>
      <vt:lpstr>Collection of the specimens: </vt:lpstr>
      <vt:lpstr>PowerPoint Presentation</vt:lpstr>
      <vt:lpstr>PowerPoint Presentation</vt:lpstr>
      <vt:lpstr>Preservation of stool specimens:  </vt:lpstr>
      <vt:lpstr>INDIRECT IMMUNOLOGICAL METHODS </vt:lpstr>
      <vt:lpstr>The commonly used tests are: </vt:lpstr>
      <vt:lpstr>Subkingdom Protozoa</vt:lpstr>
      <vt:lpstr>Subkingdom - Metazoa</vt:lpstr>
      <vt:lpstr>Division (reproduction):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Parasitology</dc:title>
  <dc:creator>user</dc:creator>
  <cp:lastModifiedBy>Danah Alturbak</cp:lastModifiedBy>
  <cp:revision>11</cp:revision>
  <dcterms:created xsi:type="dcterms:W3CDTF">2016-01-23T19:08:14Z</dcterms:created>
  <dcterms:modified xsi:type="dcterms:W3CDTF">2016-01-24T04:31:02Z</dcterms:modified>
</cp:coreProperties>
</file>