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3"/>
  </p:notesMasterIdLst>
  <p:sldIdLst>
    <p:sldId id="284" r:id="rId2"/>
    <p:sldId id="283" r:id="rId3"/>
    <p:sldId id="287" r:id="rId4"/>
    <p:sldId id="288" r:id="rId5"/>
    <p:sldId id="289" r:id="rId6"/>
    <p:sldId id="285" r:id="rId7"/>
    <p:sldId id="257" r:id="rId8"/>
    <p:sldId id="258" r:id="rId9"/>
    <p:sldId id="268" r:id="rId10"/>
    <p:sldId id="259" r:id="rId11"/>
    <p:sldId id="260" r:id="rId12"/>
    <p:sldId id="261" r:id="rId13"/>
    <p:sldId id="262" r:id="rId14"/>
    <p:sldId id="276" r:id="rId15"/>
    <p:sldId id="277" r:id="rId16"/>
    <p:sldId id="263" r:id="rId17"/>
    <p:sldId id="264" r:id="rId18"/>
    <p:sldId id="265" r:id="rId19"/>
    <p:sldId id="278" r:id="rId20"/>
    <p:sldId id="266" r:id="rId21"/>
    <p:sldId id="269" r:id="rId22"/>
    <p:sldId id="270" r:id="rId23"/>
    <p:sldId id="271" r:id="rId24"/>
    <p:sldId id="272" r:id="rId25"/>
    <p:sldId id="273" r:id="rId26"/>
    <p:sldId id="274" r:id="rId27"/>
    <p:sldId id="275" r:id="rId28"/>
    <p:sldId id="279" r:id="rId29"/>
    <p:sldId id="280" r:id="rId30"/>
    <p:sldId id="281"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25" autoAdjust="0"/>
  </p:normalViewPr>
  <p:slideViewPr>
    <p:cSldViewPr>
      <p:cViewPr varScale="1">
        <p:scale>
          <a:sx n="63" d="100"/>
          <a:sy n="63" d="100"/>
        </p:scale>
        <p:origin x="72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C2425-E1AC-464D-9019-657128E5E1C2}" type="datetimeFigureOut">
              <a:rPr lang="en-US" smtClean="0"/>
              <a:t>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53EE24-3F75-4EDC-B88D-E36CADE86ACC}" type="slidenum">
              <a:rPr lang="en-US" smtClean="0"/>
              <a:t>‹#›</a:t>
            </a:fld>
            <a:endParaRPr lang="en-US"/>
          </a:p>
        </p:txBody>
      </p:sp>
    </p:spTree>
    <p:extLst>
      <p:ext uri="{BB962C8B-B14F-4D97-AF65-F5344CB8AC3E}">
        <p14:creationId xmlns:p14="http://schemas.microsoft.com/office/powerpoint/2010/main" val="2842333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53EE24-3F75-4EDC-B88D-E36CADE86ACC}" type="slidenum">
              <a:rPr lang="en-US" smtClean="0"/>
              <a:t>1</a:t>
            </a:fld>
            <a:endParaRPr lang="en-US"/>
          </a:p>
        </p:txBody>
      </p:sp>
    </p:spTree>
    <p:extLst>
      <p:ext uri="{BB962C8B-B14F-4D97-AF65-F5344CB8AC3E}">
        <p14:creationId xmlns:p14="http://schemas.microsoft.com/office/powerpoint/2010/main" val="1603931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FE17D3-CCC5-4AC0-9835-93C0786A4CA2}"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58E73-CC70-40EA-AA9B-BC5CEDF65E59}"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981C1E-B203-4088-B797-1AEAE3A9B1E3}"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a:p>
        </p:txBody>
      </p:sp>
      <p:sp>
        <p:nvSpPr>
          <p:cNvPr id="7" name="Rectangle 6"/>
          <p:cNvSpPr>
            <a:spLocks noGrp="1"/>
          </p:cNvSpPr>
          <p:nvPr>
            <p:ph sz="quarter" idx="13"/>
          </p:nvPr>
        </p:nvSpPr>
        <p:spPr>
          <a:xfrm>
            <a:off x="609600" y="1803400"/>
            <a:ext cx="8153400" cy="43688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13"/>
          <p:cNvSpPr>
            <a:spLocks noGrp="1"/>
          </p:cNvSpPr>
          <p:nvPr>
            <p:ph type="dt" sz="half" idx="14"/>
          </p:nvPr>
        </p:nvSpPr>
        <p:spPr/>
        <p:txBody>
          <a:bodyPr/>
          <a:lstStyle>
            <a:lvl1pPr>
              <a:defRPr/>
            </a:lvl1pPr>
          </a:lstStyle>
          <a:p>
            <a:pPr>
              <a:defRPr/>
            </a:pPr>
            <a:endParaRPr lang="th-TH"/>
          </a:p>
        </p:txBody>
      </p:sp>
      <p:sp>
        <p:nvSpPr>
          <p:cNvPr id="5" name="Footer Placeholder 2"/>
          <p:cNvSpPr>
            <a:spLocks noGrp="1"/>
          </p:cNvSpPr>
          <p:nvPr>
            <p:ph type="ftr" sz="quarter" idx="15"/>
          </p:nvPr>
        </p:nvSpPr>
        <p:spPr/>
        <p:txBody>
          <a:bodyPr/>
          <a:lstStyle>
            <a:lvl1pPr>
              <a:defRPr/>
            </a:lvl1pPr>
          </a:lstStyle>
          <a:p>
            <a:pPr>
              <a:defRPr/>
            </a:pPr>
            <a:endParaRPr lang="th-TH"/>
          </a:p>
        </p:txBody>
      </p:sp>
      <p:sp>
        <p:nvSpPr>
          <p:cNvPr id="6" name="Slide Number Placeholder 22"/>
          <p:cNvSpPr>
            <a:spLocks noGrp="1"/>
          </p:cNvSpPr>
          <p:nvPr>
            <p:ph type="sldNum" sz="quarter" idx="16"/>
          </p:nvPr>
        </p:nvSpPr>
        <p:spPr/>
        <p:txBody>
          <a:bodyPr/>
          <a:lstStyle>
            <a:lvl1pPr>
              <a:defRPr/>
            </a:lvl1pPr>
          </a:lstStyle>
          <a:p>
            <a:pPr>
              <a:defRPr/>
            </a:pPr>
            <a:fld id="{601A2476-5054-4118-ACC5-30346B9701CA}" type="slidenum">
              <a:rPr lang="th-TH"/>
              <a:pPr>
                <a:defRPr/>
              </a:pPr>
              <a:t>‹#›</a:t>
            </a:fld>
            <a:endParaRPr lang="th-TH"/>
          </a:p>
        </p:txBody>
      </p:sp>
    </p:spTree>
    <p:extLst>
      <p:ext uri="{BB962C8B-B14F-4D97-AF65-F5344CB8AC3E}">
        <p14:creationId xmlns:p14="http://schemas.microsoft.com/office/powerpoint/2010/main" val="102460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513094B-3540-4EF9-952C-D44E71DEFE43}"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3F9138-ADC0-4204-9EB4-8BACCA1F2A71}"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6C217B6-EC20-4E7F-9F42-65052BD27F01}"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B732A7-B84E-4E9E-BD1F-95F668AF2FF0}" type="datetime1">
              <a:rPr lang="en-US" smtClean="0"/>
              <a:t>2/9/2016</a:t>
            </a:fld>
            <a:endParaRPr lang="en-US"/>
          </a:p>
        </p:txBody>
      </p:sp>
      <p:sp>
        <p:nvSpPr>
          <p:cNvPr id="8" name="Footer Placeholder 7"/>
          <p:cNvSpPr>
            <a:spLocks noGrp="1"/>
          </p:cNvSpPr>
          <p:nvPr>
            <p:ph type="ftr" sz="quarter" idx="11"/>
          </p:nvPr>
        </p:nvSpPr>
        <p:spPr/>
        <p:txBody>
          <a:bodyPr/>
          <a:lstStyle/>
          <a:p>
            <a:r>
              <a:rPr lang="en-US" smtClean="0"/>
              <a:t>Mohammed Alnaif PhD.</a:t>
            </a:r>
            <a:endParaRPr lang="en-US"/>
          </a:p>
        </p:txBody>
      </p:sp>
      <p:sp>
        <p:nvSpPr>
          <p:cNvPr id="9" name="Slide Number Placeholder 8"/>
          <p:cNvSpPr>
            <a:spLocks noGrp="1"/>
          </p:cNvSpPr>
          <p:nvPr>
            <p:ph type="sldNum" sz="quarter" idx="12"/>
          </p:nvPr>
        </p:nvSpPr>
        <p:spPr/>
        <p:txBody>
          <a:bodyPr/>
          <a:lstStyle/>
          <a:p>
            <a:fld id="{EEEECDCC-63C2-4492-ADC6-A6890B1EB7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0DA062-42F5-4BC5-A5E2-0CDBFE3317BB}" type="datetime1">
              <a:rPr lang="en-US" smtClean="0"/>
              <a:t>2/9/2016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93824-CC26-427F-81D7-EC814CBD47C0}" type="datetime1">
              <a:rPr lang="en-US" smtClean="0"/>
              <a:t>2/9/2016</a:t>
            </a:fld>
            <a:endParaRPr lang="en-US"/>
          </a:p>
        </p:txBody>
      </p:sp>
      <p:sp>
        <p:nvSpPr>
          <p:cNvPr id="3" name="Footer Placeholder 2"/>
          <p:cNvSpPr>
            <a:spLocks noGrp="1"/>
          </p:cNvSpPr>
          <p:nvPr>
            <p:ph type="ftr" sz="quarter" idx="11"/>
          </p:nvPr>
        </p:nvSpPr>
        <p:spPr/>
        <p:txBody>
          <a:bodyPr/>
          <a:lstStyle/>
          <a:p>
            <a:r>
              <a:rPr lang="en-US" smtClean="0"/>
              <a:t>Mohammed Alnaif PhD.</a:t>
            </a:r>
            <a:endParaRPr lang="en-US"/>
          </a:p>
        </p:txBody>
      </p:sp>
      <p:sp>
        <p:nvSpPr>
          <p:cNvPr id="4" name="Slide Number Placeholder 3"/>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75B4BC-9286-4F3F-A539-CF363ADDF5E9}"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5ACF1-52A8-4741-A2FD-6C9943D49452}"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CCEDCE7-CAFF-4F26-B4AB-E69BFA5BDCE6}" type="datetime1">
              <a:rPr lang="en-US" smtClean="0"/>
              <a:t>2/9/2016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en-US" smtClean="0"/>
              <a:t>Mohammed Alnaif PhD.</a:t>
            </a: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EEECDCC-63C2-4492-ADC6-A6890B1EB7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timing>
    <p:tnLst>
      <p:par>
        <p:cTn id="1" dur="indefinite" restart="never" nodeType="tmRoot"/>
      </p:par>
    </p:tnLst>
  </p:timing>
  <p:hf hdr="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lnaif@ksu.edu.s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www.who.int/gho/publications/world_health_statistics/e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75" y="357188"/>
            <a:ext cx="7772400" cy="1071562"/>
          </a:xfrm>
        </p:spPr>
        <p:txBody>
          <a:bodyPr/>
          <a:lstStyle/>
          <a:p>
            <a:pPr marL="182880" indent="0" eaLnBrk="1" fontAlgn="auto" hangingPunct="1">
              <a:spcAft>
                <a:spcPts val="0"/>
              </a:spcAft>
              <a:buNone/>
              <a:defRPr/>
            </a:pPr>
            <a:r>
              <a:rPr lang="en-US" dirty="0" smtClean="0">
                <a:solidFill>
                  <a:schemeClr val="tx1"/>
                </a:solidFill>
              </a:rPr>
              <a:t>EPIDEMIOLOGY</a:t>
            </a:r>
            <a:endParaRPr lang="ar-SA" dirty="0">
              <a:solidFill>
                <a:schemeClr val="tx1"/>
              </a:solidFill>
            </a:endParaRPr>
          </a:p>
        </p:txBody>
      </p:sp>
      <p:sp>
        <p:nvSpPr>
          <p:cNvPr id="3" name="Subtitle 2"/>
          <p:cNvSpPr>
            <a:spLocks noGrp="1"/>
          </p:cNvSpPr>
          <p:nvPr>
            <p:ph type="subTitle" idx="1"/>
          </p:nvPr>
        </p:nvSpPr>
        <p:spPr>
          <a:xfrm>
            <a:off x="857250" y="1773238"/>
            <a:ext cx="7500938" cy="3865562"/>
          </a:xfrm>
        </p:spPr>
        <p:txBody>
          <a:bodyPr>
            <a:normAutofit/>
          </a:bodyPr>
          <a:lstStyle/>
          <a:p>
            <a:pPr algn="ctr" eaLnBrk="1" fontAlgn="auto" hangingPunct="1">
              <a:spcAft>
                <a:spcPts val="0"/>
              </a:spcAft>
              <a:buFont typeface="Wingdings 2"/>
              <a:buNone/>
              <a:defRPr/>
            </a:pPr>
            <a:r>
              <a:rPr lang="en-US" sz="2400" b="1" dirty="0" smtClean="0">
                <a:latin typeface="Times New Roman" panose="02020603050405020304" pitchFamily="18" charset="0"/>
                <a:cs typeface="Times New Roman" panose="02020603050405020304" pitchFamily="18" charset="0"/>
              </a:rPr>
              <a:t>KSU</a:t>
            </a:r>
          </a:p>
          <a:p>
            <a:pPr algn="ctr" eaLnBrk="1" fontAlgn="auto" hangingPunct="1">
              <a:spcAft>
                <a:spcPts val="0"/>
              </a:spcAft>
              <a:buFont typeface="Wingdings 2"/>
              <a:buNone/>
              <a:defRPr/>
            </a:pPr>
            <a:r>
              <a:rPr lang="en-US" sz="2400" b="1" dirty="0" smtClean="0">
                <a:latin typeface="Times New Roman" panose="02020603050405020304" pitchFamily="18" charset="0"/>
                <a:cs typeface="Times New Roman" panose="02020603050405020304" pitchFamily="18" charset="0"/>
              </a:rPr>
              <a:t>College of Applied Medical Sciences</a:t>
            </a:r>
          </a:p>
          <a:p>
            <a:pPr algn="ctr" eaLnBrk="1" fontAlgn="auto" hangingPunct="1">
              <a:spcAft>
                <a:spcPts val="0"/>
              </a:spcAft>
              <a:buFont typeface="Wingdings 2"/>
              <a:buNone/>
              <a:defRPr/>
            </a:pPr>
            <a:r>
              <a:rPr lang="en-US" sz="2400" b="1" dirty="0" smtClean="0">
                <a:latin typeface="Times New Roman" panose="02020603050405020304" pitchFamily="18" charset="0"/>
                <a:cs typeface="Times New Roman" panose="02020603050405020304" pitchFamily="18" charset="0"/>
              </a:rPr>
              <a:t>CHS 334</a:t>
            </a:r>
          </a:p>
          <a:p>
            <a:pPr algn="ctr" eaLnBrk="1" fontAlgn="auto" hangingPunct="1">
              <a:spcAft>
                <a:spcPts val="0"/>
              </a:spcAft>
              <a:buFont typeface="Wingdings 2"/>
              <a:buNone/>
              <a:defRPr/>
            </a:pPr>
            <a:r>
              <a:rPr lang="en-US" sz="2400" b="1" dirty="0" smtClean="0">
                <a:latin typeface="Times New Roman" panose="02020603050405020304" pitchFamily="18" charset="0"/>
                <a:cs typeface="Times New Roman" panose="02020603050405020304" pitchFamily="18" charset="0"/>
              </a:rPr>
              <a:t>Epidemiology</a:t>
            </a:r>
          </a:p>
          <a:p>
            <a:pPr algn="ctr" eaLnBrk="1" fontAlgn="auto" hangingPunct="1">
              <a:spcAft>
                <a:spcPts val="0"/>
              </a:spcAft>
              <a:buFont typeface="Wingdings 2"/>
              <a:buNone/>
              <a:defRPr/>
            </a:pPr>
            <a:r>
              <a:rPr lang="en-US" sz="2400" b="1" dirty="0" smtClean="0">
                <a:latin typeface="Times New Roman" panose="02020603050405020304" pitchFamily="18" charset="0"/>
                <a:cs typeface="Times New Roman" panose="02020603050405020304" pitchFamily="18" charset="0"/>
              </a:rPr>
              <a:t>Mohammed S. Alnaif, PhD</a:t>
            </a:r>
          </a:p>
          <a:p>
            <a:pPr algn="ctr" eaLnBrk="1" fontAlgn="auto" hangingPunct="1">
              <a:spcAft>
                <a:spcPts val="0"/>
              </a:spcAft>
              <a:buFont typeface="Wingdings 2"/>
              <a:buNone/>
              <a:defRPr/>
            </a:pPr>
            <a:r>
              <a:rPr lang="en-US" sz="2400" b="1" dirty="0" smtClean="0">
                <a:latin typeface="Times New Roman" panose="02020603050405020304" pitchFamily="18" charset="0"/>
                <a:cs typeface="Times New Roman" panose="02020603050405020304" pitchFamily="18" charset="0"/>
                <a:hlinkClick r:id="rId3"/>
              </a:rPr>
              <a:t>alnaif@ksu.edu.sa</a:t>
            </a:r>
            <a:endParaRPr lang="en-US" sz="2400" b="1" dirty="0" smtClean="0">
              <a:latin typeface="Times New Roman" panose="02020603050405020304" pitchFamily="18" charset="0"/>
              <a:cs typeface="Times New Roman" panose="02020603050405020304" pitchFamily="18" charset="0"/>
            </a:endParaRPr>
          </a:p>
          <a:p>
            <a:pPr algn="ctr" eaLnBrk="1" fontAlgn="auto" hangingPunct="1">
              <a:spcAft>
                <a:spcPts val="0"/>
              </a:spcAft>
              <a:buFont typeface="Wingdings 2"/>
              <a:buNone/>
              <a:defRPr/>
            </a:pPr>
            <a:endParaRPr lang="ar-SA" sz="2400" b="1"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quarter" idx="10"/>
          </p:nvPr>
        </p:nvSpPr>
        <p:spPr/>
        <p:txBody>
          <a:bodyPr/>
          <a:lstStyle/>
          <a:p>
            <a:pPr>
              <a:defRPr/>
            </a:pPr>
            <a:fld id="{F550801D-B2D8-4C13-9F6C-F607278BB2FF}" type="datetime1">
              <a:rPr lang="ar-SA"/>
              <a:pPr>
                <a:defRPr/>
              </a:pPr>
              <a:t>01/05/1437</a:t>
            </a:fld>
            <a:endParaRPr lang="ar-SA"/>
          </a:p>
        </p:txBody>
      </p:sp>
      <p:sp>
        <p:nvSpPr>
          <p:cNvPr id="6" name="Footer Placeholder 5"/>
          <p:cNvSpPr>
            <a:spLocks noGrp="1"/>
          </p:cNvSpPr>
          <p:nvPr>
            <p:ph type="ftr" sz="quarter" idx="11"/>
          </p:nvPr>
        </p:nvSpPr>
        <p:spPr/>
        <p:txBody>
          <a:bodyPr/>
          <a:lstStyle/>
          <a:p>
            <a:pPr>
              <a:defRPr/>
            </a:pPr>
            <a:r>
              <a:rPr lang="en-US"/>
              <a:t>Dr. Mohammed ALnaif</a:t>
            </a:r>
            <a:endParaRPr lang="ar-SA"/>
          </a:p>
        </p:txBody>
      </p:sp>
      <p:sp>
        <p:nvSpPr>
          <p:cNvPr id="5" name="Slide Number Placeholder 4"/>
          <p:cNvSpPr>
            <a:spLocks noGrp="1"/>
          </p:cNvSpPr>
          <p:nvPr>
            <p:ph type="sldNum" sz="quarter" idx="12"/>
          </p:nvPr>
        </p:nvSpPr>
        <p:spPr>
          <a:xfrm>
            <a:off x="6588125" y="6400800"/>
            <a:ext cx="2133600" cy="457200"/>
          </a:xfrm>
        </p:spPr>
        <p:txBody>
          <a:bodyPr/>
          <a:lstStyle/>
          <a:p>
            <a:pPr>
              <a:defRPr/>
            </a:pPr>
            <a:fld id="{B3416776-B4A7-4406-A6B3-D59D9FFFE92C}" type="slidenum">
              <a:rPr lang="ar-SA"/>
              <a:pPr>
                <a:defRPr/>
              </a:pPr>
              <a:t>1</a:t>
            </a:fld>
            <a:endParaRPr lang="ar-SA"/>
          </a:p>
        </p:txBody>
      </p:sp>
    </p:spTree>
    <p:extLst>
      <p:ext uri="{BB962C8B-B14F-4D97-AF65-F5344CB8AC3E}">
        <p14:creationId xmlns:p14="http://schemas.microsoft.com/office/powerpoint/2010/main" val="1238999732"/>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05000"/>
            <a:ext cx="7772400" cy="4267200"/>
          </a:xfrm>
        </p:spPr>
        <p:txBody>
          <a:bodyPr>
            <a:normAutofit/>
          </a:bodyPr>
          <a:lstStyle/>
          <a:p>
            <a:pPr algn="l"/>
            <a:r>
              <a:rPr lang="en-US" sz="3300" b="1" dirty="0">
                <a:solidFill>
                  <a:srgbClr val="0000FF"/>
                </a:solidFill>
                <a:latin typeface="Times New Roman" panose="02020603050405020304" pitchFamily="18" charset="0"/>
                <a:cs typeface="Times New Roman" panose="02020603050405020304" pitchFamily="18" charset="0"/>
              </a:rPr>
              <a:t>FREQUINCY </a:t>
            </a:r>
            <a:r>
              <a:rPr lang="en-US" sz="3300" b="1" dirty="0" smtClean="0">
                <a:solidFill>
                  <a:srgbClr val="0000FF"/>
                </a:solidFill>
                <a:latin typeface="Times New Roman" panose="02020603050405020304" pitchFamily="18" charset="0"/>
                <a:cs typeface="Times New Roman" panose="02020603050405020304" pitchFamily="18" charset="0"/>
              </a:rPr>
              <a:t>MEASURES</a:t>
            </a:r>
          </a:p>
          <a:p>
            <a:pPr marL="457200" indent="-457200">
              <a:buFont typeface="Wingdings" panose="05000000000000000000" pitchFamily="2" charset="2"/>
              <a:buChar char="v"/>
            </a:pPr>
            <a:r>
              <a:rPr lang="en-US" sz="2800" b="1" u="sng" dirty="0">
                <a:latin typeface="Times New Roman" panose="02020603050405020304" pitchFamily="18" charset="0"/>
                <a:cs typeface="Times New Roman" panose="02020603050405020304" pitchFamily="18" charset="0"/>
              </a:rPr>
              <a:t>A </a:t>
            </a:r>
            <a:r>
              <a:rPr lang="en-US" sz="2800" b="1" u="sng" dirty="0">
                <a:solidFill>
                  <a:srgbClr val="0000FF"/>
                </a:solidFill>
                <a:latin typeface="Times New Roman" panose="02020603050405020304" pitchFamily="18" charset="0"/>
                <a:cs typeface="Times New Roman" panose="02020603050405020304" pitchFamily="18" charset="0"/>
              </a:rPr>
              <a:t>rate</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is a special form of proportion that includes specification of time. In health care rates are often used to measure an event over </a:t>
            </a:r>
            <a:r>
              <a:rPr lang="en-US" sz="2800" b="1" dirty="0" smtClean="0">
                <a:latin typeface="Times New Roman" panose="02020603050405020304" pitchFamily="18" charset="0"/>
                <a:cs typeface="Times New Roman" panose="02020603050405020304" pitchFamily="18" charset="0"/>
              </a:rPr>
              <a:t>time.</a:t>
            </a: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405399619"/>
              </p:ext>
            </p:extLst>
          </p:nvPr>
        </p:nvGraphicFramePr>
        <p:xfrm>
          <a:off x="1981200" y="4343401"/>
          <a:ext cx="5097780" cy="1676400"/>
        </p:xfrm>
        <a:graphic>
          <a:graphicData uri="http://schemas.openxmlformats.org/drawingml/2006/table">
            <a:tbl>
              <a:tblPr firstRow="1" firstCol="1" lastRow="1" lastCol="1" bandRow="1" bandCol="1">
                <a:tableStyleId>{5C22544A-7EE6-4342-B048-85BDC9FD1C3A}</a:tableStyleId>
              </a:tblPr>
              <a:tblGrid>
                <a:gridCol w="3946525"/>
                <a:gridCol w="1151255"/>
              </a:tblGrid>
              <a:tr h="838200">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Number of cases or events in a specified period</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x k</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838200">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Number of cases or population at risk during the same period</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vMerge="1">
                  <a:txBody>
                    <a:bodyPr/>
                    <a:lstStyle/>
                    <a:p>
                      <a:endParaRPr lang="en-US"/>
                    </a:p>
                  </a:txBody>
                  <a:tcPr/>
                </a:tc>
              </a:tr>
            </a:tbl>
          </a:graphicData>
        </a:graphic>
      </p:graphicFrame>
      <p:sp>
        <p:nvSpPr>
          <p:cNvPr id="4" name="Date Placeholder 3"/>
          <p:cNvSpPr>
            <a:spLocks noGrp="1"/>
          </p:cNvSpPr>
          <p:nvPr>
            <p:ph type="dt" sz="half" idx="10"/>
          </p:nvPr>
        </p:nvSpPr>
        <p:spPr/>
        <p:txBody>
          <a:bodyPr/>
          <a:lstStyle/>
          <a:p>
            <a:fld id="{2ABB71F4-1976-44D5-8AA6-E789E1558C19}"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10</a:t>
            </a:fld>
            <a:endParaRPr lang="en-US"/>
          </a:p>
        </p:txBody>
      </p:sp>
    </p:spTree>
    <p:extLst>
      <p:ext uri="{BB962C8B-B14F-4D97-AF65-F5344CB8AC3E}">
        <p14:creationId xmlns:p14="http://schemas.microsoft.com/office/powerpoint/2010/main" val="1655186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524000"/>
            <a:ext cx="8229600" cy="46482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POPUALTION BASED MORTALITY MEASURES</a:t>
            </a:r>
            <a:endParaRPr lang="en-US" sz="2800" dirty="0">
              <a:solidFill>
                <a:srgbClr val="0000FF"/>
              </a:solidFill>
              <a:latin typeface="Times New Roman" panose="02020603050405020304" pitchFamily="18" charset="0"/>
              <a:cs typeface="Times New Roman" panose="02020603050405020304" pitchFamily="18" charset="0"/>
            </a:endParaRPr>
          </a:p>
          <a:p>
            <a:r>
              <a:rPr lang="en-US" sz="2800" b="1" u="sng" dirty="0">
                <a:solidFill>
                  <a:srgbClr val="0000FF"/>
                </a:solidFill>
                <a:latin typeface="Times New Roman" panose="02020603050405020304" pitchFamily="18" charset="0"/>
                <a:cs typeface="Times New Roman" panose="02020603050405020304" pitchFamily="18" charset="0"/>
              </a:rPr>
              <a:t>Crude Death Rate</a:t>
            </a:r>
            <a:r>
              <a:rPr lang="en-US" sz="2800" b="1" dirty="0">
                <a:solidFill>
                  <a:srgbClr val="0000FF"/>
                </a:solidFill>
                <a:latin typeface="Times New Roman" panose="02020603050405020304" pitchFamily="18" charset="0"/>
                <a:cs typeface="Times New Roman" panose="02020603050405020304" pitchFamily="18" charset="0"/>
              </a:rPr>
              <a:t> </a:t>
            </a:r>
            <a:endParaRPr lang="en-US" sz="2800" dirty="0">
              <a:solidFill>
                <a:srgbClr val="0000FF"/>
              </a:solidFill>
              <a:latin typeface="Times New Roman" panose="02020603050405020304" pitchFamily="18" charset="0"/>
              <a:cs typeface="Times New Roman" panose="02020603050405020304" pitchFamily="18" charset="0"/>
            </a:endParaRPr>
          </a:p>
          <a:p>
            <a:r>
              <a:rPr lang="en-US" sz="2600" b="1" dirty="0">
                <a:latin typeface="Times New Roman" panose="02020603050405020304" pitchFamily="18" charset="0"/>
                <a:cs typeface="Times New Roman" panose="02020603050405020304" pitchFamily="18" charset="0"/>
              </a:rPr>
              <a:t>The crude death rate is a measure of the actual </a:t>
            </a:r>
            <a:r>
              <a:rPr lang="en-US" sz="2600" b="1" dirty="0" smtClean="0">
                <a:latin typeface="Times New Roman" panose="02020603050405020304" pitchFamily="18" charset="0"/>
                <a:cs typeface="Times New Roman" panose="02020603050405020304" pitchFamily="18" charset="0"/>
              </a:rPr>
              <a:t>observed </a:t>
            </a:r>
            <a:r>
              <a:rPr lang="en-US" sz="2600" b="1" dirty="0">
                <a:latin typeface="Times New Roman" panose="02020603050405020304" pitchFamily="18" charset="0"/>
                <a:cs typeface="Times New Roman" panose="02020603050405020304" pitchFamily="18" charset="0"/>
              </a:rPr>
              <a:t>mortality in a given population</a:t>
            </a:r>
            <a:r>
              <a:rPr lang="en-US" sz="2600" b="1" dirty="0" smtClean="0">
                <a:latin typeface="Times New Roman" panose="02020603050405020304" pitchFamily="18" charset="0"/>
                <a:cs typeface="Times New Roman" panose="02020603050405020304" pitchFamily="18" charset="0"/>
              </a:rPr>
              <a:t>. </a:t>
            </a:r>
            <a:r>
              <a:rPr lang="en-US" altLang="en-US" sz="2600" b="1" dirty="0" smtClean="0">
                <a:latin typeface="Times New Roman" panose="02020603050405020304" pitchFamily="18" charset="0"/>
                <a:cs typeface="Times New Roman" panose="02020603050405020304" pitchFamily="18" charset="0"/>
              </a:rPr>
              <a:t>Summary </a:t>
            </a:r>
            <a:r>
              <a:rPr lang="en-US" altLang="en-US" sz="2600" b="1" dirty="0">
                <a:latin typeface="Times New Roman" panose="02020603050405020304" pitchFamily="18" charset="0"/>
                <a:cs typeface="Times New Roman" panose="02020603050405020304" pitchFamily="18" charset="0"/>
              </a:rPr>
              <a:t>rate of the actual number of observed events in a population over a given time period (e.g. all cancer deaths in 2000)</a:t>
            </a:r>
          </a:p>
          <a:p>
            <a:endParaRPr lang="en-US" sz="2400" b="1"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302852267"/>
              </p:ext>
            </p:extLst>
          </p:nvPr>
        </p:nvGraphicFramePr>
        <p:xfrm>
          <a:off x="609600" y="4572000"/>
          <a:ext cx="7924799" cy="1600200"/>
        </p:xfrm>
        <a:graphic>
          <a:graphicData uri="http://schemas.openxmlformats.org/drawingml/2006/table">
            <a:tbl>
              <a:tblPr firstRow="1" firstCol="1" lastRow="1" lastCol="1" bandRow="1" bandCol="1">
                <a:tableStyleId>{5C22544A-7EE6-4342-B048-85BDC9FD1C3A}</a:tableStyleId>
              </a:tblPr>
              <a:tblGrid>
                <a:gridCol w="2981607"/>
                <a:gridCol w="3547714"/>
                <a:gridCol w="1395478"/>
              </a:tblGrid>
              <a:tr h="83820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Crude Death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Number of deaths*</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X </a:t>
                      </a:r>
                      <a:r>
                        <a:rPr lang="en-US" sz="2400" dirty="0" smtClean="0">
                          <a:solidFill>
                            <a:schemeClr val="tx1"/>
                          </a:solidFill>
                          <a:effectLst/>
                          <a:latin typeface="Times New Roman" panose="02020603050405020304" pitchFamily="18" charset="0"/>
                          <a:cs typeface="Times New Roman" panose="02020603050405020304" pitchFamily="18" charset="0"/>
                        </a:rPr>
                        <a:t>1000</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76200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Estimated midinterval population**</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1200">
                        <a:effectLst/>
                        <a:latin typeface="Times New Roman"/>
                        <a:ea typeface="Times New Roman"/>
                      </a:endParaRPr>
                    </a:p>
                  </a:txBody>
                  <a:tcPr marL="68580" marR="68580" marT="0" marB="0" anchor="ctr"/>
                </a:tc>
              </a:tr>
            </a:tbl>
          </a:graphicData>
        </a:graphic>
      </p:graphicFrame>
      <p:sp>
        <p:nvSpPr>
          <p:cNvPr id="5" name="Date Placeholder 4"/>
          <p:cNvSpPr>
            <a:spLocks noGrp="1"/>
          </p:cNvSpPr>
          <p:nvPr>
            <p:ph type="dt" sz="half" idx="10"/>
          </p:nvPr>
        </p:nvSpPr>
        <p:spPr/>
        <p:txBody>
          <a:bodyPr/>
          <a:lstStyle/>
          <a:p>
            <a:fld id="{1A49BD90-9A7F-4752-B117-E860F29D8B92}"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11</a:t>
            </a:fld>
            <a:endParaRPr lang="en-US"/>
          </a:p>
        </p:txBody>
      </p:sp>
    </p:spTree>
    <p:extLst>
      <p:ext uri="{BB962C8B-B14F-4D97-AF65-F5344CB8AC3E}">
        <p14:creationId xmlns:p14="http://schemas.microsoft.com/office/powerpoint/2010/main" val="563616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600200"/>
            <a:ext cx="8153400" cy="45720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POPUALTION BASED MORTALITY MEASURES</a:t>
            </a:r>
            <a:endParaRPr lang="en-US" sz="2800" dirty="0">
              <a:solidFill>
                <a:srgbClr val="0000FF"/>
              </a:solidFill>
              <a:latin typeface="Times New Roman" panose="02020603050405020304" pitchFamily="18" charset="0"/>
              <a:cs typeface="Times New Roman" panose="02020603050405020304" pitchFamily="18" charset="0"/>
            </a:endParaRPr>
          </a:p>
          <a:p>
            <a:r>
              <a:rPr lang="en-US" sz="2800" b="1" u="sng" dirty="0" smtClean="0">
                <a:solidFill>
                  <a:srgbClr val="0000FF"/>
                </a:solidFill>
                <a:latin typeface="Times New Roman" panose="02020603050405020304" pitchFamily="18" charset="0"/>
                <a:cs typeface="Times New Roman" panose="02020603050405020304" pitchFamily="18" charset="0"/>
              </a:rPr>
              <a:t>Specific Rate</a:t>
            </a:r>
            <a:r>
              <a:rPr lang="en-US" sz="2800" b="1" dirty="0" smtClean="0">
                <a:solidFill>
                  <a:srgbClr val="0000FF"/>
                </a:solidFill>
                <a:latin typeface="Times New Roman" panose="02020603050405020304" pitchFamily="18" charset="0"/>
                <a:cs typeface="Times New Roman" panose="02020603050405020304" pitchFamily="18" charset="0"/>
              </a:rPr>
              <a:t> </a:t>
            </a:r>
            <a:endParaRPr lang="en-US" sz="2800" dirty="0">
              <a:solidFill>
                <a:srgbClr val="0000FF"/>
              </a:solidFill>
              <a:latin typeface="Times New Roman" panose="02020603050405020304" pitchFamily="18" charset="0"/>
              <a:cs typeface="Times New Roman" panose="02020603050405020304" pitchFamily="18" charset="0"/>
            </a:endParaRPr>
          </a:p>
          <a:p>
            <a:r>
              <a:rPr lang="en-US" altLang="en-US" sz="2800" b="1" dirty="0">
                <a:latin typeface="Times New Roman" panose="02020603050405020304" pitchFamily="18" charset="0"/>
                <a:cs typeface="Times New Roman" panose="02020603050405020304" pitchFamily="18" charset="0"/>
              </a:rPr>
              <a:t>Rates for specific segments/groups of the population  (e.g. sex, age, race, cause of death, cancer site</a:t>
            </a:r>
            <a:r>
              <a:rPr lang="en-US" altLang="en-US" sz="2800" b="1" dirty="0" smtClean="0">
                <a:latin typeface="Times New Roman" panose="02020603050405020304" pitchFamily="18" charset="0"/>
                <a:cs typeface="Times New Roman" panose="02020603050405020304" pitchFamily="18" charset="0"/>
              </a:rPr>
              <a:t>)</a:t>
            </a:r>
            <a:r>
              <a:rPr lang="en-US" sz="2800" b="1" dirty="0" smtClean="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259617001"/>
              </p:ext>
            </p:extLst>
          </p:nvPr>
        </p:nvGraphicFramePr>
        <p:xfrm>
          <a:off x="914400" y="4038600"/>
          <a:ext cx="7543800" cy="1832482"/>
        </p:xfrm>
        <a:graphic>
          <a:graphicData uri="http://schemas.openxmlformats.org/drawingml/2006/table">
            <a:tbl>
              <a:tblPr firstRow="1" firstCol="1" lastRow="1" lastCol="1" bandRow="1" bandCol="1">
                <a:tableStyleId>{5C22544A-7EE6-4342-B048-85BDC9FD1C3A}</a:tableStyleId>
              </a:tblPr>
              <a:tblGrid>
                <a:gridCol w="1828800"/>
                <a:gridCol w="4191000"/>
                <a:gridCol w="1524000"/>
              </a:tblGrid>
              <a:tr h="838200">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Age-specific death rate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9306" marR="19306" marT="0" marB="0" anchor="ctr">
                    <a:solidFill>
                      <a:schemeClr val="accent3">
                        <a:lumMod val="75000"/>
                      </a:schemeClr>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Number of deaths of a specified age group*</a:t>
                      </a:r>
                      <a:endParaRPr lang="en-US" sz="2000">
                        <a:solidFill>
                          <a:schemeClr val="tx1"/>
                        </a:solidFill>
                        <a:effectLst/>
                        <a:latin typeface="Times New Roman" panose="02020603050405020304" pitchFamily="18" charset="0"/>
                        <a:ea typeface="Times New Roman"/>
                        <a:cs typeface="Times New Roman" panose="02020603050405020304" pitchFamily="18" charset="0"/>
                      </a:endParaRPr>
                    </a:p>
                  </a:txBody>
                  <a:tcPr marL="19306" marR="19306"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X </a:t>
                      </a:r>
                      <a:r>
                        <a:rPr lang="en-US" sz="2000" dirty="0" smtClean="0">
                          <a:solidFill>
                            <a:schemeClr val="tx1"/>
                          </a:solidFill>
                          <a:effectLst/>
                          <a:latin typeface="Times New Roman" panose="02020603050405020304" pitchFamily="18" charset="0"/>
                          <a:cs typeface="Times New Roman" panose="02020603050405020304" pitchFamily="18" charset="0"/>
                        </a:rPr>
                        <a:t>1000</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9306" marR="19306" marT="0" marB="0" anchor="ctr">
                    <a:solidFill>
                      <a:schemeClr val="accent3">
                        <a:lumMod val="75000"/>
                      </a:schemeClr>
                    </a:solidFill>
                  </a:tcPr>
                </a:tc>
              </a:tr>
              <a:tr h="994282">
                <a:tc vMerge="1">
                  <a:txBody>
                    <a:bodyPr/>
                    <a:lstStyle/>
                    <a:p>
                      <a:pPr marL="0" marR="0">
                        <a:spcBef>
                          <a:spcPts val="0"/>
                        </a:spcBef>
                        <a:spcAft>
                          <a:spcPts val="0"/>
                        </a:spcAft>
                      </a:pP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9306" marR="19306" marT="0" marB="0" anchor="ctr"/>
                </a:tc>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Estimated midinterval population of that age group**</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9306" marR="19306"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300" dirty="0">
                        <a:effectLst/>
                        <a:latin typeface="Times New Roman"/>
                        <a:ea typeface="Times New Roman"/>
                      </a:endParaRPr>
                    </a:p>
                  </a:txBody>
                  <a:tcPr marL="19306" marR="19306" marT="0" marB="0" anchor="ctr"/>
                </a:tc>
              </a:tr>
            </a:tbl>
          </a:graphicData>
        </a:graphic>
      </p:graphicFrame>
      <p:sp>
        <p:nvSpPr>
          <p:cNvPr id="4" name="Date Placeholder 3"/>
          <p:cNvSpPr>
            <a:spLocks noGrp="1"/>
          </p:cNvSpPr>
          <p:nvPr>
            <p:ph type="dt" sz="half" idx="10"/>
          </p:nvPr>
        </p:nvSpPr>
        <p:spPr/>
        <p:txBody>
          <a:bodyPr/>
          <a:lstStyle/>
          <a:p>
            <a:fld id="{3C97F9A7-369E-4B66-9E2B-6B63093786DF}"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12</a:t>
            </a:fld>
            <a:endParaRPr lang="en-US"/>
          </a:p>
        </p:txBody>
      </p:sp>
    </p:spTree>
    <p:extLst>
      <p:ext uri="{BB962C8B-B14F-4D97-AF65-F5344CB8AC3E}">
        <p14:creationId xmlns:p14="http://schemas.microsoft.com/office/powerpoint/2010/main" val="3230438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600200"/>
            <a:ext cx="8153400" cy="45720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POPUALTION BASED MORTALITY MEASURES</a:t>
            </a:r>
            <a:endParaRPr lang="en-US" sz="2800" dirty="0">
              <a:solidFill>
                <a:srgbClr val="0000FF"/>
              </a:solidFill>
              <a:latin typeface="Times New Roman" panose="02020603050405020304" pitchFamily="18" charset="0"/>
              <a:cs typeface="Times New Roman" panose="02020603050405020304" pitchFamily="18" charset="0"/>
            </a:endParaRPr>
          </a:p>
          <a:p>
            <a:r>
              <a:rPr lang="en-US" sz="2800" b="1" u="sng" dirty="0" smtClean="0">
                <a:solidFill>
                  <a:srgbClr val="0000FF"/>
                </a:solidFill>
                <a:latin typeface="Times New Roman" panose="02020603050405020304" pitchFamily="18" charset="0"/>
                <a:cs typeface="Times New Roman" panose="02020603050405020304" pitchFamily="18" charset="0"/>
              </a:rPr>
              <a:t>Specific Rate</a:t>
            </a:r>
            <a:r>
              <a:rPr lang="en-US" sz="2800" b="1" dirty="0" smtClean="0">
                <a:solidFill>
                  <a:srgbClr val="0000FF"/>
                </a:solidFill>
                <a:latin typeface="Times New Roman" panose="02020603050405020304" pitchFamily="18" charset="0"/>
                <a:cs typeface="Times New Roman" panose="02020603050405020304" pitchFamily="18" charset="0"/>
              </a:rPr>
              <a:t> </a:t>
            </a:r>
            <a:endParaRPr lang="en-US" sz="2800" dirty="0">
              <a:solidFill>
                <a:srgbClr val="0000FF"/>
              </a:solidFill>
              <a:latin typeface="Times New Roman" panose="02020603050405020304" pitchFamily="18" charset="0"/>
              <a:cs typeface="Times New Roman" panose="02020603050405020304" pitchFamily="18" charset="0"/>
            </a:endParaRPr>
          </a:p>
          <a:p>
            <a:r>
              <a:rPr lang="en-US" altLang="en-US" sz="2800" b="1" dirty="0">
                <a:latin typeface="Times New Roman" panose="02020603050405020304" pitchFamily="18" charset="0"/>
                <a:cs typeface="Times New Roman" panose="02020603050405020304" pitchFamily="18" charset="0"/>
              </a:rPr>
              <a:t>Rates for specific segments/groups of the population  (e.g. sex, age, race, cause of death, cancer site</a:t>
            </a:r>
            <a:r>
              <a:rPr lang="en-US" altLang="en-US" sz="2800" b="1" dirty="0" smtClean="0">
                <a:latin typeface="Times New Roman" panose="02020603050405020304" pitchFamily="18" charset="0"/>
                <a:cs typeface="Times New Roman" panose="02020603050405020304" pitchFamily="18" charset="0"/>
              </a:rPr>
              <a:t>)</a:t>
            </a:r>
            <a:r>
              <a:rPr lang="en-US" sz="2800" b="1" dirty="0" smtClean="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67769344"/>
              </p:ext>
            </p:extLst>
          </p:nvPr>
        </p:nvGraphicFramePr>
        <p:xfrm>
          <a:off x="533399" y="3962400"/>
          <a:ext cx="8153401" cy="1539240"/>
        </p:xfrm>
        <a:graphic>
          <a:graphicData uri="http://schemas.openxmlformats.org/drawingml/2006/table">
            <a:tbl>
              <a:tblPr firstRow="1" firstCol="1" lastRow="1" lastCol="1" bandRow="1" bandCol="1">
                <a:tableStyleId>{5C22544A-7EE6-4342-B048-85BDC9FD1C3A}</a:tableStyleId>
              </a:tblPr>
              <a:tblGrid>
                <a:gridCol w="2057401"/>
                <a:gridCol w="4495800"/>
                <a:gridCol w="1600200"/>
              </a:tblGrid>
              <a:tr h="762000">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Cause Specific Death Rate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Total number of deaths due to a specific cause during a given time interval*</a:t>
                      </a:r>
                      <a:endParaRPr lang="en-US" sz="20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X </a:t>
                      </a:r>
                      <a:r>
                        <a:rPr lang="en-US" sz="2000" dirty="0" smtClean="0">
                          <a:solidFill>
                            <a:schemeClr val="tx1"/>
                          </a:solidFill>
                          <a:effectLst/>
                          <a:latin typeface="Times New Roman" panose="02020603050405020304" pitchFamily="18" charset="0"/>
                          <a:cs typeface="Times New Roman" panose="02020603050405020304" pitchFamily="18" charset="0"/>
                        </a:rPr>
                        <a:t>1000</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777240">
                <a:tc vMerge="1">
                  <a:txBody>
                    <a:bodyPr/>
                    <a:lstStyle/>
                    <a:p>
                      <a:endParaRPr lang="en-US"/>
                    </a:p>
                  </a:txBody>
                  <a:tcPr/>
                </a:tc>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Estimated midinterval population**</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1200" dirty="0">
                        <a:effectLst/>
                        <a:latin typeface="Times New Roman"/>
                        <a:ea typeface="Times New Roman"/>
                      </a:endParaRPr>
                    </a:p>
                  </a:txBody>
                  <a:tcPr marL="68580" marR="68580" marT="0" marB="0" anchor="ctr"/>
                </a:tc>
              </a:tr>
            </a:tbl>
          </a:graphicData>
        </a:graphic>
      </p:graphicFrame>
      <p:sp>
        <p:nvSpPr>
          <p:cNvPr id="5" name="Date Placeholder 4"/>
          <p:cNvSpPr>
            <a:spLocks noGrp="1"/>
          </p:cNvSpPr>
          <p:nvPr>
            <p:ph type="dt" sz="half" idx="10"/>
          </p:nvPr>
        </p:nvSpPr>
        <p:spPr/>
        <p:txBody>
          <a:bodyPr/>
          <a:lstStyle/>
          <a:p>
            <a:fld id="{BDCB8EB4-F85D-4074-A0DA-D26F3C84AC5C}"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13</a:t>
            </a:fld>
            <a:endParaRPr lang="en-US"/>
          </a:p>
        </p:txBody>
      </p:sp>
    </p:spTree>
    <p:extLst>
      <p:ext uri="{BB962C8B-B14F-4D97-AF65-F5344CB8AC3E}">
        <p14:creationId xmlns:p14="http://schemas.microsoft.com/office/powerpoint/2010/main" val="1820981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600200"/>
            <a:ext cx="8153400" cy="45720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POPUALTION BASED MORTALITY MEASURES</a:t>
            </a:r>
            <a:endParaRPr lang="en-US" sz="2800" dirty="0">
              <a:solidFill>
                <a:srgbClr val="0000FF"/>
              </a:solidFill>
              <a:latin typeface="Times New Roman" panose="02020603050405020304" pitchFamily="18" charset="0"/>
              <a:cs typeface="Times New Roman" panose="02020603050405020304" pitchFamily="18" charset="0"/>
            </a:endParaRPr>
          </a:p>
          <a:p>
            <a:r>
              <a:rPr lang="en-US" sz="2800" b="1" u="sng" dirty="0" smtClean="0">
                <a:solidFill>
                  <a:srgbClr val="0000FF"/>
                </a:solidFill>
                <a:latin typeface="Times New Roman" panose="02020603050405020304" pitchFamily="18" charset="0"/>
                <a:cs typeface="Times New Roman" panose="02020603050405020304" pitchFamily="18" charset="0"/>
              </a:rPr>
              <a:t>Specific Rate</a:t>
            </a:r>
            <a:r>
              <a:rPr lang="en-US" sz="2800" b="1" dirty="0" smtClean="0">
                <a:solidFill>
                  <a:srgbClr val="0000FF"/>
                </a:solidFill>
                <a:latin typeface="Times New Roman" panose="02020603050405020304" pitchFamily="18" charset="0"/>
                <a:cs typeface="Times New Roman" panose="02020603050405020304" pitchFamily="18" charset="0"/>
              </a:rPr>
              <a:t> </a:t>
            </a:r>
            <a:endParaRPr lang="en-US" sz="2800" dirty="0">
              <a:solidFill>
                <a:srgbClr val="0000FF"/>
              </a:solidFill>
              <a:latin typeface="Times New Roman" panose="02020603050405020304" pitchFamily="18" charset="0"/>
              <a:cs typeface="Times New Roman" panose="02020603050405020304" pitchFamily="18" charset="0"/>
            </a:endParaRPr>
          </a:p>
          <a:p>
            <a:r>
              <a:rPr lang="en-US" altLang="en-US" sz="2800" b="1" dirty="0">
                <a:latin typeface="Times New Roman" panose="02020603050405020304" pitchFamily="18" charset="0"/>
                <a:cs typeface="Times New Roman" panose="02020603050405020304" pitchFamily="18" charset="0"/>
              </a:rPr>
              <a:t>Rates for specific segments/groups of the population  (e.g. sex, age, race, cause of death, cancer site</a:t>
            </a:r>
            <a:r>
              <a:rPr lang="en-US" altLang="en-US" sz="2800" b="1" dirty="0" smtClean="0">
                <a:latin typeface="Times New Roman" panose="02020603050405020304" pitchFamily="18" charset="0"/>
                <a:cs typeface="Times New Roman" panose="02020603050405020304" pitchFamily="18" charset="0"/>
              </a:rPr>
              <a:t>)</a:t>
            </a:r>
            <a:r>
              <a:rPr lang="en-US" sz="2800" b="1" dirty="0" smtClean="0">
                <a:latin typeface="Times New Roman" panose="02020603050405020304" pitchFamily="18" charset="0"/>
                <a:cs typeface="Times New Roman" panose="02020603050405020304" pitchFamily="18" charset="0"/>
              </a:rPr>
              <a:t>.</a:t>
            </a:r>
          </a:p>
          <a:p>
            <a:pPr marL="457200" indent="-457200">
              <a:lnSpc>
                <a:spcPct val="110000"/>
              </a:lnSpc>
              <a:spcBef>
                <a:spcPts val="0"/>
              </a:spcBef>
              <a:spcAft>
                <a:spcPts val="0"/>
              </a:spcAft>
            </a:pPr>
            <a:r>
              <a:rPr lang="en-US" altLang="en-US" sz="2800" b="1" dirty="0">
                <a:solidFill>
                  <a:schemeClr val="tx1"/>
                </a:solidFill>
                <a:latin typeface="Times New Roman" panose="02020603050405020304" pitchFamily="18" charset="0"/>
                <a:cs typeface="Times New Roman" panose="02020603050405020304" pitchFamily="18" charset="0"/>
              </a:rPr>
              <a:t>Adjusted rate: </a:t>
            </a:r>
          </a:p>
          <a:p>
            <a:pPr indent="-457200">
              <a:spcBef>
                <a:spcPts val="0"/>
              </a:spcBef>
              <a:spcAft>
                <a:spcPts val="0"/>
              </a:spcAft>
            </a:pPr>
            <a:r>
              <a:rPr lang="en-US" altLang="en-US" sz="3000" b="1" dirty="0">
                <a:solidFill>
                  <a:schemeClr val="tx1"/>
                </a:solidFill>
                <a:latin typeface="Times New Roman" panose="02020603050405020304" pitchFamily="18" charset="0"/>
                <a:cs typeface="Times New Roman" panose="02020603050405020304" pitchFamily="18" charset="0"/>
              </a:rPr>
              <a:t>Used to compare rates for entire populations, taking into account differences in variables we consider as influencing outcomes (age, gender, race</a:t>
            </a:r>
            <a:r>
              <a:rPr lang="en-US" altLang="en-US" sz="3000" b="1" dirty="0" smtClean="0">
                <a:solidFill>
                  <a:schemeClr val="tx1"/>
                </a:solidFill>
                <a:latin typeface="Times New Roman" panose="02020603050405020304" pitchFamily="18" charset="0"/>
                <a:cs typeface="Times New Roman" panose="02020603050405020304" pitchFamily="18" charset="0"/>
              </a:rPr>
              <a:t>)</a:t>
            </a:r>
            <a:endParaRPr lang="en-US" sz="3000" b="1" dirty="0" smtClean="0">
              <a:solidFill>
                <a:schemeClr val="tx1"/>
              </a:solidFill>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B107279-D579-4A9E-B22B-4D37D8A478EE}"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14</a:t>
            </a:fld>
            <a:endParaRPr lang="en-US"/>
          </a:p>
        </p:txBody>
      </p:sp>
    </p:spTree>
    <p:extLst>
      <p:ext uri="{BB962C8B-B14F-4D97-AF65-F5344CB8AC3E}">
        <p14:creationId xmlns:p14="http://schemas.microsoft.com/office/powerpoint/2010/main" val="2820584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7" name="Rectangle 3"/>
          <p:cNvSpPr>
            <a:spLocks noGrp="1" noChangeArrowheads="1"/>
          </p:cNvSpPr>
          <p:nvPr>
            <p:ph type="body" idx="4294967295"/>
          </p:nvPr>
        </p:nvSpPr>
        <p:spPr>
          <a:xfrm>
            <a:off x="381000" y="2209800"/>
            <a:ext cx="8305800" cy="3382963"/>
          </a:xfrm>
          <a:prstGeom prst="rect">
            <a:avLst/>
          </a:prstGeom>
        </p:spPr>
        <p:txBody>
          <a:bodyPr/>
          <a:lstStyle/>
          <a:p>
            <a:pPr marL="45720" indent="0">
              <a:buNone/>
            </a:pPr>
            <a:r>
              <a:rPr lang="en-US" sz="2800" b="1" dirty="0">
                <a:solidFill>
                  <a:srgbClr val="0000FF"/>
                </a:solidFill>
                <a:latin typeface="Times New Roman" panose="02020603050405020304" pitchFamily="18" charset="0"/>
                <a:cs typeface="Times New Roman" panose="02020603050405020304" pitchFamily="18" charset="0"/>
              </a:rPr>
              <a:t>POPUALTION BASED MORTALITY MEASURES</a:t>
            </a:r>
            <a:endParaRPr lang="en-US" sz="2800" dirty="0">
              <a:solidFill>
                <a:srgbClr val="0000FF"/>
              </a:solidFill>
              <a:latin typeface="Times New Roman" panose="02020603050405020304" pitchFamily="18" charset="0"/>
              <a:cs typeface="Times New Roman" panose="02020603050405020304" pitchFamily="18" charset="0"/>
            </a:endParaRPr>
          </a:p>
          <a:p>
            <a:pPr marL="45720" indent="0">
              <a:buNone/>
            </a:pPr>
            <a:r>
              <a:rPr lang="en-US" altLang="en-US" sz="3200" b="1" dirty="0" smtClean="0">
                <a:solidFill>
                  <a:srgbClr val="0000FF"/>
                </a:solidFill>
                <a:latin typeface="Times New Roman" panose="02020603050405020304" pitchFamily="18" charset="0"/>
                <a:cs typeface="Times New Roman" panose="02020603050405020304" pitchFamily="18" charset="0"/>
              </a:rPr>
              <a:t>Two </a:t>
            </a:r>
            <a:r>
              <a:rPr lang="en-US" altLang="en-US" sz="3200" b="1" dirty="0">
                <a:solidFill>
                  <a:srgbClr val="0000FF"/>
                </a:solidFill>
                <a:latin typeface="Times New Roman" panose="02020603050405020304" pitchFamily="18" charset="0"/>
                <a:cs typeface="Times New Roman" panose="02020603050405020304" pitchFamily="18" charset="0"/>
              </a:rPr>
              <a:t>methods to adjust rates:</a:t>
            </a:r>
            <a:endParaRPr lang="en-US" altLang="en-US" sz="3200" b="1" dirty="0" smtClean="0">
              <a:solidFill>
                <a:srgbClr val="0000FF"/>
              </a:solidFill>
              <a:latin typeface="Times New Roman" panose="02020603050405020304" pitchFamily="18" charset="0"/>
              <a:cs typeface="Times New Roman" panose="02020603050405020304" pitchFamily="18" charset="0"/>
            </a:endParaRPr>
          </a:p>
          <a:p>
            <a:pPr marL="457200" indent="-457200">
              <a:spcBef>
                <a:spcPts val="0"/>
              </a:spcBef>
              <a:spcAft>
                <a:spcPts val="0"/>
              </a:spcAft>
              <a:buFont typeface="Wingdings" panose="05000000000000000000" pitchFamily="2" charset="2"/>
              <a:buChar char="v"/>
            </a:pPr>
            <a:r>
              <a:rPr lang="en-US" altLang="en-US" sz="2800" b="1" dirty="0" smtClean="0">
                <a:solidFill>
                  <a:schemeClr val="tx1"/>
                </a:solidFill>
                <a:latin typeface="Times New Roman" panose="02020603050405020304" pitchFamily="18" charset="0"/>
                <a:cs typeface="Times New Roman" panose="02020603050405020304" pitchFamily="18" charset="0"/>
              </a:rPr>
              <a:t>Direct </a:t>
            </a:r>
            <a:r>
              <a:rPr lang="en-US" altLang="en-US" sz="2800" b="1" dirty="0">
                <a:solidFill>
                  <a:schemeClr val="tx1"/>
                </a:solidFill>
                <a:latin typeface="Times New Roman" panose="02020603050405020304" pitchFamily="18" charset="0"/>
                <a:cs typeface="Times New Roman" panose="02020603050405020304" pitchFamily="18" charset="0"/>
              </a:rPr>
              <a:t>Method:      </a:t>
            </a:r>
          </a:p>
          <a:p>
            <a:pPr marL="0" lvl="1" indent="0">
              <a:spcBef>
                <a:spcPts val="0"/>
              </a:spcBef>
              <a:spcAft>
                <a:spcPts val="0"/>
              </a:spcAft>
              <a:buNone/>
            </a:pPr>
            <a:r>
              <a:rPr lang="en-US" altLang="en-US" sz="2800" b="1" i="1" dirty="0">
                <a:solidFill>
                  <a:schemeClr val="tx1"/>
                </a:solidFill>
                <a:latin typeface="Times New Roman" panose="02020603050405020304" pitchFamily="18" charset="0"/>
                <a:cs typeface="Times New Roman" panose="02020603050405020304" pitchFamily="18" charset="0"/>
              </a:rPr>
              <a:t>AAR  (age-adjusted rate</a:t>
            </a:r>
            <a:r>
              <a:rPr lang="en-US" altLang="en-US" sz="2800" b="1" i="1" dirty="0" smtClean="0">
                <a:solidFill>
                  <a:schemeClr val="tx1"/>
                </a:solidFill>
                <a:latin typeface="Times New Roman" panose="02020603050405020304" pitchFamily="18" charset="0"/>
                <a:cs typeface="Times New Roman" panose="02020603050405020304" pitchFamily="18" charset="0"/>
              </a:rPr>
              <a:t>)</a:t>
            </a:r>
          </a:p>
          <a:p>
            <a:pPr marL="0" lvl="1" indent="0">
              <a:spcBef>
                <a:spcPts val="0"/>
              </a:spcBef>
              <a:spcAft>
                <a:spcPts val="0"/>
              </a:spcAft>
              <a:buNone/>
            </a:pPr>
            <a:endParaRPr lang="en-US" altLang="en-US" sz="2800" b="1" i="1" dirty="0">
              <a:solidFill>
                <a:schemeClr val="tx1"/>
              </a:solidFill>
              <a:latin typeface="Times New Roman" panose="02020603050405020304" pitchFamily="18" charset="0"/>
              <a:cs typeface="Times New Roman" panose="02020603050405020304" pitchFamily="18" charset="0"/>
            </a:endParaRPr>
          </a:p>
          <a:p>
            <a:pPr marL="457200" indent="-457200">
              <a:spcBef>
                <a:spcPts val="0"/>
              </a:spcBef>
              <a:spcAft>
                <a:spcPts val="0"/>
              </a:spcAft>
              <a:buFont typeface="Wingdings" panose="05000000000000000000" pitchFamily="2" charset="2"/>
              <a:buChar char="v"/>
            </a:pPr>
            <a:r>
              <a:rPr lang="en-US" altLang="en-US" sz="2800" b="1" dirty="0">
                <a:solidFill>
                  <a:schemeClr val="tx1"/>
                </a:solidFill>
                <a:latin typeface="Times New Roman" panose="02020603050405020304" pitchFamily="18" charset="0"/>
                <a:cs typeface="Times New Roman" panose="02020603050405020304" pitchFamily="18" charset="0"/>
              </a:rPr>
              <a:t>Indirect Method:   </a:t>
            </a:r>
          </a:p>
          <a:p>
            <a:pPr marL="0" lvl="1" indent="0">
              <a:spcBef>
                <a:spcPts val="0"/>
              </a:spcBef>
              <a:spcAft>
                <a:spcPts val="0"/>
              </a:spcAft>
              <a:buNone/>
            </a:pPr>
            <a:r>
              <a:rPr lang="en-US" altLang="en-US" sz="2800" b="1" i="1" dirty="0">
                <a:solidFill>
                  <a:schemeClr val="tx1"/>
                </a:solidFill>
                <a:latin typeface="Times New Roman" panose="02020603050405020304" pitchFamily="18" charset="0"/>
                <a:cs typeface="Times New Roman" panose="02020603050405020304" pitchFamily="18" charset="0"/>
              </a:rPr>
              <a:t>SMR (standardized mortality ratio)</a:t>
            </a:r>
          </a:p>
        </p:txBody>
      </p:sp>
      <p:sp>
        <p:nvSpPr>
          <p:cNvPr id="2" name="Title 1"/>
          <p:cNvSpPr>
            <a:spLocks noGrp="1"/>
          </p:cNvSpPr>
          <p:nvPr>
            <p:ph type="title"/>
          </p:nvPr>
        </p:nvSpPr>
        <p:spPr>
          <a:xfrm>
            <a:off x="685800" y="533400"/>
            <a:ext cx="8077200" cy="1143000"/>
          </a:xfrm>
        </p:spPr>
        <p:txBody>
          <a:bodyPr/>
          <a:lstStyle/>
          <a:p>
            <a:pPr marL="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MORTALITY</a:t>
            </a:r>
            <a:endParaRPr lang="en-US" sz="3200" dirty="0"/>
          </a:p>
        </p:txBody>
      </p:sp>
      <p:sp>
        <p:nvSpPr>
          <p:cNvPr id="3" name="Date Placeholder 2"/>
          <p:cNvSpPr>
            <a:spLocks noGrp="1"/>
          </p:cNvSpPr>
          <p:nvPr>
            <p:ph type="dt" sz="half" idx="10"/>
          </p:nvPr>
        </p:nvSpPr>
        <p:spPr/>
        <p:txBody>
          <a:bodyPr/>
          <a:lstStyle/>
          <a:p>
            <a:fld id="{73568438-7F84-4FAD-8814-72110654825C}" type="datetime1">
              <a:rPr lang="en-US" smtClean="0"/>
              <a:t>2/9/2016</a:t>
            </a:fld>
            <a:endParaRPr lang="en-US"/>
          </a:p>
        </p:txBody>
      </p:sp>
      <p:sp>
        <p:nvSpPr>
          <p:cNvPr id="4" name="Footer Placeholder 3"/>
          <p:cNvSpPr>
            <a:spLocks noGrp="1"/>
          </p:cNvSpPr>
          <p:nvPr>
            <p:ph type="ftr" sz="quarter" idx="11"/>
          </p:nvPr>
        </p:nvSpPr>
        <p:spPr/>
        <p:txBody>
          <a:bodyPr/>
          <a:lstStyle/>
          <a:p>
            <a:r>
              <a:rPr lang="en-US" smtClean="0"/>
              <a:t>Mohammed Alnaif PhD.</a:t>
            </a:r>
            <a:endParaRPr lang="en-US"/>
          </a:p>
        </p:txBody>
      </p:sp>
      <p:sp>
        <p:nvSpPr>
          <p:cNvPr id="5" name="Slide Number Placeholder 4"/>
          <p:cNvSpPr>
            <a:spLocks noGrp="1"/>
          </p:cNvSpPr>
          <p:nvPr>
            <p:ph type="sldNum" sz="quarter" idx="12"/>
          </p:nvPr>
        </p:nvSpPr>
        <p:spPr/>
        <p:txBody>
          <a:bodyPr/>
          <a:lstStyle/>
          <a:p>
            <a:fld id="{EEEECDCC-63C2-4492-ADC6-A6890B1EB79E}" type="slidenum">
              <a:rPr lang="en-US" smtClean="0"/>
              <a:t>15</a:t>
            </a:fld>
            <a:endParaRPr lang="en-US"/>
          </a:p>
        </p:txBody>
      </p:sp>
    </p:spTree>
    <p:extLst>
      <p:ext uri="{BB962C8B-B14F-4D97-AF65-F5344CB8AC3E}">
        <p14:creationId xmlns:p14="http://schemas.microsoft.com/office/powerpoint/2010/main" val="2885147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600200"/>
            <a:ext cx="8153400" cy="45720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POPUALTION 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endParaRPr lang="en-US" sz="2800" dirty="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958953335"/>
              </p:ext>
            </p:extLst>
          </p:nvPr>
        </p:nvGraphicFramePr>
        <p:xfrm>
          <a:off x="685800" y="3352800"/>
          <a:ext cx="7924800" cy="2286000"/>
        </p:xfrm>
        <a:graphic>
          <a:graphicData uri="http://schemas.openxmlformats.org/drawingml/2006/table">
            <a:tbl>
              <a:tblPr firstRow="1" firstCol="1" lastRow="1" lastCol="1" bandRow="1" bandCol="1">
                <a:tableStyleId>{5C22544A-7EE6-4342-B048-85BDC9FD1C3A}</a:tableStyleId>
              </a:tblPr>
              <a:tblGrid>
                <a:gridCol w="2133600"/>
                <a:gridCol w="4495800"/>
                <a:gridCol w="1295400"/>
              </a:tblGrid>
              <a:tr h="1143000">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Proportionate Mortality Ratio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Total number of deaths due to a specific cause during a given time interval*</a:t>
                      </a:r>
                      <a:endParaRPr lang="en-US" sz="20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X </a:t>
                      </a:r>
                      <a:r>
                        <a:rPr lang="en-US" sz="2000" dirty="0" smtClean="0">
                          <a:solidFill>
                            <a:schemeClr val="tx1"/>
                          </a:solidFill>
                          <a:effectLst/>
                          <a:latin typeface="Times New Roman" panose="02020603050405020304" pitchFamily="18" charset="0"/>
                          <a:cs typeface="Times New Roman" panose="02020603050405020304" pitchFamily="18" charset="0"/>
                        </a:rPr>
                        <a:t>1000</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1143000">
                <a:tc vMerge="1">
                  <a:txBody>
                    <a:bodyPr/>
                    <a:lstStyle/>
                    <a:p>
                      <a:endParaRPr lang="en-US"/>
                    </a:p>
                  </a:txBody>
                  <a:tcPr/>
                </a:tc>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Total number of deaths  from all causes during the same time interval</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1200" dirty="0">
                        <a:effectLst/>
                        <a:latin typeface="Times New Roman"/>
                        <a:ea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fld id="{161A3953-1FBB-4F92-ADE7-F4B98B814A00}"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16</a:t>
            </a:fld>
            <a:endParaRPr lang="en-US"/>
          </a:p>
        </p:txBody>
      </p:sp>
    </p:spTree>
    <p:extLst>
      <p:ext uri="{BB962C8B-B14F-4D97-AF65-F5344CB8AC3E}">
        <p14:creationId xmlns:p14="http://schemas.microsoft.com/office/powerpoint/2010/main" val="701415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600200"/>
            <a:ext cx="8153400" cy="4572000"/>
          </a:xfrm>
        </p:spPr>
        <p:txBody>
          <a:bodyPr>
            <a:normAutofit/>
          </a:bodyPr>
          <a:lstStyle/>
          <a:p>
            <a:r>
              <a:rPr lang="en-US" sz="2800" b="1" dirty="0">
                <a:solidFill>
                  <a:srgbClr val="0000FF"/>
                </a:solidFill>
                <a:latin typeface="Times New Roman" panose="02020603050405020304" pitchFamily="18" charset="0"/>
                <a:cs typeface="Times New Roman" panose="02020603050405020304" pitchFamily="18" charset="0"/>
              </a:rPr>
              <a:t>POPUALTION 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pPr marL="457200" indent="-457200">
              <a:buFont typeface="Wingdings" panose="05000000000000000000" pitchFamily="2" charset="2"/>
              <a:buChar char="v"/>
            </a:pPr>
            <a:r>
              <a:rPr lang="en-US" sz="2600" b="1" dirty="0">
                <a:latin typeface="Times New Roman" panose="02020603050405020304" pitchFamily="18" charset="0"/>
                <a:cs typeface="Times New Roman" panose="02020603050405020304" pitchFamily="18" charset="0"/>
              </a:rPr>
              <a:t>Birth rate is the number of live births in a geographic area in a </a:t>
            </a:r>
            <a:r>
              <a:rPr lang="en-US" sz="2600" b="1" dirty="0" smtClean="0">
                <a:latin typeface="Times New Roman" panose="02020603050405020304" pitchFamily="18" charset="0"/>
                <a:cs typeface="Times New Roman" panose="02020603050405020304" pitchFamily="18" charset="0"/>
              </a:rPr>
              <a:t>defined period,</a:t>
            </a:r>
            <a:r>
              <a:rPr lang="en-US" sz="2600" b="1" dirty="0">
                <a:latin typeface="Times New Roman" panose="02020603050405020304" pitchFamily="18" charset="0"/>
                <a:cs typeface="Times New Roman" panose="02020603050405020304" pitchFamily="18" charset="0"/>
              </a:rPr>
              <a:t> usually one year, relative to some specific population. For the crude birth rate, it is the average total population or the midyear population in the area during the period.</a:t>
            </a:r>
            <a:endParaRPr lang="en-US" sz="2600" dirty="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53078467"/>
              </p:ext>
            </p:extLst>
          </p:nvPr>
        </p:nvGraphicFramePr>
        <p:xfrm>
          <a:off x="685800" y="4648200"/>
          <a:ext cx="7772399" cy="1203960"/>
        </p:xfrm>
        <a:graphic>
          <a:graphicData uri="http://schemas.openxmlformats.org/drawingml/2006/table">
            <a:tbl>
              <a:tblPr firstRow="1" firstCol="1" lastRow="1" lastCol="1" bandRow="1" bandCol="1">
                <a:tableStyleId>{5C22544A-7EE6-4342-B048-85BDC9FD1C3A}</a:tableStyleId>
              </a:tblPr>
              <a:tblGrid>
                <a:gridCol w="2638101"/>
                <a:gridCol w="3762699"/>
                <a:gridCol w="1371599"/>
              </a:tblGrid>
              <a:tr h="594360">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Crude Birth Rate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Number of live births*</a:t>
                      </a:r>
                      <a:endParaRPr lang="en-US" sz="20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X </a:t>
                      </a:r>
                      <a:r>
                        <a:rPr lang="en-US" sz="2000" dirty="0" smtClean="0">
                          <a:solidFill>
                            <a:schemeClr val="tx1"/>
                          </a:solidFill>
                          <a:effectLst/>
                          <a:latin typeface="Times New Roman" panose="02020603050405020304" pitchFamily="18" charset="0"/>
                          <a:cs typeface="Times New Roman" panose="02020603050405020304" pitchFamily="18" charset="0"/>
                        </a:rPr>
                        <a:t>1000</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365760">
                <a:tc vMerge="1">
                  <a:txBody>
                    <a:bodyPr/>
                    <a:lstStyle/>
                    <a:p>
                      <a:endParaRPr lang="en-US"/>
                    </a:p>
                  </a:txBody>
                  <a:tcPr/>
                </a:tc>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Estimated midinterval population**</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1200" dirty="0">
                        <a:effectLst/>
                        <a:latin typeface="Times New Roman"/>
                        <a:ea typeface="Times New Roman"/>
                      </a:endParaRPr>
                    </a:p>
                  </a:txBody>
                  <a:tcPr marL="68580" marR="68580" marT="0" marB="0" anchor="ctr"/>
                </a:tc>
              </a:tr>
            </a:tbl>
          </a:graphicData>
        </a:graphic>
      </p:graphicFrame>
      <p:sp>
        <p:nvSpPr>
          <p:cNvPr id="5" name="Date Placeholder 4"/>
          <p:cNvSpPr>
            <a:spLocks noGrp="1"/>
          </p:cNvSpPr>
          <p:nvPr>
            <p:ph type="dt" sz="half" idx="10"/>
          </p:nvPr>
        </p:nvSpPr>
        <p:spPr/>
        <p:txBody>
          <a:bodyPr/>
          <a:lstStyle/>
          <a:p>
            <a:fld id="{464D009C-07D9-4480-A09C-BAE970489286}"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17</a:t>
            </a:fld>
            <a:endParaRPr lang="en-US"/>
          </a:p>
        </p:txBody>
      </p:sp>
    </p:spTree>
    <p:extLst>
      <p:ext uri="{BB962C8B-B14F-4D97-AF65-F5344CB8AC3E}">
        <p14:creationId xmlns:p14="http://schemas.microsoft.com/office/powerpoint/2010/main" val="324140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002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pPr marL="457200" indent="-731520">
              <a:spcBef>
                <a:spcPts val="0"/>
              </a:spcBef>
              <a:spcAft>
                <a:spcPts val="0"/>
              </a:spcAft>
              <a:buFont typeface="Wingdings" panose="05000000000000000000" pitchFamily="2" charset="2"/>
              <a:buChar char="v"/>
            </a:pPr>
            <a:r>
              <a:rPr lang="en-US" sz="3200" b="1" u="sng" dirty="0">
                <a:solidFill>
                  <a:srgbClr val="0000FF"/>
                </a:solidFill>
                <a:latin typeface="Times New Roman" panose="02020603050405020304" pitchFamily="18" charset="0"/>
                <a:cs typeface="Times New Roman" panose="02020603050405020304" pitchFamily="18" charset="0"/>
              </a:rPr>
              <a:t>Fertility rate</a:t>
            </a:r>
            <a:r>
              <a:rPr lang="en-US" sz="3200" b="1" dirty="0">
                <a:solidFill>
                  <a:schemeClr val="tx1"/>
                </a:solidFill>
                <a:latin typeface="Times New Roman" panose="02020603050405020304" pitchFamily="18" charset="0"/>
                <a:cs typeface="Times New Roman" panose="02020603050405020304" pitchFamily="18" charset="0"/>
              </a:rPr>
              <a:t> is the number of children a woman would give birth to in her lifetime based on the current age-specific live birth rate </a:t>
            </a:r>
            <a:endParaRPr lang="en-US" sz="3200" b="1" dirty="0" smtClean="0">
              <a:solidFill>
                <a:schemeClr val="tx1"/>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20007607"/>
              </p:ext>
            </p:extLst>
          </p:nvPr>
        </p:nvGraphicFramePr>
        <p:xfrm>
          <a:off x="838200" y="4267200"/>
          <a:ext cx="7696199" cy="1767840"/>
        </p:xfrm>
        <a:graphic>
          <a:graphicData uri="http://schemas.openxmlformats.org/drawingml/2006/table">
            <a:tbl>
              <a:tblPr firstRow="1" firstCol="1" lastRow="1" lastCol="1" bandRow="1" bandCol="1">
                <a:tableStyleId>{5C22544A-7EE6-4342-B048-85BDC9FD1C3A}</a:tableStyleId>
              </a:tblPr>
              <a:tblGrid>
                <a:gridCol w="2286000"/>
                <a:gridCol w="4231848"/>
                <a:gridCol w="1178351"/>
              </a:tblGrid>
              <a:tr h="67056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Fertility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Number of live births*</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X </a:t>
                      </a:r>
                      <a:r>
                        <a:rPr lang="en-US" sz="2400" dirty="0" smtClean="0">
                          <a:solidFill>
                            <a:schemeClr val="tx1"/>
                          </a:solidFill>
                          <a:effectLst/>
                          <a:latin typeface="Times New Roman" panose="02020603050405020304" pitchFamily="18" charset="0"/>
                          <a:cs typeface="Times New Roman" panose="02020603050405020304" pitchFamily="18" charset="0"/>
                        </a:rPr>
                        <a:t>1000</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36576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Estimated number of females aged 15-44 (WHO uses 10-49) at midinterval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vMerge="1">
                  <a:txBody>
                    <a:bodyPr/>
                    <a:lstStyle/>
                    <a:p>
                      <a:pPr marL="0" marR="0">
                        <a:spcBef>
                          <a:spcPts val="0"/>
                        </a:spcBef>
                        <a:spcAft>
                          <a:spcPts val="0"/>
                        </a:spcAft>
                      </a:pPr>
                      <a:endParaRPr lang="en-US" sz="1200" dirty="0">
                        <a:effectLst/>
                        <a:latin typeface="Times New Roman"/>
                        <a:ea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fld id="{54A265E1-554E-4C15-872C-C3ED76BFB745}"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18</a:t>
            </a:fld>
            <a:endParaRPr lang="en-US"/>
          </a:p>
        </p:txBody>
      </p:sp>
    </p:spTree>
    <p:extLst>
      <p:ext uri="{BB962C8B-B14F-4D97-AF65-F5344CB8AC3E}">
        <p14:creationId xmlns:p14="http://schemas.microsoft.com/office/powerpoint/2010/main" val="165192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002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pPr marL="457200" indent="-731520">
              <a:spcBef>
                <a:spcPts val="0"/>
              </a:spcBef>
              <a:spcAft>
                <a:spcPts val="0"/>
              </a:spcAft>
              <a:buFont typeface="Wingdings" panose="05000000000000000000" pitchFamily="2" charset="2"/>
              <a:buChar char="v"/>
            </a:pPr>
            <a:r>
              <a:rPr lang="en-US" sz="3200" b="1" u="sng" dirty="0">
                <a:solidFill>
                  <a:srgbClr val="0000FF"/>
                </a:solidFill>
                <a:latin typeface="Times New Roman" panose="02020603050405020304" pitchFamily="18" charset="0"/>
                <a:cs typeface="Times New Roman" panose="02020603050405020304" pitchFamily="18" charset="0"/>
              </a:rPr>
              <a:t>Fertility rate</a:t>
            </a:r>
            <a:r>
              <a:rPr lang="en-US" sz="3200" b="1" dirty="0">
                <a:solidFill>
                  <a:schemeClr val="tx1"/>
                </a:solidFill>
                <a:latin typeface="Times New Roman" panose="02020603050405020304" pitchFamily="18" charset="0"/>
                <a:cs typeface="Times New Roman" panose="02020603050405020304" pitchFamily="18" charset="0"/>
              </a:rPr>
              <a:t> is the number of children a woman would give birth to in her lifetime based on the current age-specific live birth rate </a:t>
            </a:r>
            <a:endParaRPr lang="en-US" sz="3200" b="1" dirty="0" smtClean="0">
              <a:solidFill>
                <a:schemeClr val="tx1"/>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21983189"/>
              </p:ext>
            </p:extLst>
          </p:nvPr>
        </p:nvGraphicFramePr>
        <p:xfrm>
          <a:off x="838200" y="4267200"/>
          <a:ext cx="7696199" cy="1767840"/>
        </p:xfrm>
        <a:graphic>
          <a:graphicData uri="http://schemas.openxmlformats.org/drawingml/2006/table">
            <a:tbl>
              <a:tblPr firstRow="1" firstCol="1" lastRow="1" lastCol="1" bandRow="1" bandCol="1">
                <a:tableStyleId>{5C22544A-7EE6-4342-B048-85BDC9FD1C3A}</a:tableStyleId>
              </a:tblPr>
              <a:tblGrid>
                <a:gridCol w="2286000"/>
                <a:gridCol w="4231848"/>
                <a:gridCol w="1178351"/>
              </a:tblGrid>
              <a:tr h="67056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Fertility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Number of live births*</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X </a:t>
                      </a:r>
                      <a:r>
                        <a:rPr lang="en-US" sz="2400" dirty="0" smtClean="0">
                          <a:solidFill>
                            <a:schemeClr val="tx1"/>
                          </a:solidFill>
                          <a:effectLst/>
                          <a:latin typeface="Times New Roman" panose="02020603050405020304" pitchFamily="18" charset="0"/>
                          <a:cs typeface="Times New Roman" panose="02020603050405020304" pitchFamily="18" charset="0"/>
                        </a:rPr>
                        <a:t>1000</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36576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Estimated number of females aged 15-44 (WHO uses 10-49) at midinterval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vMerge="1">
                  <a:txBody>
                    <a:bodyPr/>
                    <a:lstStyle/>
                    <a:p>
                      <a:pPr marL="0" marR="0">
                        <a:spcBef>
                          <a:spcPts val="0"/>
                        </a:spcBef>
                        <a:spcAft>
                          <a:spcPts val="0"/>
                        </a:spcAft>
                      </a:pPr>
                      <a:endParaRPr lang="en-US" sz="1200" dirty="0">
                        <a:effectLst/>
                        <a:latin typeface="Times New Roman"/>
                        <a:ea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fld id="{CCE2E087-6D25-4974-BD99-5B822524CA60}"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19</a:t>
            </a:fld>
            <a:endParaRPr lang="en-US"/>
          </a:p>
        </p:txBody>
      </p:sp>
    </p:spTree>
    <p:extLst>
      <p:ext uri="{BB962C8B-B14F-4D97-AF65-F5344CB8AC3E}">
        <p14:creationId xmlns:p14="http://schemas.microsoft.com/office/powerpoint/2010/main" val="35338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81200"/>
            <a:ext cx="7772400" cy="4191000"/>
          </a:xfrm>
        </p:spPr>
        <p:txBody>
          <a:bodyPr>
            <a:normAutofit lnSpcReduction="10000"/>
          </a:bodyPr>
          <a:lstStyle/>
          <a:p>
            <a:r>
              <a:rPr lang="en-US" sz="3200" b="1" i="1" dirty="0" smtClean="0">
                <a:solidFill>
                  <a:srgbClr val="0000FF"/>
                </a:solidFill>
                <a:latin typeface="Times New Roman" panose="02020603050405020304" pitchFamily="18" charset="0"/>
                <a:cs typeface="Times New Roman" panose="02020603050405020304" pitchFamily="18" charset="0"/>
              </a:rPr>
              <a:t>Learning objectives</a:t>
            </a:r>
            <a:r>
              <a:rPr lang="en-US" sz="3200" b="1" i="1" dirty="0" smtClean="0">
                <a:latin typeface="Times New Roman" panose="02020603050405020304" pitchFamily="18" charset="0"/>
                <a:cs typeface="Times New Roman" panose="02020603050405020304" pitchFamily="18" charset="0"/>
              </a:rPr>
              <a:t> </a:t>
            </a:r>
          </a:p>
          <a:p>
            <a:pPr marL="457200" indent="-457200">
              <a:buFont typeface="Wingdings" panose="05000000000000000000" pitchFamily="2" charset="2"/>
              <a:buChar char="§"/>
            </a:pPr>
            <a:r>
              <a:rPr lang="en-US" sz="3200" b="1" dirty="0" smtClean="0">
                <a:solidFill>
                  <a:schemeClr val="tx1"/>
                </a:solidFill>
                <a:latin typeface="Times New Roman" panose="02020603050405020304" pitchFamily="18" charset="0"/>
                <a:cs typeface="Times New Roman" panose="02020603050405020304" pitchFamily="18" charset="0"/>
              </a:rPr>
              <a:t>State three mathematical terms used in epidemiology </a:t>
            </a:r>
          </a:p>
          <a:p>
            <a:pPr marL="457200" indent="-457200">
              <a:buFont typeface="Wingdings" panose="05000000000000000000" pitchFamily="2" charset="2"/>
              <a:buChar char="§"/>
            </a:pPr>
            <a:r>
              <a:rPr lang="en-US" sz="3200" b="1" dirty="0" smtClean="0">
                <a:solidFill>
                  <a:schemeClr val="tx1"/>
                </a:solidFill>
                <a:latin typeface="Times New Roman" panose="02020603050405020304" pitchFamily="18" charset="0"/>
                <a:cs typeface="Times New Roman" panose="02020603050405020304" pitchFamily="18" charset="0"/>
              </a:rPr>
              <a:t>Differentiate between incidence and prevalence</a:t>
            </a:r>
          </a:p>
          <a:p>
            <a:pPr marL="457200" indent="-457200">
              <a:buFont typeface="Wingdings" panose="05000000000000000000" pitchFamily="2" charset="2"/>
              <a:buChar char="§"/>
            </a:pPr>
            <a:r>
              <a:rPr lang="en-US" sz="3200" b="1" dirty="0" smtClean="0">
                <a:solidFill>
                  <a:schemeClr val="tx1"/>
                </a:solidFill>
                <a:latin typeface="Times New Roman" panose="02020603050405020304" pitchFamily="18" charset="0"/>
                <a:cs typeface="Times New Roman" panose="02020603050405020304" pitchFamily="18" charset="0"/>
              </a:rPr>
              <a:t>State one epidemiologic measure of morbidly and mortality</a:t>
            </a:r>
          </a:p>
          <a:p>
            <a:pPr marL="457200" indent="-457200">
              <a:buFont typeface="Wingdings" panose="05000000000000000000" pitchFamily="2" charset="2"/>
              <a:buChar char="§"/>
            </a:pPr>
            <a:r>
              <a:rPr lang="en-US" sz="3200" b="1" dirty="0" smtClean="0">
                <a:solidFill>
                  <a:schemeClr val="tx1"/>
                </a:solidFill>
                <a:latin typeface="Times New Roman" panose="02020603050405020304" pitchFamily="18" charset="0"/>
                <a:cs typeface="Times New Roman" panose="02020603050405020304" pitchFamily="18" charset="0"/>
              </a:rPr>
              <a:t>Define the term specific rate</a:t>
            </a:r>
            <a:endParaRPr lang="en-US" sz="3200" b="1" dirty="0">
              <a:solidFill>
                <a:srgbClr val="0000FF"/>
              </a:solidFill>
            </a:endParaRPr>
          </a:p>
        </p:txBody>
      </p:sp>
      <p:sp>
        <p:nvSpPr>
          <p:cNvPr id="2" name="Title 1"/>
          <p:cNvSpPr>
            <a:spLocks noGrp="1"/>
          </p:cNvSpPr>
          <p:nvPr>
            <p:ph type="ctrTitle"/>
          </p:nvPr>
        </p:nvSpPr>
        <p:spPr>
          <a:xfrm>
            <a:off x="457200" y="304800"/>
            <a:ext cx="8229600" cy="1447800"/>
          </a:xfrm>
        </p:spPr>
        <p:txBody>
          <a:bodyPr>
            <a:noAutofit/>
          </a:bodyPr>
          <a:lstStyle/>
          <a:p>
            <a:pPr marL="182880" indent="0" algn="ctr">
              <a:buNone/>
            </a:pPr>
            <a:r>
              <a:rPr lang="en-US" sz="4000" i="1" kern="0" dirty="0">
                <a:solidFill>
                  <a:srgbClr val="0000FF"/>
                </a:solidFill>
                <a:latin typeface="Times New Roman" panose="02020603050405020304" pitchFamily="18" charset="0"/>
                <a:cs typeface="Times New Roman" panose="02020603050405020304" pitchFamily="18" charset="0"/>
              </a:rPr>
              <a:t>Epidemiologic Measurements Used to Describe Disease Occurrence</a:t>
            </a:r>
            <a:br>
              <a:rPr lang="en-US" sz="4000" i="1" kern="0" dirty="0">
                <a:solidFill>
                  <a:srgbClr val="0000FF"/>
                </a:solidFill>
                <a:latin typeface="Times New Roman" panose="02020603050405020304" pitchFamily="18" charset="0"/>
                <a:cs typeface="Times New Roman" panose="02020603050405020304" pitchFamily="18" charset="0"/>
              </a:rPr>
            </a:br>
            <a:endParaRPr lang="en-US" sz="4000" i="1" kern="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E55B60D-4AED-4294-8CAD-AAF28205A199}" type="datetime1">
              <a:rPr lang="en-US" smtClean="0"/>
              <a:t>2/9/2016</a:t>
            </a:fld>
            <a:endParaRPr lang="en-US" dirty="0"/>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a:t>
            </a:fld>
            <a:endParaRPr lang="en-US"/>
          </a:p>
        </p:txBody>
      </p:sp>
    </p:spTree>
    <p:extLst>
      <p:ext uri="{BB962C8B-B14F-4D97-AF65-F5344CB8AC3E}">
        <p14:creationId xmlns:p14="http://schemas.microsoft.com/office/powerpoint/2010/main" val="751457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002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pPr>
              <a:spcBef>
                <a:spcPts val="0"/>
              </a:spcBef>
              <a:spcAft>
                <a:spcPts val="0"/>
              </a:spcAft>
            </a:pPr>
            <a:r>
              <a:rPr lang="en-US" sz="2800" b="1" dirty="0">
                <a:solidFill>
                  <a:srgbClr val="0000FF"/>
                </a:solidFill>
                <a:latin typeface="Times New Roman" panose="02020603050405020304" pitchFamily="18" charset="0"/>
                <a:cs typeface="Times New Roman" panose="02020603050405020304" pitchFamily="18" charset="0"/>
              </a:rPr>
              <a:t>Cause Fatality </a:t>
            </a:r>
            <a:r>
              <a:rPr lang="en-US" sz="2800" b="1" dirty="0" smtClean="0">
                <a:solidFill>
                  <a:srgbClr val="0000FF"/>
                </a:solidFill>
                <a:latin typeface="Times New Roman" panose="02020603050405020304" pitchFamily="18" charset="0"/>
                <a:cs typeface="Times New Roman" panose="02020603050405020304" pitchFamily="18" charset="0"/>
              </a:rPr>
              <a:t>Rate</a:t>
            </a:r>
            <a:endParaRPr lang="en-US" sz="2800" b="1" dirty="0">
              <a:solidFill>
                <a:srgbClr val="0000FF"/>
              </a:solidFill>
              <a:latin typeface="Times New Roman" panose="02020603050405020304" pitchFamily="18" charset="0"/>
              <a:ea typeface="Times New Roman"/>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62167012"/>
              </p:ext>
            </p:extLst>
          </p:nvPr>
        </p:nvGraphicFramePr>
        <p:xfrm>
          <a:off x="838200" y="3657600"/>
          <a:ext cx="7772400" cy="2209800"/>
        </p:xfrm>
        <a:graphic>
          <a:graphicData uri="http://schemas.openxmlformats.org/drawingml/2006/table">
            <a:tbl>
              <a:tblPr firstRow="1" firstCol="1" lastRow="1" lastCol="1" bandRow="1" bandCol="1">
                <a:tableStyleId>{5C22544A-7EE6-4342-B048-85BDC9FD1C3A}</a:tableStyleId>
              </a:tblPr>
              <a:tblGrid>
                <a:gridCol w="1905000"/>
                <a:gridCol w="4874342"/>
                <a:gridCol w="993058"/>
              </a:tblGrid>
              <a:tr h="1155539">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Cause Fatality </a:t>
                      </a:r>
                    </a:p>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Rate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 </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2591" marR="12591" marT="0" marB="0" anchor="ctr">
                    <a:solidFill>
                      <a:schemeClr val="accent3">
                        <a:lumMod val="75000"/>
                      </a:schemeClr>
                    </a:solidFill>
                  </a:tcPr>
                </a:tc>
                <a:tc>
                  <a:txBody>
                    <a:bodyPr/>
                    <a:lstStyle/>
                    <a:p>
                      <a:pPr marL="0" marR="0" algn="ctr">
                        <a:spcBef>
                          <a:spcPts val="0"/>
                        </a:spcBef>
                        <a:spcAft>
                          <a:spcPts val="0"/>
                        </a:spcAft>
                      </a:pPr>
                      <a:r>
                        <a:rPr lang="en-US" sz="2000">
                          <a:solidFill>
                            <a:schemeClr val="tx1"/>
                          </a:solidFill>
                          <a:effectLst/>
                          <a:latin typeface="Times New Roman" panose="02020603050405020304" pitchFamily="18" charset="0"/>
                          <a:cs typeface="Times New Roman" panose="02020603050405020304" pitchFamily="18" charset="0"/>
                        </a:rPr>
                        <a:t>Total number of deaths assigned to a specific disease during a given time interval*</a:t>
                      </a:r>
                      <a:endParaRPr lang="en-US" sz="2000">
                        <a:solidFill>
                          <a:schemeClr val="tx1"/>
                        </a:solidFill>
                        <a:effectLst/>
                        <a:latin typeface="Times New Roman" panose="02020603050405020304" pitchFamily="18" charset="0"/>
                        <a:ea typeface="Times New Roman"/>
                        <a:cs typeface="Times New Roman" panose="02020603050405020304" pitchFamily="18" charset="0"/>
                      </a:endParaRPr>
                    </a:p>
                  </a:txBody>
                  <a:tcPr marL="12591" marR="12591"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X </a:t>
                      </a:r>
                      <a:r>
                        <a:rPr lang="en-US" sz="2000" dirty="0" smtClean="0">
                          <a:solidFill>
                            <a:schemeClr val="tx1"/>
                          </a:solidFill>
                          <a:effectLst/>
                          <a:latin typeface="Times New Roman" panose="02020603050405020304" pitchFamily="18" charset="0"/>
                          <a:cs typeface="Times New Roman" panose="02020603050405020304" pitchFamily="18" charset="0"/>
                        </a:rPr>
                        <a:t>100</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2591" marR="12591" marT="0" marB="0" anchor="ctr">
                    <a:solidFill>
                      <a:schemeClr val="accent3">
                        <a:lumMod val="75000"/>
                      </a:schemeClr>
                    </a:solidFill>
                  </a:tcPr>
                </a:tc>
              </a:tr>
              <a:tr h="1054261">
                <a:tc vMerge="1">
                  <a:txBody>
                    <a:bodyPr/>
                    <a:lstStyle/>
                    <a:p>
                      <a:pPr marL="0" marR="0">
                        <a:spcBef>
                          <a:spcPts val="0"/>
                        </a:spcBef>
                        <a:spcAft>
                          <a:spcPts val="0"/>
                        </a:spcAft>
                      </a:pPr>
                      <a:endParaRPr lang="en-US" sz="200" dirty="0">
                        <a:effectLst/>
                        <a:latin typeface="Times New Roman"/>
                        <a:ea typeface="Times New Roman"/>
                      </a:endParaRPr>
                    </a:p>
                  </a:txBody>
                  <a:tcPr marL="12591" marR="12591" marT="0" marB="0" anchor="ctr"/>
                </a:tc>
                <a:tc>
                  <a:txBody>
                    <a:bodyPr/>
                    <a:lstStyle/>
                    <a:p>
                      <a:pPr marL="0" marR="0" algn="ctr">
                        <a:spcBef>
                          <a:spcPts val="0"/>
                        </a:spcBef>
                        <a:spcAft>
                          <a:spcPts val="0"/>
                        </a:spcAft>
                      </a:pPr>
                      <a:r>
                        <a:rPr lang="en-US" sz="2000" dirty="0">
                          <a:solidFill>
                            <a:schemeClr val="tx1"/>
                          </a:solidFill>
                          <a:effectLst/>
                          <a:latin typeface="Times New Roman" panose="02020603050405020304" pitchFamily="18" charset="0"/>
                          <a:cs typeface="Times New Roman" panose="02020603050405020304" pitchFamily="18" charset="0"/>
                        </a:rPr>
                        <a:t>Total number of cases of the disease during the same time interval</a:t>
                      </a:r>
                      <a:endParaRPr lang="en-US" sz="20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12591" marR="12591"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200" dirty="0">
                        <a:effectLst/>
                        <a:latin typeface="Times New Roman"/>
                        <a:ea typeface="Times New Roman"/>
                      </a:endParaRPr>
                    </a:p>
                  </a:txBody>
                  <a:tcPr marL="12591" marR="12591" marT="0" marB="0" anchor="ctr"/>
                </a:tc>
              </a:tr>
            </a:tbl>
          </a:graphicData>
        </a:graphic>
      </p:graphicFrame>
      <p:sp>
        <p:nvSpPr>
          <p:cNvPr id="5" name="Date Placeholder 4"/>
          <p:cNvSpPr>
            <a:spLocks noGrp="1"/>
          </p:cNvSpPr>
          <p:nvPr>
            <p:ph type="dt" sz="half" idx="10"/>
          </p:nvPr>
        </p:nvSpPr>
        <p:spPr/>
        <p:txBody>
          <a:bodyPr/>
          <a:lstStyle/>
          <a:p>
            <a:fld id="{C95F76FC-7340-44E6-8308-7120DE5C37C3}"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20</a:t>
            </a:fld>
            <a:endParaRPr lang="en-US"/>
          </a:p>
        </p:txBody>
      </p:sp>
    </p:spTree>
    <p:extLst>
      <p:ext uri="{BB962C8B-B14F-4D97-AF65-F5344CB8AC3E}">
        <p14:creationId xmlns:p14="http://schemas.microsoft.com/office/powerpoint/2010/main" val="11448674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r>
              <a:rPr lang="en-US" sz="2800" b="1" dirty="0">
                <a:solidFill>
                  <a:srgbClr val="0000FF"/>
                </a:solidFill>
                <a:latin typeface="Times New Roman" panose="02020603050405020304" pitchFamily="18" charset="0"/>
                <a:cs typeface="Times New Roman" panose="02020603050405020304" pitchFamily="18" charset="0"/>
              </a:rPr>
              <a:t>Neonatal Mortality Rate</a:t>
            </a:r>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29711293"/>
              </p:ext>
            </p:extLst>
          </p:nvPr>
        </p:nvGraphicFramePr>
        <p:xfrm>
          <a:off x="838200" y="3733800"/>
          <a:ext cx="7696200" cy="2133600"/>
        </p:xfrm>
        <a:graphic>
          <a:graphicData uri="http://schemas.openxmlformats.org/drawingml/2006/table">
            <a:tbl>
              <a:tblPr firstRow="1" firstCol="1" lastRow="1" lastCol="1" bandRow="1" bandCol="1">
                <a:tableStyleId>{5C22544A-7EE6-4342-B048-85BDC9FD1C3A}</a:tableStyleId>
              </a:tblPr>
              <a:tblGrid>
                <a:gridCol w="2743200"/>
                <a:gridCol w="4038600"/>
                <a:gridCol w="914400"/>
              </a:tblGrid>
              <a:tr h="36576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Neonatal Mortality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Number of deaths under 28 days during a given time interval*</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X 100</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103632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Number of live births during the same time interval</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endParaRPr lang="en-US"/>
                    </a:p>
                  </a:txBody>
                  <a:tcPr/>
                </a:tc>
              </a:tr>
            </a:tbl>
          </a:graphicData>
        </a:graphic>
      </p:graphicFrame>
      <p:sp>
        <p:nvSpPr>
          <p:cNvPr id="4" name="Date Placeholder 3"/>
          <p:cNvSpPr>
            <a:spLocks noGrp="1"/>
          </p:cNvSpPr>
          <p:nvPr>
            <p:ph type="dt" sz="half" idx="10"/>
          </p:nvPr>
        </p:nvSpPr>
        <p:spPr/>
        <p:txBody>
          <a:bodyPr/>
          <a:lstStyle/>
          <a:p>
            <a:fld id="{9D266056-615C-471E-B845-5B1EFC9D7010}"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21</a:t>
            </a:fld>
            <a:endParaRPr lang="en-US"/>
          </a:p>
        </p:txBody>
      </p:sp>
    </p:spTree>
    <p:extLst>
      <p:ext uri="{BB962C8B-B14F-4D97-AF65-F5344CB8AC3E}">
        <p14:creationId xmlns:p14="http://schemas.microsoft.com/office/powerpoint/2010/main" val="6803293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r>
              <a:rPr lang="en-US" sz="2800" b="1" dirty="0" smtClean="0">
                <a:solidFill>
                  <a:srgbClr val="0000FF"/>
                </a:solidFill>
                <a:latin typeface="Times New Roman" panose="02020603050405020304" pitchFamily="18" charset="0"/>
                <a:cs typeface="Times New Roman" panose="02020603050405020304" pitchFamily="18" charset="0"/>
              </a:rPr>
              <a:t>Post neonatal</a:t>
            </a:r>
            <a:r>
              <a:rPr lang="en-US" sz="2800" dirty="0" smtClean="0">
                <a:solidFill>
                  <a:srgbClr val="0000FF"/>
                </a:solidFill>
                <a:latin typeface="Times New Roman" panose="02020603050405020304" pitchFamily="18" charset="0"/>
                <a:cs typeface="Times New Roman" panose="02020603050405020304" pitchFamily="18" charset="0"/>
              </a:rPr>
              <a:t> </a:t>
            </a:r>
            <a:r>
              <a:rPr lang="en-US" sz="2800" b="1" dirty="0" smtClean="0">
                <a:solidFill>
                  <a:srgbClr val="0000FF"/>
                </a:solidFill>
                <a:latin typeface="Times New Roman" panose="02020603050405020304" pitchFamily="18" charset="0"/>
                <a:cs typeface="Times New Roman" panose="02020603050405020304" pitchFamily="18" charset="0"/>
              </a:rPr>
              <a:t>Mortality Rate</a:t>
            </a: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86620969"/>
              </p:ext>
            </p:extLst>
          </p:nvPr>
        </p:nvGraphicFramePr>
        <p:xfrm>
          <a:off x="685801" y="3505200"/>
          <a:ext cx="8077199" cy="2194560"/>
        </p:xfrm>
        <a:graphic>
          <a:graphicData uri="http://schemas.openxmlformats.org/drawingml/2006/table">
            <a:tbl>
              <a:tblPr firstRow="1" firstCol="1" lastRow="1" lastCol="1" bandRow="1" bandCol="1">
                <a:tableStyleId>{5C22544A-7EE6-4342-B048-85BDC9FD1C3A}</a:tableStyleId>
              </a:tblPr>
              <a:tblGrid>
                <a:gridCol w="2057399"/>
                <a:gridCol w="4994037"/>
                <a:gridCol w="1025763"/>
              </a:tblGrid>
              <a:tr h="365760">
                <a:tc rowSpan="2">
                  <a:txBody>
                    <a:bodyPr/>
                    <a:lstStyle/>
                    <a:p>
                      <a:pPr marL="0" marR="0">
                        <a:spcBef>
                          <a:spcPts val="0"/>
                        </a:spcBef>
                        <a:spcAft>
                          <a:spcPts val="0"/>
                        </a:spcAft>
                      </a:pPr>
                      <a:r>
                        <a:rPr lang="en-US" sz="2400" dirty="0" smtClean="0">
                          <a:solidFill>
                            <a:schemeClr val="tx1"/>
                          </a:solidFill>
                          <a:effectLst/>
                          <a:latin typeface="Times New Roman" panose="02020603050405020304" pitchFamily="18" charset="0"/>
                          <a:cs typeface="Times New Roman" panose="02020603050405020304" pitchFamily="18" charset="0"/>
                        </a:rPr>
                        <a:t>Post neonatal </a:t>
                      </a:r>
                      <a:r>
                        <a:rPr lang="en-US" sz="2400" dirty="0">
                          <a:solidFill>
                            <a:schemeClr val="tx1"/>
                          </a:solidFill>
                          <a:effectLst/>
                          <a:latin typeface="Times New Roman" panose="02020603050405020304" pitchFamily="18" charset="0"/>
                          <a:cs typeface="Times New Roman" panose="02020603050405020304" pitchFamily="18" charset="0"/>
                        </a:rPr>
                        <a:t>Mortality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Number of deaths from 28 days up to and not including one year of age during a given time interval</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X 100</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36576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Number of live births during the same time interval less neonatal deaths</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endParaRPr lang="en-US"/>
                    </a:p>
                  </a:txBody>
                  <a:tcPr/>
                </a:tc>
              </a:tr>
            </a:tbl>
          </a:graphicData>
        </a:graphic>
      </p:graphicFrame>
      <p:sp>
        <p:nvSpPr>
          <p:cNvPr id="5" name="Date Placeholder 4"/>
          <p:cNvSpPr>
            <a:spLocks noGrp="1"/>
          </p:cNvSpPr>
          <p:nvPr>
            <p:ph type="dt" sz="half" idx="10"/>
          </p:nvPr>
        </p:nvSpPr>
        <p:spPr/>
        <p:txBody>
          <a:bodyPr/>
          <a:lstStyle/>
          <a:p>
            <a:fld id="{B89507F3-55ED-4DD6-BA2B-DC7DFA50869A}"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22</a:t>
            </a:fld>
            <a:endParaRPr lang="en-US"/>
          </a:p>
        </p:txBody>
      </p:sp>
    </p:spTree>
    <p:extLst>
      <p:ext uri="{BB962C8B-B14F-4D97-AF65-F5344CB8AC3E}">
        <p14:creationId xmlns:p14="http://schemas.microsoft.com/office/powerpoint/2010/main" val="395031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r>
              <a:rPr lang="en-US" sz="2800" b="1" dirty="0">
                <a:solidFill>
                  <a:srgbClr val="0000FF"/>
                </a:solidFill>
                <a:latin typeface="Times New Roman" panose="02020603050405020304" pitchFamily="18" charset="0"/>
                <a:cs typeface="Times New Roman" panose="02020603050405020304" pitchFamily="18" charset="0"/>
              </a:rPr>
              <a:t>Infant</a:t>
            </a:r>
            <a:r>
              <a:rPr lang="en-US" sz="2800" dirty="0">
                <a:solidFill>
                  <a:srgbClr val="0000FF"/>
                </a:solidFill>
                <a:latin typeface="Times New Roman" panose="02020603050405020304" pitchFamily="18" charset="0"/>
                <a:cs typeface="Times New Roman" panose="02020603050405020304" pitchFamily="18" charset="0"/>
              </a:rPr>
              <a:t> </a:t>
            </a:r>
            <a:r>
              <a:rPr lang="en-US" sz="2800" b="1" dirty="0" smtClean="0">
                <a:solidFill>
                  <a:srgbClr val="0000FF"/>
                </a:solidFill>
                <a:latin typeface="Times New Roman" panose="02020603050405020304" pitchFamily="18" charset="0"/>
                <a:cs typeface="Times New Roman" panose="02020603050405020304" pitchFamily="18" charset="0"/>
              </a:rPr>
              <a:t>Mortality Rate</a:t>
            </a: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50282969"/>
              </p:ext>
            </p:extLst>
          </p:nvPr>
        </p:nvGraphicFramePr>
        <p:xfrm>
          <a:off x="990600" y="3352800"/>
          <a:ext cx="7620000" cy="2133600"/>
        </p:xfrm>
        <a:graphic>
          <a:graphicData uri="http://schemas.openxmlformats.org/drawingml/2006/table">
            <a:tbl>
              <a:tblPr firstRow="1" firstCol="1" lastRow="1" lastCol="1" bandRow="1" bandCol="1">
                <a:tableStyleId>{5C22544A-7EE6-4342-B048-85BDC9FD1C3A}</a:tableStyleId>
              </a:tblPr>
              <a:tblGrid>
                <a:gridCol w="1828800"/>
                <a:gridCol w="4648200"/>
                <a:gridCol w="1143000"/>
              </a:tblGrid>
              <a:tr h="103632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Infant Mortality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Number of deaths under one year of age during a given time interval</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X </a:t>
                      </a:r>
                      <a:r>
                        <a:rPr lang="en-US" sz="2400" dirty="0" smtClean="0">
                          <a:solidFill>
                            <a:schemeClr val="tx1"/>
                          </a:solidFill>
                          <a:effectLst/>
                          <a:latin typeface="Times New Roman" panose="02020603050405020304" pitchFamily="18" charset="0"/>
                          <a:cs typeface="Times New Roman" panose="02020603050405020304" pitchFamily="18" charset="0"/>
                        </a:rPr>
                        <a:t>1000</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109728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Number of live births during the same time interval</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pPr marL="0" marR="0">
                        <a:spcBef>
                          <a:spcPts val="0"/>
                        </a:spcBef>
                        <a:spcAft>
                          <a:spcPts val="0"/>
                        </a:spcAft>
                      </a:pPr>
                      <a:endParaRPr lang="en-US" sz="1200">
                        <a:effectLst/>
                        <a:latin typeface="Times New Roman"/>
                        <a:ea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fld id="{C004BB28-DD49-4556-AAF8-04CAD4C8846D}"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23</a:t>
            </a:fld>
            <a:endParaRPr lang="en-US"/>
          </a:p>
        </p:txBody>
      </p:sp>
    </p:spTree>
    <p:extLst>
      <p:ext uri="{BB962C8B-B14F-4D97-AF65-F5344CB8AC3E}">
        <p14:creationId xmlns:p14="http://schemas.microsoft.com/office/powerpoint/2010/main" val="39715975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05800" cy="4572000"/>
          </a:xfrm>
        </p:spPr>
        <p:txBody>
          <a:bodyPr>
            <a:normAutofit/>
          </a:bodyPr>
          <a:lstStyle/>
          <a:p>
            <a:r>
              <a:rPr lang="en-US" sz="2800" b="1" dirty="0" smtClean="0">
                <a:solidFill>
                  <a:srgbClr val="0000FF"/>
                </a:solidFill>
                <a:latin typeface="Times New Roman" panose="02020603050405020304" pitchFamily="18" charset="0"/>
                <a:cs typeface="Times New Roman" panose="02020603050405020304" pitchFamily="18" charset="0"/>
              </a:rPr>
              <a:t>POPUALTION </a:t>
            </a:r>
            <a:r>
              <a:rPr lang="en-US" sz="2800" b="1" dirty="0">
                <a:solidFill>
                  <a:srgbClr val="0000FF"/>
                </a:solidFill>
                <a:latin typeface="Times New Roman" panose="02020603050405020304" pitchFamily="18" charset="0"/>
                <a:cs typeface="Times New Roman" panose="02020603050405020304" pitchFamily="18" charset="0"/>
              </a:rPr>
              <a:t>BASED MORTALITY </a:t>
            </a:r>
            <a:r>
              <a:rPr lang="en-US" sz="2800" b="1" dirty="0" smtClean="0">
                <a:solidFill>
                  <a:srgbClr val="0000FF"/>
                </a:solidFill>
                <a:latin typeface="Times New Roman" panose="02020603050405020304" pitchFamily="18" charset="0"/>
                <a:cs typeface="Times New Roman" panose="02020603050405020304" pitchFamily="18" charset="0"/>
              </a:rPr>
              <a:t>MEASURES</a:t>
            </a:r>
          </a:p>
          <a:p>
            <a:r>
              <a:rPr lang="en-US" sz="2800" b="1" dirty="0">
                <a:solidFill>
                  <a:srgbClr val="0000FF"/>
                </a:solidFill>
                <a:latin typeface="Times New Roman" panose="02020603050405020304" pitchFamily="18" charset="0"/>
                <a:cs typeface="Times New Roman" panose="02020603050405020304" pitchFamily="18" charset="0"/>
              </a:rPr>
              <a:t>Maternal</a:t>
            </a:r>
            <a:r>
              <a:rPr lang="en-US" sz="2800" dirty="0">
                <a:solidFill>
                  <a:srgbClr val="0000FF"/>
                </a:solidFill>
                <a:latin typeface="Times New Roman" panose="02020603050405020304" pitchFamily="18" charset="0"/>
                <a:cs typeface="Times New Roman" panose="02020603050405020304" pitchFamily="18" charset="0"/>
              </a:rPr>
              <a:t> </a:t>
            </a:r>
            <a:r>
              <a:rPr lang="en-US" sz="2800" b="1" dirty="0" smtClean="0">
                <a:solidFill>
                  <a:srgbClr val="0000FF"/>
                </a:solidFill>
                <a:latin typeface="Times New Roman" panose="02020603050405020304" pitchFamily="18" charset="0"/>
                <a:cs typeface="Times New Roman" panose="02020603050405020304" pitchFamily="18" charset="0"/>
              </a:rPr>
              <a:t>Mortality Rate</a:t>
            </a: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63748124"/>
              </p:ext>
            </p:extLst>
          </p:nvPr>
        </p:nvGraphicFramePr>
        <p:xfrm>
          <a:off x="457200" y="3886200"/>
          <a:ext cx="8305801" cy="2057400"/>
        </p:xfrm>
        <a:graphic>
          <a:graphicData uri="http://schemas.openxmlformats.org/drawingml/2006/table">
            <a:tbl>
              <a:tblPr firstRow="1" firstCol="1" lastRow="1" lastCol="1" bandRow="1" bandCol="1">
                <a:tableStyleId>{5C22544A-7EE6-4342-B048-85BDC9FD1C3A}</a:tableStyleId>
              </a:tblPr>
              <a:tblGrid>
                <a:gridCol w="2610395"/>
                <a:gridCol w="4704805"/>
                <a:gridCol w="990601"/>
              </a:tblGrid>
              <a:tr h="36576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Maternal Mortality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Number of deaths assigned to pregnancy related causes during a given time interval*</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X 100</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96012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Number of live births during the same time interval</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endParaRPr lang="en-US"/>
                    </a:p>
                  </a:txBody>
                  <a:tcPr/>
                </a:tc>
              </a:tr>
            </a:tbl>
          </a:graphicData>
        </a:graphic>
      </p:graphicFrame>
      <p:sp>
        <p:nvSpPr>
          <p:cNvPr id="5" name="Date Placeholder 4"/>
          <p:cNvSpPr>
            <a:spLocks noGrp="1"/>
          </p:cNvSpPr>
          <p:nvPr>
            <p:ph type="dt" sz="half" idx="10"/>
          </p:nvPr>
        </p:nvSpPr>
        <p:spPr/>
        <p:txBody>
          <a:bodyPr/>
          <a:lstStyle/>
          <a:p>
            <a:fld id="{59F1759F-8B1E-4296-8FAB-8892C23CC880}"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24</a:t>
            </a:fld>
            <a:endParaRPr lang="en-US"/>
          </a:p>
        </p:txBody>
      </p:sp>
    </p:spTree>
    <p:extLst>
      <p:ext uri="{BB962C8B-B14F-4D97-AF65-F5344CB8AC3E}">
        <p14:creationId xmlns:p14="http://schemas.microsoft.com/office/powerpoint/2010/main" val="72901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05800" cy="4572000"/>
          </a:xfrm>
        </p:spPr>
        <p:txBody>
          <a:bodyPr>
            <a:normAutofit/>
          </a:bodyPr>
          <a:lstStyle/>
          <a:p>
            <a:r>
              <a:rPr lang="en-US" sz="2600" b="1" dirty="0">
                <a:solidFill>
                  <a:srgbClr val="0000FF"/>
                </a:solidFill>
                <a:latin typeface="Times New Roman" panose="02020603050405020304" pitchFamily="18" charset="0"/>
                <a:cs typeface="Times New Roman" panose="02020603050405020304" pitchFamily="18" charset="0"/>
              </a:rPr>
              <a:t>FREQUENTLY USED MEASURES OF </a:t>
            </a:r>
            <a:r>
              <a:rPr lang="en-US" sz="2600" b="1" dirty="0" smtClean="0">
                <a:solidFill>
                  <a:srgbClr val="0000FF"/>
                </a:solidFill>
                <a:latin typeface="Times New Roman" panose="02020603050405020304" pitchFamily="18" charset="0"/>
                <a:cs typeface="Times New Roman" panose="02020603050405020304" pitchFamily="18" charset="0"/>
              </a:rPr>
              <a:t>MORBIDITY</a:t>
            </a:r>
            <a:r>
              <a:rPr lang="en-US" sz="2600" b="1" dirty="0">
                <a:solidFill>
                  <a:srgbClr val="0000FF"/>
                </a:solidFill>
                <a:latin typeface="Times New Roman" panose="02020603050405020304" pitchFamily="18" charset="0"/>
                <a:cs typeface="Times New Roman" panose="02020603050405020304" pitchFamily="18" charset="0"/>
              </a:rPr>
              <a:t> </a:t>
            </a:r>
            <a:endParaRPr lang="en-US" sz="2600" dirty="0">
              <a:solidFill>
                <a:srgbClr val="0000FF"/>
              </a:solidFill>
              <a:latin typeface="Times New Roman" panose="02020603050405020304" pitchFamily="18" charset="0"/>
              <a:cs typeface="Times New Roman" panose="02020603050405020304" pitchFamily="18" charset="0"/>
            </a:endParaRPr>
          </a:p>
          <a:p>
            <a:r>
              <a:rPr lang="en-US" sz="2800" b="1" u="sng" dirty="0">
                <a:solidFill>
                  <a:srgbClr val="0000FF"/>
                </a:solidFill>
                <a:latin typeface="Times New Roman" panose="02020603050405020304" pitchFamily="18" charset="0"/>
                <a:cs typeface="Times New Roman" panose="02020603050405020304" pitchFamily="18" charset="0"/>
              </a:rPr>
              <a:t>Incidence Rate</a:t>
            </a:r>
            <a:endParaRPr lang="en-US" sz="2800" b="1" dirty="0">
              <a:solidFill>
                <a:srgbClr val="0000FF"/>
              </a:solidFill>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incidence</a:t>
            </a:r>
            <a:r>
              <a:rPr lang="en-US" sz="2800" b="1" dirty="0">
                <a:latin typeface="Times New Roman" panose="02020603050405020304" pitchFamily="18" charset="0"/>
                <a:cs typeface="Times New Roman" panose="02020603050405020304" pitchFamily="18" charset="0"/>
              </a:rPr>
              <a:t> rate is the commonly used measure for comparing frequency of a disease in populations.</a:t>
            </a: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768053697"/>
              </p:ext>
            </p:extLst>
          </p:nvPr>
        </p:nvGraphicFramePr>
        <p:xfrm>
          <a:off x="685800" y="4114800"/>
          <a:ext cx="8077199" cy="2129728"/>
        </p:xfrm>
        <a:graphic>
          <a:graphicData uri="http://schemas.openxmlformats.org/drawingml/2006/table">
            <a:tbl>
              <a:tblPr firstRow="1" firstCol="1" lastRow="1" lastCol="1" bandRow="1" bandCol="1">
                <a:tableStyleId>{5C22544A-7EE6-4342-B048-85BDC9FD1C3A}</a:tableStyleId>
              </a:tblPr>
              <a:tblGrid>
                <a:gridCol w="1524000"/>
                <a:gridCol w="5638800"/>
                <a:gridCol w="914399"/>
              </a:tblGrid>
              <a:tr h="106680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Incidence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Total number of new cases of  a specific disease during a given time interval*</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X 100</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1062928">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Total population at risk during the same time interval</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endParaRPr lang="en-US"/>
                    </a:p>
                  </a:txBody>
                  <a:tcPr/>
                </a:tc>
              </a:tr>
            </a:tbl>
          </a:graphicData>
        </a:graphic>
      </p:graphicFrame>
      <p:sp>
        <p:nvSpPr>
          <p:cNvPr id="4" name="Date Placeholder 3"/>
          <p:cNvSpPr>
            <a:spLocks noGrp="1"/>
          </p:cNvSpPr>
          <p:nvPr>
            <p:ph type="dt" sz="half" idx="10"/>
          </p:nvPr>
        </p:nvSpPr>
        <p:spPr/>
        <p:txBody>
          <a:bodyPr/>
          <a:lstStyle/>
          <a:p>
            <a:fld id="{DBA45BFC-E1AB-4223-9628-93A8C24CD89F}"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25</a:t>
            </a:fld>
            <a:endParaRPr lang="en-US"/>
          </a:p>
        </p:txBody>
      </p:sp>
    </p:spTree>
    <p:extLst>
      <p:ext uri="{BB962C8B-B14F-4D97-AF65-F5344CB8AC3E}">
        <p14:creationId xmlns:p14="http://schemas.microsoft.com/office/powerpoint/2010/main" val="14080761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305800" cy="4572000"/>
          </a:xfrm>
        </p:spPr>
        <p:txBody>
          <a:bodyPr>
            <a:normAutofit/>
          </a:bodyPr>
          <a:lstStyle/>
          <a:p>
            <a:r>
              <a:rPr lang="en-US" sz="2600" b="1" dirty="0">
                <a:solidFill>
                  <a:srgbClr val="0000FF"/>
                </a:solidFill>
                <a:latin typeface="Times New Roman" panose="02020603050405020304" pitchFamily="18" charset="0"/>
                <a:cs typeface="Times New Roman" panose="02020603050405020304" pitchFamily="18" charset="0"/>
              </a:rPr>
              <a:t>FREQUENTLY USED MEASURES OF </a:t>
            </a:r>
            <a:r>
              <a:rPr lang="en-US" sz="2600" b="1" dirty="0" smtClean="0">
                <a:solidFill>
                  <a:srgbClr val="0000FF"/>
                </a:solidFill>
                <a:latin typeface="Times New Roman" panose="02020603050405020304" pitchFamily="18" charset="0"/>
                <a:cs typeface="Times New Roman" panose="02020603050405020304" pitchFamily="18" charset="0"/>
              </a:rPr>
              <a:t>MORBIDITY</a:t>
            </a:r>
            <a:r>
              <a:rPr lang="en-US" sz="2600" b="1" dirty="0">
                <a:solidFill>
                  <a:srgbClr val="0000FF"/>
                </a:solidFill>
                <a:latin typeface="Times New Roman" panose="02020603050405020304" pitchFamily="18" charset="0"/>
                <a:cs typeface="Times New Roman" panose="02020603050405020304" pitchFamily="18" charset="0"/>
              </a:rPr>
              <a:t> </a:t>
            </a:r>
            <a:endParaRPr lang="en-US" sz="2600" dirty="0">
              <a:solidFill>
                <a:srgbClr val="0000FF"/>
              </a:solidFill>
              <a:latin typeface="Times New Roman" panose="02020603050405020304" pitchFamily="18" charset="0"/>
              <a:cs typeface="Times New Roman" panose="02020603050405020304" pitchFamily="18" charset="0"/>
            </a:endParaRPr>
          </a:p>
          <a:p>
            <a:r>
              <a:rPr lang="en-US" sz="2800" b="1" u="sng" dirty="0">
                <a:solidFill>
                  <a:srgbClr val="0000FF"/>
                </a:solidFill>
                <a:latin typeface="Times New Roman" panose="02020603050405020304" pitchFamily="18" charset="0"/>
                <a:cs typeface="Times New Roman" panose="02020603050405020304" pitchFamily="18" charset="0"/>
              </a:rPr>
              <a:t>Prevalence Rate</a:t>
            </a:r>
            <a:endParaRPr lang="en-US" sz="2800" dirty="0">
              <a:solidFill>
                <a:srgbClr val="0000FF"/>
              </a:solidFill>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The </a:t>
            </a:r>
            <a:r>
              <a:rPr lang="en-US" sz="2800" b="1" dirty="0">
                <a:solidFill>
                  <a:srgbClr val="0000FF"/>
                </a:solidFill>
                <a:latin typeface="Times New Roman" panose="02020603050405020304" pitchFamily="18" charset="0"/>
                <a:cs typeface="Times New Roman" panose="02020603050405020304" pitchFamily="18" charset="0"/>
              </a:rPr>
              <a:t>prevalence</a:t>
            </a:r>
            <a:r>
              <a:rPr lang="en-US" sz="2800" b="1" dirty="0">
                <a:latin typeface="Times New Roman" panose="02020603050405020304" pitchFamily="18" charset="0"/>
                <a:cs typeface="Times New Roman" panose="02020603050405020304" pitchFamily="18" charset="0"/>
              </a:rPr>
              <a:t> rate is the proportion of persons in a population that have a particular disease at a specific point in time or over a specific period of time</a:t>
            </a:r>
            <a:r>
              <a:rPr lang="en-US" sz="2800" b="1" dirty="0" smtClean="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a:p>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8919162"/>
              </p:ext>
            </p:extLst>
          </p:nvPr>
        </p:nvGraphicFramePr>
        <p:xfrm>
          <a:off x="761999" y="4343400"/>
          <a:ext cx="8001002" cy="1828800"/>
        </p:xfrm>
        <a:graphic>
          <a:graphicData uri="http://schemas.openxmlformats.org/drawingml/2006/table">
            <a:tbl>
              <a:tblPr firstRow="1" firstCol="1" lastRow="1" lastCol="1" bandRow="1" bandCol="1">
                <a:tableStyleId>{5C22544A-7EE6-4342-B048-85BDC9FD1C3A}</a:tableStyleId>
              </a:tblPr>
              <a:tblGrid>
                <a:gridCol w="1600201"/>
                <a:gridCol w="5410200"/>
                <a:gridCol w="990601"/>
              </a:tblGrid>
              <a:tr h="365760">
                <a:tc rowSpan="2">
                  <a:txBody>
                    <a:bodyPr/>
                    <a:lstStyle/>
                    <a:p>
                      <a:pPr marL="0" marR="0">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Prevalence Rate =</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c>
                  <a:txBody>
                    <a:bodyPr/>
                    <a:lstStyle/>
                    <a:p>
                      <a:pPr marL="0" marR="0" algn="ctr">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All new and preexisting cases of  a specific disease during a given time interval*</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B w="38100" cap="flat" cmpd="sng" algn="ctr">
                      <a:solidFill>
                        <a:schemeClr val="tx1"/>
                      </a:solidFill>
                      <a:prstDash val="solid"/>
                      <a:round/>
                      <a:headEnd type="none" w="med" len="med"/>
                      <a:tailEnd type="none" w="med" len="med"/>
                    </a:lnB>
                    <a:solidFill>
                      <a:schemeClr val="accent3">
                        <a:lumMod val="75000"/>
                      </a:schemeClr>
                    </a:solidFill>
                  </a:tcPr>
                </a:tc>
                <a:tc rowSpan="2">
                  <a:txBody>
                    <a:bodyPr/>
                    <a:lstStyle/>
                    <a:p>
                      <a:pPr marL="0" marR="0">
                        <a:spcBef>
                          <a:spcPts val="0"/>
                        </a:spcBef>
                        <a:spcAft>
                          <a:spcPts val="0"/>
                        </a:spcAft>
                      </a:pPr>
                      <a:r>
                        <a:rPr lang="en-US" sz="2400">
                          <a:solidFill>
                            <a:schemeClr val="tx1"/>
                          </a:solidFill>
                          <a:effectLst/>
                          <a:latin typeface="Times New Roman" panose="02020603050405020304" pitchFamily="18" charset="0"/>
                          <a:cs typeface="Times New Roman" panose="02020603050405020304" pitchFamily="18" charset="0"/>
                        </a:rPr>
                        <a:t>X 100</a:t>
                      </a:r>
                      <a:endParaRPr lang="en-US" sz="24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solidFill>
                      <a:schemeClr val="accent3">
                        <a:lumMod val="75000"/>
                      </a:schemeClr>
                    </a:solidFill>
                  </a:tcPr>
                </a:tc>
              </a:tr>
              <a:tr h="365760">
                <a:tc vMerge="1">
                  <a:txBody>
                    <a:bodyPr/>
                    <a:lstStyle/>
                    <a:p>
                      <a:endParaRPr lang="en-US"/>
                    </a:p>
                  </a:txBody>
                  <a:tcPr/>
                </a:tc>
                <a:tc>
                  <a:txBody>
                    <a:bodyPr/>
                    <a:lstStyle/>
                    <a:p>
                      <a:pPr marL="0" marR="0" algn="ctr">
                        <a:spcBef>
                          <a:spcPts val="0"/>
                        </a:spcBef>
                        <a:spcAft>
                          <a:spcPts val="0"/>
                        </a:spcAft>
                      </a:pPr>
                      <a:r>
                        <a:rPr lang="en-US" sz="2400" dirty="0">
                          <a:solidFill>
                            <a:schemeClr val="tx1"/>
                          </a:solidFill>
                          <a:effectLst/>
                          <a:latin typeface="Times New Roman" panose="02020603050405020304" pitchFamily="18" charset="0"/>
                          <a:cs typeface="Times New Roman" panose="02020603050405020304" pitchFamily="18" charset="0"/>
                        </a:rPr>
                        <a:t>Total population at risk during the same time interval</a:t>
                      </a:r>
                      <a:endParaRPr lang="en-US" sz="24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nchor="ctr">
                    <a:lnT w="38100" cap="flat" cmpd="sng" algn="ctr">
                      <a:solidFill>
                        <a:schemeClr val="tx1"/>
                      </a:solidFill>
                      <a:prstDash val="solid"/>
                      <a:round/>
                      <a:headEnd type="none" w="med" len="med"/>
                      <a:tailEnd type="none" w="med" len="med"/>
                    </a:lnT>
                    <a:solidFill>
                      <a:schemeClr val="accent3">
                        <a:lumMod val="75000"/>
                      </a:schemeClr>
                    </a:solidFill>
                  </a:tcPr>
                </a:tc>
                <a:tc vMerge="1">
                  <a:txBody>
                    <a:bodyPr/>
                    <a:lstStyle/>
                    <a:p>
                      <a:endParaRPr lang="en-US"/>
                    </a:p>
                  </a:txBody>
                  <a:tcPr/>
                </a:tc>
              </a:tr>
            </a:tbl>
          </a:graphicData>
        </a:graphic>
      </p:graphicFrame>
      <p:sp>
        <p:nvSpPr>
          <p:cNvPr id="5" name="Date Placeholder 4"/>
          <p:cNvSpPr>
            <a:spLocks noGrp="1"/>
          </p:cNvSpPr>
          <p:nvPr>
            <p:ph type="dt" sz="half" idx="10"/>
          </p:nvPr>
        </p:nvSpPr>
        <p:spPr/>
        <p:txBody>
          <a:bodyPr/>
          <a:lstStyle/>
          <a:p>
            <a:fld id="{63609FBC-B032-43F4-B4C1-4125F4E77B12}" type="datetime1">
              <a:rPr lang="en-US" smtClean="0"/>
              <a:t>2/9/2016</a:t>
            </a:fld>
            <a:endParaRPr lang="en-US"/>
          </a:p>
        </p:txBody>
      </p:sp>
      <p:sp>
        <p:nvSpPr>
          <p:cNvPr id="6" name="Footer Placeholder 5"/>
          <p:cNvSpPr>
            <a:spLocks noGrp="1"/>
          </p:cNvSpPr>
          <p:nvPr>
            <p:ph type="ftr" sz="quarter" idx="11"/>
          </p:nvPr>
        </p:nvSpPr>
        <p:spPr/>
        <p:txBody>
          <a:bodyPr/>
          <a:lstStyle/>
          <a:p>
            <a:r>
              <a:rPr lang="en-US" smtClean="0"/>
              <a:t>Mohammed Alnaif PhD.</a:t>
            </a:r>
            <a:endParaRPr lang="en-US"/>
          </a:p>
        </p:txBody>
      </p:sp>
      <p:sp>
        <p:nvSpPr>
          <p:cNvPr id="7" name="Slide Number Placeholder 6"/>
          <p:cNvSpPr>
            <a:spLocks noGrp="1"/>
          </p:cNvSpPr>
          <p:nvPr>
            <p:ph type="sldNum" sz="quarter" idx="12"/>
          </p:nvPr>
        </p:nvSpPr>
        <p:spPr/>
        <p:txBody>
          <a:bodyPr/>
          <a:lstStyle/>
          <a:p>
            <a:fld id="{EEEECDCC-63C2-4492-ADC6-A6890B1EB79E}" type="slidenum">
              <a:rPr lang="en-US" smtClean="0"/>
              <a:t>26</a:t>
            </a:fld>
            <a:endParaRPr lang="en-US"/>
          </a:p>
        </p:txBody>
      </p:sp>
    </p:spTree>
    <p:extLst>
      <p:ext uri="{BB962C8B-B14F-4D97-AF65-F5344CB8AC3E}">
        <p14:creationId xmlns:p14="http://schemas.microsoft.com/office/powerpoint/2010/main" val="3891639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001000" cy="4572000"/>
          </a:xfrm>
        </p:spPr>
        <p:txBody>
          <a:bodyPr>
            <a:normAutofit/>
          </a:bodyPr>
          <a:lstStyle/>
          <a:p>
            <a:r>
              <a:rPr lang="en-US" sz="3200" b="1" dirty="0">
                <a:solidFill>
                  <a:srgbClr val="0000FF"/>
                </a:solidFill>
                <a:latin typeface="Times New Roman" panose="02020603050405020304" pitchFamily="18" charset="0"/>
                <a:cs typeface="Times New Roman" panose="02020603050405020304" pitchFamily="18" charset="0"/>
              </a:rPr>
              <a:t>MEASUREMENT SCALE TYPES</a:t>
            </a:r>
            <a:endParaRPr lang="en-US" sz="3200" dirty="0">
              <a:solidFill>
                <a:srgbClr val="0000FF"/>
              </a:solidFill>
              <a:latin typeface="Times New Roman" panose="02020603050405020304" pitchFamily="18" charset="0"/>
              <a:cs typeface="Times New Roman" panose="02020603050405020304" pitchFamily="18" charset="0"/>
            </a:endParaRPr>
          </a:p>
          <a:p>
            <a:r>
              <a:rPr lang="en-US" sz="3200" b="1" dirty="0">
                <a:solidFill>
                  <a:srgbClr val="0000FF"/>
                </a:solidFill>
                <a:latin typeface="Times New Roman" panose="02020603050405020304" pitchFamily="18" charset="0"/>
                <a:cs typeface="Times New Roman" panose="02020603050405020304" pitchFamily="18" charset="0"/>
              </a:rPr>
              <a:t>Nominal</a:t>
            </a:r>
            <a:r>
              <a:rPr lang="en-US" sz="3200" b="1" dirty="0">
                <a:latin typeface="Times New Roman" panose="02020603050405020304" pitchFamily="18" charset="0"/>
                <a:cs typeface="Times New Roman" panose="02020603050405020304" pitchFamily="18" charset="0"/>
              </a:rPr>
              <a:t> scales </a:t>
            </a:r>
            <a:r>
              <a:rPr lang="en-US" sz="3200" b="1" i="1" dirty="0">
                <a:latin typeface="Times New Roman" panose="02020603050405020304" pitchFamily="18" charset="0"/>
                <a:cs typeface="Times New Roman" panose="02020603050405020304" pitchFamily="18" charset="0"/>
              </a:rPr>
              <a:t>are the lowest level of measurement where the measurement of a variable involves the naming or categorization of a possible value of the variable, example sex male and female, nationality Saudi, non-Saudi</a:t>
            </a:r>
            <a:r>
              <a:rPr lang="en-US" sz="3200" b="1" i="1" dirty="0" smtClean="0">
                <a:latin typeface="Times New Roman" panose="02020603050405020304" pitchFamily="18" charset="0"/>
                <a:cs typeface="Times New Roman" panose="02020603050405020304" pitchFamily="18" charset="0"/>
              </a:rPr>
              <a:t>.</a:t>
            </a:r>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9FC066A4-032C-4A2C-893D-2A5BFD7FC785}"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27</a:t>
            </a:fld>
            <a:endParaRPr lang="en-US"/>
          </a:p>
        </p:txBody>
      </p:sp>
    </p:spTree>
    <p:extLst>
      <p:ext uri="{BB962C8B-B14F-4D97-AF65-F5344CB8AC3E}">
        <p14:creationId xmlns:p14="http://schemas.microsoft.com/office/powerpoint/2010/main" val="28914497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8001000" cy="4572000"/>
          </a:xfrm>
        </p:spPr>
        <p:txBody>
          <a:bodyPr>
            <a:normAutofit/>
          </a:bodyPr>
          <a:lstStyle/>
          <a:p>
            <a:r>
              <a:rPr lang="en-US" sz="3200" b="1" dirty="0">
                <a:solidFill>
                  <a:srgbClr val="0000FF"/>
                </a:solidFill>
                <a:latin typeface="Times New Roman" panose="02020603050405020304" pitchFamily="18" charset="0"/>
                <a:cs typeface="Times New Roman" panose="02020603050405020304" pitchFamily="18" charset="0"/>
              </a:rPr>
              <a:t>MEASUREMENT SCALE TYPES</a:t>
            </a:r>
            <a:endParaRPr lang="en-US" sz="3200" dirty="0">
              <a:solidFill>
                <a:srgbClr val="0000FF"/>
              </a:solidFill>
              <a:latin typeface="Times New Roman" panose="02020603050405020304" pitchFamily="18" charset="0"/>
              <a:cs typeface="Times New Roman" panose="02020603050405020304" pitchFamily="18" charset="0"/>
            </a:endParaRPr>
          </a:p>
          <a:p>
            <a:r>
              <a:rPr lang="en-US" sz="3200" b="1" dirty="0">
                <a:solidFill>
                  <a:srgbClr val="0000FF"/>
                </a:solidFill>
                <a:latin typeface="Times New Roman" panose="02020603050405020304" pitchFamily="18" charset="0"/>
                <a:cs typeface="Times New Roman" panose="02020603050405020304" pitchFamily="18" charset="0"/>
              </a:rPr>
              <a:t>Ordinal</a:t>
            </a:r>
            <a:r>
              <a:rPr lang="en-US" sz="3200" b="1" dirty="0">
                <a:latin typeface="Times New Roman" panose="02020603050405020304" pitchFamily="18" charset="0"/>
                <a:cs typeface="Times New Roman" panose="02020603050405020304" pitchFamily="18" charset="0"/>
              </a:rPr>
              <a:t> scales </a:t>
            </a:r>
            <a:r>
              <a:rPr lang="en-US" sz="3200" b="1" i="1" dirty="0">
                <a:latin typeface="Times New Roman" panose="02020603050405020304" pitchFamily="18" charset="0"/>
                <a:cs typeface="Times New Roman" panose="02020603050405020304" pitchFamily="18" charset="0"/>
              </a:rPr>
              <a:t>the next level involves rank ordering values of variables. The number assigned to an ordinal scale signify order or rank, examples of ordinal scales are Likert scale or severity of condition, or degrees of burns</a:t>
            </a:r>
            <a:r>
              <a:rPr lang="en-US" sz="3200" b="1" i="1" dirty="0" smtClean="0">
                <a:latin typeface="Times New Roman" panose="02020603050405020304" pitchFamily="18" charset="0"/>
                <a:cs typeface="Times New Roman" panose="02020603050405020304" pitchFamily="18" charset="0"/>
              </a:rPr>
              <a:t>.</a:t>
            </a:r>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A65414B3-BB8D-448B-8F95-7C7704473EF2}"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28</a:t>
            </a:fld>
            <a:endParaRPr lang="en-US"/>
          </a:p>
        </p:txBody>
      </p:sp>
    </p:spTree>
    <p:extLst>
      <p:ext uri="{BB962C8B-B14F-4D97-AF65-F5344CB8AC3E}">
        <p14:creationId xmlns:p14="http://schemas.microsoft.com/office/powerpoint/2010/main" val="1245976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7848600" cy="4572000"/>
          </a:xfrm>
        </p:spPr>
        <p:txBody>
          <a:bodyPr>
            <a:normAutofit/>
          </a:bodyPr>
          <a:lstStyle/>
          <a:p>
            <a:r>
              <a:rPr lang="en-US" sz="3200" b="1" dirty="0">
                <a:solidFill>
                  <a:srgbClr val="0000FF"/>
                </a:solidFill>
                <a:latin typeface="Times New Roman" panose="02020603050405020304" pitchFamily="18" charset="0"/>
                <a:cs typeface="Times New Roman" panose="02020603050405020304" pitchFamily="18" charset="0"/>
              </a:rPr>
              <a:t>MEASUREMENT SCALE TYPES</a:t>
            </a:r>
            <a:endParaRPr lang="en-US" sz="3200" dirty="0">
              <a:solidFill>
                <a:srgbClr val="0000FF"/>
              </a:solidFill>
              <a:latin typeface="Times New Roman" panose="02020603050405020304" pitchFamily="18" charset="0"/>
              <a:cs typeface="Times New Roman" panose="02020603050405020304" pitchFamily="18" charset="0"/>
            </a:endParaRPr>
          </a:p>
          <a:p>
            <a:r>
              <a:rPr lang="en-US" sz="3200" b="1" dirty="0">
                <a:solidFill>
                  <a:srgbClr val="0000FF"/>
                </a:solidFill>
                <a:latin typeface="Times New Roman" panose="02020603050405020304" pitchFamily="18" charset="0"/>
                <a:cs typeface="Times New Roman" panose="02020603050405020304" pitchFamily="18" charset="0"/>
              </a:rPr>
              <a:t>Interval</a:t>
            </a:r>
            <a:r>
              <a:rPr lang="en-US" sz="3200" b="1" dirty="0">
                <a:latin typeface="Times New Roman" panose="02020603050405020304" pitchFamily="18" charset="0"/>
                <a:cs typeface="Times New Roman" panose="02020603050405020304" pitchFamily="18" charset="0"/>
              </a:rPr>
              <a:t> scales </a:t>
            </a:r>
            <a:r>
              <a:rPr lang="en-US" sz="3200" b="1" i="1" dirty="0">
                <a:latin typeface="Times New Roman" panose="02020603050405020304" pitchFamily="18" charset="0"/>
                <a:cs typeface="Times New Roman" panose="02020603050405020304" pitchFamily="18" charset="0"/>
              </a:rPr>
              <a:t>these scales enables the identification of equal intervals between any two values of measurements, however, there is no absolute zero point, rather an arbitrary zero point is assigned, example heat (Celsius or Fahrenheit) intelligence (IQ)</a:t>
            </a:r>
            <a:r>
              <a:rPr lang="en-US" sz="3200" b="1" i="1" dirty="0" smtClean="0">
                <a:latin typeface="Times New Roman" panose="02020603050405020304" pitchFamily="18" charset="0"/>
                <a:cs typeface="Times New Roman" panose="02020603050405020304" pitchFamily="18" charset="0"/>
              </a:rPr>
              <a:t>.</a:t>
            </a:r>
            <a:endParaRPr lang="en-US" sz="2800" b="1" dirty="0" smtClean="0">
              <a:solidFill>
                <a:srgbClr val="0000FF"/>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6B83733-6F61-4800-BDDA-32BD947820B8}"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29</a:t>
            </a:fld>
            <a:endParaRPr lang="en-US"/>
          </a:p>
        </p:txBody>
      </p:sp>
    </p:spTree>
    <p:extLst>
      <p:ext uri="{BB962C8B-B14F-4D97-AF65-F5344CB8AC3E}">
        <p14:creationId xmlns:p14="http://schemas.microsoft.com/office/powerpoint/2010/main" val="4075104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381000"/>
            <a:ext cx="8153400" cy="1143000"/>
          </a:xfrm>
        </p:spPr>
        <p:txBody>
          <a:bodyPr/>
          <a:lstStyle/>
          <a:p>
            <a:pPr marL="0" indent="0" algn="ctr">
              <a:buNone/>
            </a:pPr>
            <a:r>
              <a:rPr lang="en-US" sz="3600" i="1" kern="0" dirty="0">
                <a:solidFill>
                  <a:srgbClr val="0000FF"/>
                </a:solidFill>
                <a:latin typeface="Times New Roman" panose="02020603050405020304" pitchFamily="18" charset="0"/>
                <a:cs typeface="Times New Roman" panose="02020603050405020304" pitchFamily="18" charset="0"/>
              </a:rPr>
              <a:t>Epidemiologic Measurements Used to Describe Disease Occurrence</a:t>
            </a:r>
            <a:endParaRPr lang="th-TH" altLang="en-US" sz="3800" b="1" dirty="0" smtClean="0">
              <a:solidFill>
                <a:srgbClr val="FF0000"/>
              </a:solidFill>
              <a:latin typeface="Arial" charset="0"/>
            </a:endParaRPr>
          </a:p>
        </p:txBody>
      </p:sp>
      <p:sp>
        <p:nvSpPr>
          <p:cNvPr id="26627" name="Content Placeholder 2"/>
          <p:cNvSpPr>
            <a:spLocks noGrp="1"/>
          </p:cNvSpPr>
          <p:nvPr>
            <p:ph sz="quarter" idx="13"/>
          </p:nvPr>
        </p:nvSpPr>
        <p:spPr/>
        <p:txBody>
          <a:bodyPr>
            <a:normAutofit/>
          </a:bodyPr>
          <a:lstStyle/>
          <a:p>
            <a:pPr marL="457200" indent="-457200">
              <a:buFont typeface="Wingdings" panose="05000000000000000000" pitchFamily="2" charset="2"/>
              <a:buChar char="§"/>
            </a:pPr>
            <a:r>
              <a:rPr lang="en-US" sz="2800" b="1" dirty="0">
                <a:solidFill>
                  <a:schemeClr val="tx1"/>
                </a:solidFill>
              </a:rPr>
              <a:t>Measures of disease frequency in mathematical quantity</a:t>
            </a:r>
          </a:p>
          <a:p>
            <a:pPr marL="1051560" lvl="2" indent="-457200">
              <a:buFont typeface="Wingdings" panose="05000000000000000000" pitchFamily="2" charset="2"/>
              <a:buChar char="§"/>
            </a:pPr>
            <a:r>
              <a:rPr lang="en-US" sz="2400" b="1" dirty="0">
                <a:solidFill>
                  <a:schemeClr val="tx1"/>
                </a:solidFill>
              </a:rPr>
              <a:t>Count</a:t>
            </a:r>
          </a:p>
          <a:p>
            <a:pPr marL="1051560" lvl="2" indent="-457200">
              <a:buFont typeface="Wingdings" panose="05000000000000000000" pitchFamily="2" charset="2"/>
              <a:buChar char="§"/>
            </a:pPr>
            <a:r>
              <a:rPr lang="en-US" sz="2400" b="1" dirty="0">
                <a:solidFill>
                  <a:schemeClr val="tx1"/>
                </a:solidFill>
              </a:rPr>
              <a:t>Proportion (percentage)</a:t>
            </a:r>
          </a:p>
          <a:p>
            <a:pPr marL="1051560" lvl="2" indent="-457200">
              <a:buFont typeface="Wingdings" panose="05000000000000000000" pitchFamily="2" charset="2"/>
              <a:buChar char="§"/>
            </a:pPr>
            <a:r>
              <a:rPr lang="en-US" sz="2400" b="1" dirty="0">
                <a:solidFill>
                  <a:schemeClr val="tx1"/>
                </a:solidFill>
              </a:rPr>
              <a:t>Rate</a:t>
            </a:r>
          </a:p>
          <a:p>
            <a:pPr marL="1051560" lvl="2" indent="-457200">
              <a:buFont typeface="Wingdings" panose="05000000000000000000" pitchFamily="2" charset="2"/>
              <a:buChar char="§"/>
            </a:pPr>
            <a:r>
              <a:rPr lang="en-US" sz="2400" b="1" dirty="0">
                <a:solidFill>
                  <a:schemeClr val="tx1"/>
                </a:solidFill>
              </a:rPr>
              <a:t>Ratio</a:t>
            </a:r>
          </a:p>
          <a:p>
            <a:pPr marL="457200" indent="-457200">
              <a:buFont typeface="Wingdings" panose="05000000000000000000" pitchFamily="2" charset="2"/>
              <a:buChar char="§"/>
            </a:pPr>
            <a:r>
              <a:rPr lang="en-US" sz="2800" b="1" dirty="0">
                <a:solidFill>
                  <a:schemeClr val="tx1"/>
                </a:solidFill>
              </a:rPr>
              <a:t>Measures of disease frequency in epidemiology</a:t>
            </a:r>
          </a:p>
          <a:p>
            <a:pPr marL="1051560" lvl="2" indent="-457200">
              <a:buFont typeface="Wingdings" panose="05000000000000000000" pitchFamily="2" charset="2"/>
              <a:buChar char="§"/>
            </a:pPr>
            <a:r>
              <a:rPr lang="en-US" sz="2400" b="1" dirty="0">
                <a:solidFill>
                  <a:schemeClr val="tx1"/>
                </a:solidFill>
              </a:rPr>
              <a:t>Prevalence</a:t>
            </a:r>
          </a:p>
          <a:p>
            <a:pPr marL="1051560" lvl="2" indent="-457200">
              <a:buFont typeface="Wingdings" panose="05000000000000000000" pitchFamily="2" charset="2"/>
              <a:buChar char="§"/>
            </a:pPr>
            <a:r>
              <a:rPr lang="en-US" sz="2400" b="1" dirty="0">
                <a:solidFill>
                  <a:schemeClr val="tx1"/>
                </a:solidFill>
              </a:rPr>
              <a:t>Incidence</a:t>
            </a:r>
          </a:p>
        </p:txBody>
      </p:sp>
    </p:spTree>
    <p:extLst>
      <p:ext uri="{BB962C8B-B14F-4D97-AF65-F5344CB8AC3E}">
        <p14:creationId xmlns:p14="http://schemas.microsoft.com/office/powerpoint/2010/main" val="22543233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76400"/>
            <a:ext cx="7848600" cy="4572000"/>
          </a:xfrm>
        </p:spPr>
        <p:txBody>
          <a:bodyPr>
            <a:normAutofit fontScale="92500" lnSpcReduction="10000"/>
          </a:bodyPr>
          <a:lstStyle/>
          <a:p>
            <a:r>
              <a:rPr lang="en-US" sz="3200" b="1" dirty="0">
                <a:solidFill>
                  <a:srgbClr val="0000FF"/>
                </a:solidFill>
                <a:latin typeface="Times New Roman" panose="02020603050405020304" pitchFamily="18" charset="0"/>
                <a:cs typeface="Times New Roman" panose="02020603050405020304" pitchFamily="18" charset="0"/>
              </a:rPr>
              <a:t>MEASUREMENT SCALE TYPES</a:t>
            </a:r>
            <a:endParaRPr lang="en-US" sz="3200" dirty="0">
              <a:solidFill>
                <a:srgbClr val="0000FF"/>
              </a:solidFill>
              <a:latin typeface="Times New Roman" panose="02020603050405020304" pitchFamily="18" charset="0"/>
              <a:cs typeface="Times New Roman" panose="02020603050405020304" pitchFamily="18" charset="0"/>
            </a:endParaRPr>
          </a:p>
          <a:p>
            <a:r>
              <a:rPr lang="en-US" sz="3200" b="1" dirty="0">
                <a:solidFill>
                  <a:srgbClr val="0000FF"/>
                </a:solidFill>
                <a:latin typeface="Times New Roman" panose="02020603050405020304" pitchFamily="18" charset="0"/>
                <a:cs typeface="Times New Roman" panose="02020603050405020304" pitchFamily="18" charset="0"/>
              </a:rPr>
              <a:t>Ratio</a:t>
            </a:r>
            <a:r>
              <a:rPr lang="en-US" sz="3200" b="1" dirty="0">
                <a:latin typeface="Times New Roman" panose="02020603050405020304" pitchFamily="18" charset="0"/>
                <a:cs typeface="Times New Roman" panose="02020603050405020304" pitchFamily="18" charset="0"/>
              </a:rPr>
              <a:t> scales </a:t>
            </a:r>
            <a:r>
              <a:rPr lang="en-US" sz="3200" b="1" i="1" dirty="0">
                <a:latin typeface="Times New Roman" panose="02020603050405020304" pitchFamily="18" charset="0"/>
                <a:cs typeface="Times New Roman" panose="02020603050405020304" pitchFamily="18" charset="0"/>
              </a:rPr>
              <a:t>is the highest scale of measurement, in that it involves all of the characteristics of the other scales as well as having an absolute zero, example of ratio scales weight or height of a person, blood pressure or heart beats</a:t>
            </a:r>
            <a:r>
              <a:rPr lang="en-US" sz="3200" b="1" i="1" dirty="0" smtClean="0">
                <a:latin typeface="Times New Roman" panose="02020603050405020304" pitchFamily="18" charset="0"/>
                <a:cs typeface="Times New Roman" panose="02020603050405020304" pitchFamily="18" charset="0"/>
              </a:rPr>
              <a:t>.</a:t>
            </a:r>
          </a:p>
          <a:p>
            <a:r>
              <a:rPr lang="en-US" sz="3200" b="1" i="1" dirty="0">
                <a:latin typeface="Times New Roman" panose="02020603050405020304" pitchFamily="18" charset="0"/>
                <a:cs typeface="Times New Roman" panose="02020603050405020304" pitchFamily="18" charset="0"/>
              </a:rPr>
              <a:t>A </a:t>
            </a:r>
            <a:r>
              <a:rPr lang="en-US" sz="3200" b="1" i="1" dirty="0">
                <a:solidFill>
                  <a:srgbClr val="0000FF"/>
                </a:solidFill>
                <a:latin typeface="Times New Roman" panose="02020603050405020304" pitchFamily="18" charset="0"/>
                <a:cs typeface="Times New Roman" panose="02020603050405020304" pitchFamily="18" charset="0"/>
              </a:rPr>
              <a:t>measurement</a:t>
            </a:r>
            <a:r>
              <a:rPr lang="en-US" sz="3200" b="1" i="1" dirty="0">
                <a:latin typeface="Times New Roman" panose="02020603050405020304" pitchFamily="18" charset="0"/>
                <a:cs typeface="Times New Roman" panose="02020603050405020304" pitchFamily="18" charset="0"/>
              </a:rPr>
              <a:t> on a higher scale can be converted or transformed to into one on lower level, but not vice versa.</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082E0054-ABF2-4716-A81A-B9569A386CAF}"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30</a:t>
            </a:fld>
            <a:endParaRPr lang="en-US"/>
          </a:p>
        </p:txBody>
      </p:sp>
    </p:spTree>
    <p:extLst>
      <p:ext uri="{BB962C8B-B14F-4D97-AF65-F5344CB8AC3E}">
        <p14:creationId xmlns:p14="http://schemas.microsoft.com/office/powerpoint/2010/main" val="22694059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81000" y="3810000"/>
            <a:ext cx="8763000" cy="882119"/>
          </a:xfrm>
        </p:spPr>
        <p:txBody>
          <a:bodyPr/>
          <a:lstStyle/>
          <a:p>
            <a:r>
              <a:rPr lang="en-US" dirty="0">
                <a:hlinkClick r:id="rId2"/>
              </a:rPr>
              <a:t>http://www.who.int/gho/publications/world_health_statistics/en</a:t>
            </a:r>
            <a:r>
              <a:rPr lang="en-US" dirty="0" smtClean="0">
                <a:hlinkClick r:id="rId2"/>
              </a:rPr>
              <a:t>/</a:t>
            </a:r>
            <a:endParaRPr lang="en-US" dirty="0" smtClean="0"/>
          </a:p>
          <a:p>
            <a:endParaRPr lang="en-US" dirty="0"/>
          </a:p>
        </p:txBody>
      </p:sp>
      <p:sp>
        <p:nvSpPr>
          <p:cNvPr id="3" name="Title 2"/>
          <p:cNvSpPr>
            <a:spLocks noGrp="1"/>
          </p:cNvSpPr>
          <p:nvPr>
            <p:ph type="ctrTitle"/>
          </p:nvPr>
        </p:nvSpPr>
        <p:spPr>
          <a:xfrm>
            <a:off x="762000" y="838200"/>
            <a:ext cx="7175351" cy="1793167"/>
          </a:xfrm>
        </p:spPr>
        <p:txBody>
          <a:bodyPr/>
          <a:lstStyle/>
          <a:p>
            <a:pPr marL="182880" indent="0" algn="ctr">
              <a:buNone/>
            </a:pPr>
            <a:r>
              <a:rPr lang="en-US" sz="3200" dirty="0">
                <a:solidFill>
                  <a:schemeClr val="tx1"/>
                </a:solidFill>
                <a:latin typeface="Times New Roman" panose="02020603050405020304" pitchFamily="18" charset="0"/>
                <a:cs typeface="Times New Roman" panose="02020603050405020304" pitchFamily="18" charset="0"/>
              </a:rPr>
              <a:t>World Health Statistics</a:t>
            </a:r>
            <a:br>
              <a:rPr lang="en-US" sz="3200" dirty="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WHO's annual World Health Statistics reports present the most recent health statistics for the WHO Member States. </a:t>
            </a:r>
            <a:br>
              <a:rPr lang="en-US" sz="3200"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884C43B-039E-4675-996D-FAD67107E996}"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31</a:t>
            </a:fld>
            <a:endParaRPr lang="en-US"/>
          </a:p>
        </p:txBody>
      </p:sp>
    </p:spTree>
    <p:extLst>
      <p:ext uri="{BB962C8B-B14F-4D97-AF65-F5344CB8AC3E}">
        <p14:creationId xmlns:p14="http://schemas.microsoft.com/office/powerpoint/2010/main" val="516610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381000"/>
            <a:ext cx="8153400" cy="1143000"/>
          </a:xfrm>
        </p:spPr>
        <p:txBody>
          <a:bodyPr/>
          <a:lstStyle/>
          <a:p>
            <a:pPr marL="0" indent="0" algn="ctr">
              <a:buNone/>
            </a:pPr>
            <a:r>
              <a:rPr lang="en-US" sz="3600" i="1" kern="0" dirty="0">
                <a:solidFill>
                  <a:srgbClr val="0000FF"/>
                </a:solidFill>
                <a:latin typeface="Times New Roman" panose="02020603050405020304" pitchFamily="18" charset="0"/>
                <a:cs typeface="Times New Roman" panose="02020603050405020304" pitchFamily="18" charset="0"/>
              </a:rPr>
              <a:t>Epidemiologic Measurements Used to Describe Disease Occurrence</a:t>
            </a:r>
            <a:endParaRPr lang="th-TH" altLang="en-US" sz="3800" b="1" dirty="0" smtClean="0">
              <a:solidFill>
                <a:srgbClr val="FF0000"/>
              </a:solidFill>
              <a:latin typeface="Arial" charset="0"/>
            </a:endParaRPr>
          </a:p>
        </p:txBody>
      </p:sp>
      <p:sp>
        <p:nvSpPr>
          <p:cNvPr id="26627" name="Content Placeholder 2"/>
          <p:cNvSpPr>
            <a:spLocks noGrp="1"/>
          </p:cNvSpPr>
          <p:nvPr>
            <p:ph sz="quarter" idx="13"/>
          </p:nvPr>
        </p:nvSpPr>
        <p:spPr>
          <a:xfrm>
            <a:off x="609600" y="1803400"/>
            <a:ext cx="8153400" cy="4597400"/>
          </a:xfrm>
        </p:spPr>
        <p:txBody>
          <a:bodyPr>
            <a:normAutofit lnSpcReduction="10000"/>
          </a:bodyPr>
          <a:lstStyle/>
          <a:p>
            <a:pPr marL="45720" indent="0">
              <a:buNone/>
            </a:pPr>
            <a:r>
              <a:rPr lang="en-US" sz="2800" b="1" dirty="0">
                <a:solidFill>
                  <a:schemeClr val="tx1"/>
                </a:solidFill>
              </a:rPr>
              <a:t>Importance of Denominator</a:t>
            </a:r>
            <a:endParaRPr lang="en-US" sz="2800" dirty="0">
              <a:solidFill>
                <a:schemeClr val="tx1"/>
              </a:solidFill>
            </a:endParaRPr>
          </a:p>
          <a:p>
            <a:pPr marL="45720" indent="0">
              <a:buNone/>
            </a:pPr>
            <a:r>
              <a:rPr lang="en-US" sz="2800" b="1" dirty="0">
                <a:solidFill>
                  <a:schemeClr val="tx1"/>
                </a:solidFill>
              </a:rPr>
              <a:t>a </a:t>
            </a:r>
            <a:r>
              <a:rPr lang="en-US" sz="2800" b="1" dirty="0" smtClean="0">
                <a:solidFill>
                  <a:schemeClr val="tx1"/>
                </a:solidFill>
              </a:rPr>
              <a:t>		Numerator</a:t>
            </a:r>
            <a:endParaRPr lang="en-US" sz="2800" b="1" dirty="0">
              <a:solidFill>
                <a:schemeClr val="tx1"/>
              </a:solidFill>
            </a:endParaRPr>
          </a:p>
          <a:p>
            <a:pPr marL="45720" indent="0">
              <a:buNone/>
            </a:pPr>
            <a:r>
              <a:rPr lang="en-US" sz="2800" b="1" dirty="0">
                <a:solidFill>
                  <a:schemeClr val="tx1"/>
                </a:solidFill>
              </a:rPr>
              <a:t>b </a:t>
            </a:r>
            <a:r>
              <a:rPr lang="en-US" sz="2800" b="1" dirty="0" smtClean="0">
                <a:solidFill>
                  <a:schemeClr val="tx1"/>
                </a:solidFill>
              </a:rPr>
              <a:t>		Denominator</a:t>
            </a:r>
          </a:p>
          <a:p>
            <a:pPr marL="45720" indent="0">
              <a:buNone/>
            </a:pPr>
            <a:r>
              <a:rPr lang="en-US" sz="2800" b="1" dirty="0" smtClean="0">
                <a:solidFill>
                  <a:srgbClr val="0000FF"/>
                </a:solidFill>
              </a:rPr>
              <a:t>Example</a:t>
            </a:r>
            <a:endParaRPr lang="en-US" sz="2800" b="1" dirty="0">
              <a:solidFill>
                <a:srgbClr val="0000FF"/>
              </a:solidFill>
            </a:endParaRPr>
          </a:p>
          <a:p>
            <a:pPr marL="45720" indent="0">
              <a:buNone/>
            </a:pPr>
            <a:r>
              <a:rPr lang="en-US" sz="2800" b="1" dirty="0">
                <a:solidFill>
                  <a:schemeClr val="tx1"/>
                </a:solidFill>
              </a:rPr>
              <a:t>• 500 cases of dengue fever in Jeddah</a:t>
            </a:r>
          </a:p>
          <a:p>
            <a:pPr marL="45720" indent="0">
              <a:buNone/>
            </a:pPr>
            <a:r>
              <a:rPr lang="en-US" sz="2800" b="1" dirty="0">
                <a:solidFill>
                  <a:schemeClr val="tx1"/>
                </a:solidFill>
              </a:rPr>
              <a:t>• 120 cases of dengue fever in Abha</a:t>
            </a:r>
          </a:p>
          <a:p>
            <a:pPr marL="45720" indent="0">
              <a:buNone/>
            </a:pPr>
            <a:r>
              <a:rPr lang="en-US" sz="2800" b="1" dirty="0">
                <a:solidFill>
                  <a:schemeClr val="tx1"/>
                </a:solidFill>
              </a:rPr>
              <a:t>Which one is more infected?</a:t>
            </a:r>
          </a:p>
          <a:p>
            <a:pPr marL="45720" indent="0">
              <a:buNone/>
            </a:pPr>
            <a:r>
              <a:rPr lang="en-US" sz="2800" b="1" dirty="0">
                <a:solidFill>
                  <a:schemeClr val="tx1"/>
                </a:solidFill>
              </a:rPr>
              <a:t>• Jeddah: </a:t>
            </a:r>
            <a:r>
              <a:rPr lang="en-US" sz="2800" b="1" dirty="0" smtClean="0">
                <a:solidFill>
                  <a:schemeClr val="tx1"/>
                </a:solidFill>
              </a:rPr>
              <a:t>500/2,000,000 </a:t>
            </a:r>
            <a:r>
              <a:rPr lang="en-US" sz="2800" b="1" dirty="0">
                <a:solidFill>
                  <a:schemeClr val="tx1"/>
                </a:solidFill>
              </a:rPr>
              <a:t>= 0.25/1,000</a:t>
            </a:r>
          </a:p>
          <a:p>
            <a:pPr marL="45720" indent="0">
              <a:buNone/>
            </a:pPr>
            <a:r>
              <a:rPr lang="en-US" sz="2800" b="1" dirty="0">
                <a:solidFill>
                  <a:schemeClr val="tx1"/>
                </a:solidFill>
              </a:rPr>
              <a:t>• Abha: </a:t>
            </a:r>
            <a:r>
              <a:rPr lang="en-US" sz="2800" b="1" dirty="0" smtClean="0">
                <a:solidFill>
                  <a:schemeClr val="tx1"/>
                </a:solidFill>
              </a:rPr>
              <a:t>120/300,000 </a:t>
            </a:r>
            <a:r>
              <a:rPr lang="en-US" sz="2800" b="1" dirty="0">
                <a:solidFill>
                  <a:schemeClr val="tx1"/>
                </a:solidFill>
              </a:rPr>
              <a:t>= </a:t>
            </a:r>
            <a:r>
              <a:rPr lang="en-US" sz="2800" b="1" dirty="0" smtClean="0">
                <a:solidFill>
                  <a:schemeClr val="tx1"/>
                </a:solidFill>
              </a:rPr>
              <a:t>0.4/1,000</a:t>
            </a:r>
            <a:endParaRPr lang="en-US" sz="2800" b="1" dirty="0">
              <a:solidFill>
                <a:schemeClr val="tx1"/>
              </a:solidFill>
            </a:endParaRPr>
          </a:p>
        </p:txBody>
      </p:sp>
      <p:cxnSp>
        <p:nvCxnSpPr>
          <p:cNvPr id="3" name="Straight Connector 2"/>
          <p:cNvCxnSpPr/>
          <p:nvPr/>
        </p:nvCxnSpPr>
        <p:spPr>
          <a:xfrm>
            <a:off x="609600" y="2819400"/>
            <a:ext cx="457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1447800" y="2514600"/>
            <a:ext cx="838200" cy="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394460" y="3048000"/>
            <a:ext cx="838200" cy="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96282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33400" y="381000"/>
            <a:ext cx="8153400" cy="1143000"/>
          </a:xfrm>
        </p:spPr>
        <p:txBody>
          <a:bodyPr/>
          <a:lstStyle/>
          <a:p>
            <a:pPr marL="0" indent="0" algn="ctr">
              <a:buNone/>
            </a:pPr>
            <a:r>
              <a:rPr lang="en-US" sz="3600" i="1" kern="0" dirty="0">
                <a:solidFill>
                  <a:srgbClr val="0000FF"/>
                </a:solidFill>
                <a:latin typeface="Times New Roman" panose="02020603050405020304" pitchFamily="18" charset="0"/>
                <a:cs typeface="Times New Roman" panose="02020603050405020304" pitchFamily="18" charset="0"/>
              </a:rPr>
              <a:t>Epidemiologic Measurements Used to Describe Disease Occurrence</a:t>
            </a:r>
            <a:endParaRPr lang="th-TH" altLang="en-US" sz="3800" b="1" dirty="0" smtClean="0">
              <a:solidFill>
                <a:srgbClr val="FF0000"/>
              </a:solidFill>
              <a:latin typeface="Arial" charset="0"/>
            </a:endParaRPr>
          </a:p>
        </p:txBody>
      </p:sp>
      <p:sp>
        <p:nvSpPr>
          <p:cNvPr id="26627" name="Content Placeholder 2"/>
          <p:cNvSpPr>
            <a:spLocks noGrp="1"/>
          </p:cNvSpPr>
          <p:nvPr>
            <p:ph sz="quarter" idx="13"/>
          </p:nvPr>
        </p:nvSpPr>
        <p:spPr>
          <a:xfrm>
            <a:off x="609600" y="1803400"/>
            <a:ext cx="8153400" cy="4597400"/>
          </a:xfrm>
        </p:spPr>
        <p:txBody>
          <a:bodyPr>
            <a:normAutofit fontScale="92500" lnSpcReduction="10000"/>
          </a:bodyPr>
          <a:lstStyle/>
          <a:p>
            <a:pPr marL="45720" indent="0">
              <a:buNone/>
            </a:pPr>
            <a:r>
              <a:rPr lang="en-US" sz="2800" b="1" dirty="0">
                <a:solidFill>
                  <a:srgbClr val="0000FF"/>
                </a:solidFill>
              </a:rPr>
              <a:t>Counts</a:t>
            </a:r>
            <a:r>
              <a:rPr lang="en-US" sz="2800" b="1" dirty="0">
                <a:solidFill>
                  <a:schemeClr val="tx1"/>
                </a:solidFill>
              </a:rPr>
              <a:t>:</a:t>
            </a:r>
          </a:p>
          <a:p>
            <a:pPr marL="457200" indent="-457200">
              <a:lnSpc>
                <a:spcPct val="110000"/>
              </a:lnSpc>
              <a:buFont typeface="Wingdings" panose="05000000000000000000" pitchFamily="2" charset="2"/>
              <a:buChar char="§"/>
            </a:pPr>
            <a:r>
              <a:rPr lang="en-US" sz="2800" b="1" dirty="0">
                <a:solidFill>
                  <a:schemeClr val="tx1"/>
                </a:solidFill>
              </a:rPr>
              <a:t>Simplest &amp; most basic measure – absolute number of persons who have disease or characteristic of interest.</a:t>
            </a:r>
          </a:p>
          <a:p>
            <a:pPr marL="457200" indent="-457200">
              <a:lnSpc>
                <a:spcPct val="110000"/>
              </a:lnSpc>
              <a:buFont typeface="Wingdings" panose="05000000000000000000" pitchFamily="2" charset="2"/>
              <a:buChar char="§"/>
            </a:pPr>
            <a:r>
              <a:rPr lang="en-US" sz="2800" b="1" dirty="0">
                <a:solidFill>
                  <a:schemeClr val="tx1"/>
                </a:solidFill>
              </a:rPr>
              <a:t>Useful for health planners &amp; administrators: for allocation of resources (e.g. quantity of beds needed by a community)</a:t>
            </a:r>
          </a:p>
          <a:p>
            <a:pPr marL="457200" indent="-457200">
              <a:lnSpc>
                <a:spcPct val="110000"/>
              </a:lnSpc>
              <a:buFont typeface="Wingdings" panose="05000000000000000000" pitchFamily="2" charset="2"/>
              <a:buChar char="§"/>
            </a:pPr>
            <a:r>
              <a:rPr lang="en-US" sz="2800" b="1" dirty="0">
                <a:solidFill>
                  <a:schemeClr val="tx1"/>
                </a:solidFill>
              </a:rPr>
              <a:t>Count of No. cases of a disease, is used for surveillance of infectious disease for early detection of outbreaks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224587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05000"/>
            <a:ext cx="7772400" cy="4267200"/>
          </a:xfrm>
        </p:spPr>
        <p:txBody>
          <a:bodyPr>
            <a:normAutofit fontScale="92500" lnSpcReduction="20000"/>
          </a:bodyPr>
          <a:lstStyle/>
          <a:p>
            <a:pPr algn="l"/>
            <a:r>
              <a:rPr lang="en-US" sz="3300" b="1" dirty="0" smtClean="0">
                <a:solidFill>
                  <a:srgbClr val="0000FF"/>
                </a:solidFill>
                <a:latin typeface="Times New Roman" panose="02020603050405020304" pitchFamily="18" charset="0"/>
                <a:cs typeface="Times New Roman" panose="02020603050405020304" pitchFamily="18" charset="0"/>
              </a:rPr>
              <a:t>FREQUINCY MEASURES</a:t>
            </a:r>
          </a:p>
          <a:p>
            <a:pPr algn="l"/>
            <a:r>
              <a:rPr lang="en-US" sz="3300" b="1" dirty="0" smtClean="0">
                <a:solidFill>
                  <a:srgbClr val="0000FF"/>
                </a:solidFill>
                <a:latin typeface="Times New Roman" panose="02020603050405020304" pitchFamily="18" charset="0"/>
                <a:cs typeface="Times New Roman" panose="02020603050405020304" pitchFamily="18" charset="0"/>
              </a:rPr>
              <a:t>RATES</a:t>
            </a:r>
            <a:r>
              <a:rPr lang="en-US" sz="3300" b="1" dirty="0" smtClean="0">
                <a:latin typeface="Times New Roman" panose="02020603050405020304" pitchFamily="18" charset="0"/>
                <a:cs typeface="Times New Roman" panose="02020603050405020304" pitchFamily="18" charset="0"/>
              </a:rPr>
              <a:t>, </a:t>
            </a:r>
            <a:r>
              <a:rPr lang="en-US" sz="3300" b="1" dirty="0" smtClean="0">
                <a:solidFill>
                  <a:srgbClr val="0000FF"/>
                </a:solidFill>
                <a:latin typeface="Times New Roman" panose="02020603050405020304" pitchFamily="18" charset="0"/>
                <a:cs typeface="Times New Roman" panose="02020603050405020304" pitchFamily="18" charset="0"/>
              </a:rPr>
              <a:t>RATIOS</a:t>
            </a:r>
            <a:r>
              <a:rPr lang="en-US" sz="3300" b="1" dirty="0" smtClean="0">
                <a:latin typeface="Times New Roman" panose="02020603050405020304" pitchFamily="18" charset="0"/>
                <a:cs typeface="Times New Roman" panose="02020603050405020304" pitchFamily="18" charset="0"/>
              </a:rPr>
              <a:t>, AND </a:t>
            </a:r>
            <a:r>
              <a:rPr lang="en-US" sz="3300" b="1" dirty="0" smtClean="0">
                <a:solidFill>
                  <a:srgbClr val="0000FF"/>
                </a:solidFill>
                <a:latin typeface="Times New Roman" panose="02020603050405020304" pitchFamily="18" charset="0"/>
                <a:cs typeface="Times New Roman" panose="02020603050405020304" pitchFamily="18" charset="0"/>
              </a:rPr>
              <a:t>PROPORTINS</a:t>
            </a:r>
            <a:endParaRPr lang="en-US" sz="3300" dirty="0" smtClean="0">
              <a:solidFill>
                <a:srgbClr val="0000FF"/>
              </a:solidFill>
              <a:latin typeface="Times New Roman" panose="02020603050405020304" pitchFamily="18" charset="0"/>
              <a:cs typeface="Times New Roman" panose="02020603050405020304" pitchFamily="18" charset="0"/>
            </a:endParaRPr>
          </a:p>
          <a:p>
            <a:pPr marL="457200" indent="-457200" algn="l">
              <a:buFont typeface="Wingdings" panose="05000000000000000000" pitchFamily="2" charset="2"/>
              <a:buChar char="§"/>
            </a:pPr>
            <a:r>
              <a:rPr lang="en-US" sz="3300" b="1" i="1" dirty="0" smtClean="0">
                <a:latin typeface="Times New Roman" panose="02020603050405020304" pitchFamily="18" charset="0"/>
                <a:cs typeface="Times New Roman" panose="02020603050405020304" pitchFamily="18" charset="0"/>
              </a:rPr>
              <a:t>In epidemiology, the most important tool for measuring disease is the </a:t>
            </a:r>
            <a:r>
              <a:rPr lang="en-US" sz="3300" b="1" i="1" dirty="0" smtClean="0">
                <a:solidFill>
                  <a:srgbClr val="0000FF"/>
                </a:solidFill>
                <a:latin typeface="Times New Roman" panose="02020603050405020304" pitchFamily="18" charset="0"/>
                <a:cs typeface="Times New Roman" panose="02020603050405020304" pitchFamily="18" charset="0"/>
              </a:rPr>
              <a:t>rate</a:t>
            </a:r>
            <a:r>
              <a:rPr lang="en-US" sz="3300" b="1" i="1" dirty="0" smtClean="0">
                <a:latin typeface="Times New Roman" panose="02020603050405020304" pitchFamily="18" charset="0"/>
                <a:cs typeface="Times New Roman" panose="02020603050405020304" pitchFamily="18" charset="0"/>
              </a:rPr>
              <a:t>, but we also use </a:t>
            </a:r>
            <a:r>
              <a:rPr lang="en-US" sz="3300" b="1" i="1" dirty="0" smtClean="0">
                <a:solidFill>
                  <a:srgbClr val="0000FF"/>
                </a:solidFill>
                <a:latin typeface="Times New Roman" panose="02020603050405020304" pitchFamily="18" charset="0"/>
                <a:cs typeface="Times New Roman" panose="02020603050405020304" pitchFamily="18" charset="0"/>
              </a:rPr>
              <a:t>ratios</a:t>
            </a:r>
            <a:r>
              <a:rPr lang="en-US" sz="3300" b="1" i="1" dirty="0" smtClean="0">
                <a:latin typeface="Times New Roman" panose="02020603050405020304" pitchFamily="18" charset="0"/>
                <a:cs typeface="Times New Roman" panose="02020603050405020304" pitchFamily="18" charset="0"/>
              </a:rPr>
              <a:t> and </a:t>
            </a:r>
            <a:r>
              <a:rPr lang="en-US" sz="3300" b="1" i="1" dirty="0" smtClean="0">
                <a:solidFill>
                  <a:srgbClr val="0000FF"/>
                </a:solidFill>
                <a:latin typeface="Times New Roman" panose="02020603050405020304" pitchFamily="18" charset="0"/>
                <a:cs typeface="Times New Roman" panose="02020603050405020304" pitchFamily="18" charset="0"/>
              </a:rPr>
              <a:t>proportions</a:t>
            </a:r>
            <a:r>
              <a:rPr lang="en-US" sz="3300" b="1" i="1" dirty="0" smtClean="0">
                <a:latin typeface="Times New Roman" panose="02020603050405020304" pitchFamily="18" charset="0"/>
                <a:cs typeface="Times New Roman" panose="02020603050405020304" pitchFamily="18" charset="0"/>
              </a:rPr>
              <a:t>.</a:t>
            </a:r>
          </a:p>
          <a:p>
            <a:pPr marL="457200" indent="-457200">
              <a:buFont typeface="Wingdings" panose="05000000000000000000" pitchFamily="2" charset="2"/>
              <a:buChar char="§"/>
            </a:pPr>
            <a:r>
              <a:rPr lang="en-US" sz="3300" b="1" u="sng" dirty="0" smtClean="0">
                <a:latin typeface="Times New Roman" panose="02020603050405020304" pitchFamily="18" charset="0"/>
                <a:cs typeface="Times New Roman" panose="02020603050405020304" pitchFamily="18" charset="0"/>
              </a:rPr>
              <a:t>A </a:t>
            </a:r>
            <a:r>
              <a:rPr lang="en-US" sz="3300" b="1" u="sng" dirty="0" smtClean="0">
                <a:solidFill>
                  <a:srgbClr val="0000FF"/>
                </a:solidFill>
                <a:latin typeface="Times New Roman" panose="02020603050405020304" pitchFamily="18" charset="0"/>
                <a:cs typeface="Times New Roman" panose="02020603050405020304" pitchFamily="18" charset="0"/>
              </a:rPr>
              <a:t>ratio</a:t>
            </a:r>
            <a:r>
              <a:rPr lang="en-US" sz="3300" b="1" dirty="0" smtClean="0">
                <a:solidFill>
                  <a:srgbClr val="0000FF"/>
                </a:solidFill>
                <a:latin typeface="Times New Roman" panose="02020603050405020304" pitchFamily="18" charset="0"/>
                <a:cs typeface="Times New Roman" panose="02020603050405020304" pitchFamily="18" charset="0"/>
              </a:rPr>
              <a:t> </a:t>
            </a:r>
            <a:r>
              <a:rPr lang="en-US" sz="3300" b="1" dirty="0" smtClean="0">
                <a:latin typeface="Times New Roman" panose="02020603050405020304" pitchFamily="18" charset="0"/>
                <a:cs typeface="Times New Roman" panose="02020603050405020304" pitchFamily="18" charset="0"/>
              </a:rPr>
              <a:t>expresses the relationship between two numbers in the form </a:t>
            </a:r>
            <a:r>
              <a:rPr lang="en-US" sz="3300" b="1" i="1" dirty="0" smtClean="0">
                <a:latin typeface="Times New Roman" panose="02020603050405020304" pitchFamily="18" charset="0"/>
                <a:cs typeface="Times New Roman" panose="02020603050405020304" pitchFamily="18" charset="0"/>
              </a:rPr>
              <a:t>x : y or x/y</a:t>
            </a:r>
            <a:r>
              <a:rPr lang="en-US" sz="3300" b="1" dirty="0" smtClean="0">
                <a:latin typeface="Times New Roman" panose="02020603050405020304" pitchFamily="18" charset="0"/>
                <a:cs typeface="Times New Roman" panose="02020603050405020304" pitchFamily="18" charset="0"/>
              </a:rPr>
              <a:t> </a:t>
            </a:r>
            <a:endParaRPr lang="en-US" sz="3000" dirty="0" smtClean="0">
              <a:latin typeface="Times New Roman" panose="02020603050405020304" pitchFamily="18" charset="0"/>
              <a:cs typeface="Times New Roman" panose="02020603050405020304" pitchFamily="18" charset="0"/>
            </a:endParaRPr>
          </a:p>
          <a:p>
            <a:pPr algn="l"/>
            <a:endParaRPr lang="en-US" sz="3000" b="1" dirty="0" smtClean="0">
              <a:solidFill>
                <a:srgbClr val="0000FF"/>
              </a:solidFill>
              <a:latin typeface="Times New Roman" panose="02020603050405020304" pitchFamily="18" charset="0"/>
              <a:cs typeface="Times New Roman" panose="02020603050405020304" pitchFamily="18" charset="0"/>
            </a:endParaRPr>
          </a:p>
          <a:p>
            <a:pPr algn="l"/>
            <a:r>
              <a:rPr lang="en-US" b="1" dirty="0">
                <a:solidFill>
                  <a:srgbClr val="0000FF"/>
                </a:solidFill>
                <a:latin typeface="Times New Roman" panose="02020603050405020304" pitchFamily="18" charset="0"/>
                <a:cs typeface="Times New Roman" panose="02020603050405020304" pitchFamily="18" charset="0"/>
              </a:rPr>
              <a:t/>
            </a:r>
            <a:br>
              <a:rPr lang="en-US" b="1" dirty="0">
                <a:solidFill>
                  <a:srgbClr val="0000FF"/>
                </a:solidFill>
                <a:latin typeface="Times New Roman" panose="02020603050405020304" pitchFamily="18" charset="0"/>
                <a:cs typeface="Times New Roman" panose="02020603050405020304" pitchFamily="18" charset="0"/>
              </a:rPr>
            </a:br>
            <a:endParaRPr lang="en-US" b="1" dirty="0">
              <a:solidFill>
                <a:srgbClr val="0000FF"/>
              </a:solidFill>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E55B60D-4AED-4294-8CAD-AAF28205A199}"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6</a:t>
            </a:fld>
            <a:endParaRPr lang="en-US"/>
          </a:p>
        </p:txBody>
      </p:sp>
    </p:spTree>
    <p:extLst>
      <p:ext uri="{BB962C8B-B14F-4D97-AF65-F5344CB8AC3E}">
        <p14:creationId xmlns:p14="http://schemas.microsoft.com/office/powerpoint/2010/main" val="1857039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05000"/>
            <a:ext cx="7772400" cy="4267200"/>
          </a:xfrm>
        </p:spPr>
        <p:txBody>
          <a:bodyPr>
            <a:normAutofit fontScale="92500" lnSpcReduction="10000"/>
          </a:bodyPr>
          <a:lstStyle/>
          <a:p>
            <a:pPr algn="l"/>
            <a:r>
              <a:rPr lang="en-US" sz="3300" b="1" dirty="0">
                <a:solidFill>
                  <a:srgbClr val="0000FF"/>
                </a:solidFill>
                <a:latin typeface="Times New Roman" panose="02020603050405020304" pitchFamily="18" charset="0"/>
                <a:cs typeface="Times New Roman" panose="02020603050405020304" pitchFamily="18" charset="0"/>
              </a:rPr>
              <a:t>FREQUINCY </a:t>
            </a:r>
            <a:r>
              <a:rPr lang="en-US" sz="3300" b="1" dirty="0" smtClean="0">
                <a:solidFill>
                  <a:srgbClr val="0000FF"/>
                </a:solidFill>
                <a:latin typeface="Times New Roman" panose="02020603050405020304" pitchFamily="18" charset="0"/>
                <a:cs typeface="Times New Roman" panose="02020603050405020304" pitchFamily="18" charset="0"/>
              </a:rPr>
              <a:t>MEASURES</a:t>
            </a:r>
          </a:p>
          <a:p>
            <a:pPr marL="457200" indent="-457200">
              <a:buFont typeface="Wingdings" panose="05000000000000000000" pitchFamily="2" charset="2"/>
              <a:buChar char="§"/>
            </a:pPr>
            <a:r>
              <a:rPr lang="en-US" sz="3200" b="1" dirty="0">
                <a:latin typeface="Times New Roman" panose="02020603050405020304" pitchFamily="18" charset="0"/>
                <a:cs typeface="Times New Roman" panose="02020603050405020304" pitchFamily="18" charset="0"/>
              </a:rPr>
              <a:t>In a </a:t>
            </a:r>
            <a:r>
              <a:rPr lang="en-US" sz="3200" b="1" dirty="0">
                <a:solidFill>
                  <a:srgbClr val="0000FF"/>
                </a:solidFill>
                <a:latin typeface="Times New Roman" panose="02020603050405020304" pitchFamily="18" charset="0"/>
                <a:cs typeface="Times New Roman" panose="02020603050405020304" pitchFamily="18" charset="0"/>
              </a:rPr>
              <a:t>ratio</a:t>
            </a:r>
            <a:r>
              <a:rPr lang="en-US" sz="3200" b="1" dirty="0">
                <a:latin typeface="Times New Roman" panose="02020603050405020304" pitchFamily="18" charset="0"/>
                <a:cs typeface="Times New Roman" panose="02020603050405020304" pitchFamily="18" charset="0"/>
              </a:rPr>
              <a:t> the value of a variable, such as sex (</a:t>
            </a:r>
            <a:r>
              <a:rPr lang="en-US" sz="3200" b="1" i="1" dirty="0">
                <a:latin typeface="Times New Roman" panose="02020603050405020304" pitchFamily="18" charset="0"/>
                <a:cs typeface="Times New Roman" panose="02020603050405020304" pitchFamily="18" charset="0"/>
              </a:rPr>
              <a:t>x </a:t>
            </a:r>
            <a:r>
              <a:rPr lang="en-US" sz="3200" b="1" dirty="0">
                <a:latin typeface="Times New Roman" panose="02020603050405020304" pitchFamily="18" charset="0"/>
                <a:cs typeface="Times New Roman" panose="02020603050405020304" pitchFamily="18" charset="0"/>
              </a:rPr>
              <a:t>= female, </a:t>
            </a:r>
            <a:r>
              <a:rPr lang="en-US" sz="3200" b="1" i="1" dirty="0">
                <a:latin typeface="Times New Roman" panose="02020603050405020304" pitchFamily="18" charset="0"/>
                <a:cs typeface="Times New Roman" panose="02020603050405020304" pitchFamily="18" charset="0"/>
              </a:rPr>
              <a:t>y</a:t>
            </a:r>
            <a:r>
              <a:rPr lang="en-US" sz="3200" b="1" dirty="0">
                <a:latin typeface="Times New Roman" panose="02020603050405020304" pitchFamily="18" charset="0"/>
                <a:cs typeface="Times New Roman" panose="02020603050405020304" pitchFamily="18" charset="0"/>
              </a:rPr>
              <a:t> = male), may be expressed so that </a:t>
            </a:r>
            <a:r>
              <a:rPr lang="en-US" sz="3200" b="1" i="1" dirty="0">
                <a:latin typeface="Times New Roman" panose="02020603050405020304" pitchFamily="18" charset="0"/>
                <a:cs typeface="Times New Roman" panose="02020603050405020304" pitchFamily="18" charset="0"/>
              </a:rPr>
              <a:t>x </a:t>
            </a:r>
            <a:r>
              <a:rPr lang="en-US" sz="3200" b="1" dirty="0">
                <a:latin typeface="Times New Roman" panose="02020603050405020304" pitchFamily="18" charset="0"/>
                <a:cs typeface="Times New Roman" panose="02020603050405020304" pitchFamily="18" charset="0"/>
              </a:rPr>
              <a:t>and </a:t>
            </a:r>
            <a:r>
              <a:rPr lang="en-US" sz="3200" b="1" i="1" dirty="0">
                <a:latin typeface="Times New Roman" panose="02020603050405020304" pitchFamily="18" charset="0"/>
                <a:cs typeface="Times New Roman" panose="02020603050405020304" pitchFamily="18" charset="0"/>
              </a:rPr>
              <a:t>y </a:t>
            </a:r>
            <a:r>
              <a:rPr lang="en-US" sz="3200" b="1" dirty="0">
                <a:latin typeface="Times New Roman" panose="02020603050405020304" pitchFamily="18" charset="0"/>
                <a:cs typeface="Times New Roman" panose="02020603050405020304" pitchFamily="18" charset="0"/>
              </a:rPr>
              <a:t>are completely independent of each other, or </a:t>
            </a:r>
            <a:r>
              <a:rPr lang="en-US" sz="3200" b="1" i="1" dirty="0">
                <a:latin typeface="Times New Roman" panose="02020603050405020304" pitchFamily="18" charset="0"/>
                <a:cs typeface="Times New Roman" panose="02020603050405020304" pitchFamily="18" charset="0"/>
              </a:rPr>
              <a:t>x</a:t>
            </a:r>
            <a:r>
              <a:rPr lang="en-US" sz="3200" b="1" dirty="0">
                <a:latin typeface="Times New Roman" panose="02020603050405020304" pitchFamily="18" charset="0"/>
                <a:cs typeface="Times New Roman" panose="02020603050405020304" pitchFamily="18" charset="0"/>
              </a:rPr>
              <a:t> may be included in </a:t>
            </a:r>
            <a:r>
              <a:rPr lang="en-US" sz="3200" b="1" i="1" dirty="0">
                <a:latin typeface="Times New Roman" panose="02020603050405020304" pitchFamily="18" charset="0"/>
                <a:cs typeface="Times New Roman" panose="02020603050405020304" pitchFamily="18" charset="0"/>
              </a:rPr>
              <a:t>y</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			Female/male or </a:t>
            </a:r>
            <a:r>
              <a:rPr lang="en-US" sz="3200" b="1" i="1" dirty="0">
                <a:latin typeface="Times New Roman" panose="02020603050405020304" pitchFamily="18" charset="0"/>
                <a:cs typeface="Times New Roman" panose="02020603050405020304" pitchFamily="18" charset="0"/>
              </a:rPr>
              <a:t>x/y</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1E75DA59-243E-4F9C-86CE-7F80329C9ED8}"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7</a:t>
            </a:fld>
            <a:endParaRPr lang="en-US"/>
          </a:p>
        </p:txBody>
      </p:sp>
    </p:spTree>
    <p:extLst>
      <p:ext uri="{BB962C8B-B14F-4D97-AF65-F5344CB8AC3E}">
        <p14:creationId xmlns:p14="http://schemas.microsoft.com/office/powerpoint/2010/main" val="3747970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05000"/>
            <a:ext cx="7772400" cy="4267200"/>
          </a:xfrm>
        </p:spPr>
        <p:txBody>
          <a:bodyPr>
            <a:normAutofit/>
          </a:bodyPr>
          <a:lstStyle/>
          <a:p>
            <a:pPr algn="l"/>
            <a:r>
              <a:rPr lang="en-US" sz="3300" b="1" dirty="0">
                <a:solidFill>
                  <a:srgbClr val="0000FF"/>
                </a:solidFill>
                <a:latin typeface="Times New Roman" panose="02020603050405020304" pitchFamily="18" charset="0"/>
                <a:cs typeface="Times New Roman" panose="02020603050405020304" pitchFamily="18" charset="0"/>
              </a:rPr>
              <a:t>FREQUINCY </a:t>
            </a:r>
            <a:r>
              <a:rPr lang="en-US" sz="3300" b="1" dirty="0" smtClean="0">
                <a:solidFill>
                  <a:srgbClr val="0000FF"/>
                </a:solidFill>
                <a:latin typeface="Times New Roman" panose="02020603050405020304" pitchFamily="18" charset="0"/>
                <a:cs typeface="Times New Roman" panose="02020603050405020304" pitchFamily="18" charset="0"/>
              </a:rPr>
              <a:t>MEASURES</a:t>
            </a:r>
          </a:p>
          <a:p>
            <a:pPr marL="457200" indent="-457200">
              <a:buFont typeface="Wingdings" panose="05000000000000000000" pitchFamily="2" charset="2"/>
              <a:buChar char="v"/>
            </a:pPr>
            <a:r>
              <a:rPr lang="en-US" sz="2800" b="1" u="sng" dirty="0">
                <a:solidFill>
                  <a:srgbClr val="0000FF"/>
                </a:solidFill>
                <a:latin typeface="Times New Roman" panose="02020603050405020304" pitchFamily="18" charset="0"/>
                <a:cs typeface="Times New Roman" panose="02020603050405020304" pitchFamily="18" charset="0"/>
              </a:rPr>
              <a:t>A proportion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is a specific type of ratio, in which </a:t>
            </a:r>
            <a:r>
              <a:rPr lang="en-US" sz="2800" b="1" i="1" dirty="0">
                <a:latin typeface="Times New Roman" panose="02020603050405020304" pitchFamily="18" charset="0"/>
                <a:cs typeface="Times New Roman" panose="02020603050405020304" pitchFamily="18" charset="0"/>
              </a:rPr>
              <a:t>x</a:t>
            </a:r>
            <a:r>
              <a:rPr lang="en-US" sz="2800" b="1" dirty="0">
                <a:latin typeface="Times New Roman" panose="02020603050405020304" pitchFamily="18" charset="0"/>
                <a:cs typeface="Times New Roman" panose="02020603050405020304" pitchFamily="18" charset="0"/>
              </a:rPr>
              <a:t> is a portion of the whole, </a:t>
            </a:r>
            <a:r>
              <a:rPr lang="en-US" sz="2800" b="1" i="1" dirty="0">
                <a:latin typeface="Times New Roman" panose="02020603050405020304" pitchFamily="18" charset="0"/>
                <a:cs typeface="Times New Roman" panose="02020603050405020304" pitchFamily="18" charset="0"/>
              </a:rPr>
              <a:t>x + y</a:t>
            </a:r>
            <a:r>
              <a:rPr lang="en-US" sz="2800" b="1" dirty="0">
                <a:latin typeface="Times New Roman" panose="02020603050405020304" pitchFamily="18" charset="0"/>
                <a:cs typeface="Times New Roman" panose="02020603050405020304" pitchFamily="18" charset="0"/>
              </a:rPr>
              <a:t>, in a proportion the numerator is always included in the denominator.</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Female</a:t>
            </a:r>
            <a:r>
              <a:rPr lang="en-US" sz="2800" b="1" dirty="0">
                <a:latin typeface="Times New Roman" panose="02020603050405020304" pitchFamily="18" charset="0"/>
                <a:cs typeface="Times New Roman" panose="02020603050405020304" pitchFamily="18" charset="0"/>
              </a:rPr>
              <a:t>/(male + female) or </a:t>
            </a:r>
            <a:r>
              <a:rPr lang="en-US" sz="2800" b="1" i="1" dirty="0">
                <a:latin typeface="Times New Roman" panose="02020603050405020304" pitchFamily="18" charset="0"/>
                <a:cs typeface="Times New Roman" panose="02020603050405020304" pitchFamily="18" charset="0"/>
              </a:rPr>
              <a:t>x/</a:t>
            </a:r>
            <a:r>
              <a:rPr lang="en-US" sz="2800" b="1" dirty="0">
                <a:latin typeface="Times New Roman" panose="02020603050405020304" pitchFamily="18" charset="0"/>
                <a:cs typeface="Times New Roman" panose="02020603050405020304" pitchFamily="18" charset="0"/>
              </a:rPr>
              <a:t>(</a:t>
            </a:r>
            <a:r>
              <a:rPr lang="en-US" sz="2800" b="1" i="1" dirty="0">
                <a:latin typeface="Times New Roman" panose="02020603050405020304" pitchFamily="18" charset="0"/>
                <a:cs typeface="Times New Roman" panose="02020603050405020304" pitchFamily="18" charset="0"/>
              </a:rPr>
              <a:t>x + y</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3E584A16-FF66-4361-AEE7-AE29425F8F1A}"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8</a:t>
            </a:fld>
            <a:endParaRPr lang="en-US"/>
          </a:p>
        </p:txBody>
      </p:sp>
      <p:sp>
        <p:nvSpPr>
          <p:cNvPr id="7" name="TextBox 6"/>
          <p:cNvSpPr txBox="1"/>
          <p:nvPr/>
        </p:nvSpPr>
        <p:spPr>
          <a:xfrm>
            <a:off x="7391400" y="4724400"/>
            <a:ext cx="1066800" cy="830997"/>
          </a:xfrm>
          <a:prstGeom prst="rect">
            <a:avLst/>
          </a:prstGeom>
          <a:solidFill>
            <a:schemeClr val="accent3">
              <a:lumMod val="75000"/>
            </a:schemeClr>
          </a:solidFill>
          <a:ln w="38100">
            <a:solidFill>
              <a:schemeClr val="tx1"/>
            </a:solidFill>
          </a:ln>
        </p:spPr>
        <p:txBody>
          <a:bodyPr wrap="square" rtlCol="0">
            <a:spAutoFit/>
          </a:bodyPr>
          <a:lstStyle/>
          <a:p>
            <a:pPr algn="ctr"/>
            <a:r>
              <a:rPr lang="en-US" sz="2400" b="1" i="1" dirty="0" smtClean="0"/>
              <a:t>X</a:t>
            </a:r>
          </a:p>
          <a:p>
            <a:pPr algn="ctr"/>
            <a:r>
              <a:rPr lang="en-US" sz="2400" b="1" i="1" dirty="0" smtClean="0"/>
              <a:t>X + Y</a:t>
            </a:r>
            <a:endParaRPr lang="en-US" sz="2400" b="1" i="1" dirty="0"/>
          </a:p>
        </p:txBody>
      </p:sp>
      <p:cxnSp>
        <p:nvCxnSpPr>
          <p:cNvPr id="9" name="Straight Connector 8"/>
          <p:cNvCxnSpPr>
            <a:stCxn id="7" idx="1"/>
            <a:endCxn id="7" idx="3"/>
          </p:cNvCxnSpPr>
          <p:nvPr/>
        </p:nvCxnSpPr>
        <p:spPr>
          <a:xfrm>
            <a:off x="7391400" y="5139899"/>
            <a:ext cx="1066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3859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05000"/>
            <a:ext cx="7772400" cy="4267200"/>
          </a:xfrm>
        </p:spPr>
        <p:txBody>
          <a:bodyPr>
            <a:normAutofit fontScale="47500" lnSpcReduction="20000"/>
          </a:bodyPr>
          <a:lstStyle/>
          <a:p>
            <a:pPr algn="l"/>
            <a:r>
              <a:rPr lang="en-US" sz="3300" b="1" dirty="0" smtClean="0">
                <a:solidFill>
                  <a:srgbClr val="0000FF"/>
                </a:solidFill>
                <a:latin typeface="Times New Roman" panose="02020603050405020304" pitchFamily="18" charset="0"/>
                <a:cs typeface="Times New Roman" panose="02020603050405020304" pitchFamily="18" charset="0"/>
              </a:rPr>
              <a:t>FREQUINCY MEASURES</a:t>
            </a:r>
          </a:p>
          <a:p>
            <a:pPr algn="l"/>
            <a:r>
              <a:rPr lang="en-US" sz="3300" b="1" dirty="0" smtClean="0">
                <a:solidFill>
                  <a:srgbClr val="0000FF"/>
                </a:solidFill>
                <a:latin typeface="Times New Roman" panose="02020603050405020304" pitchFamily="18" charset="0"/>
                <a:cs typeface="Times New Roman" panose="02020603050405020304" pitchFamily="18" charset="0"/>
              </a:rPr>
              <a:t>RATES</a:t>
            </a:r>
            <a:r>
              <a:rPr lang="en-US" sz="3300" b="1" dirty="0" smtClean="0">
                <a:latin typeface="Times New Roman" panose="02020603050405020304" pitchFamily="18" charset="0"/>
                <a:cs typeface="Times New Roman" panose="02020603050405020304" pitchFamily="18" charset="0"/>
              </a:rPr>
              <a:t>, </a:t>
            </a:r>
            <a:r>
              <a:rPr lang="en-US" sz="3300" b="1" dirty="0" smtClean="0">
                <a:solidFill>
                  <a:srgbClr val="0000FF"/>
                </a:solidFill>
                <a:latin typeface="Times New Roman" panose="02020603050405020304" pitchFamily="18" charset="0"/>
                <a:cs typeface="Times New Roman" panose="02020603050405020304" pitchFamily="18" charset="0"/>
              </a:rPr>
              <a:t>RATIOS</a:t>
            </a:r>
            <a:r>
              <a:rPr lang="en-US" sz="3300" b="1" dirty="0" smtClean="0">
                <a:latin typeface="Times New Roman" panose="02020603050405020304" pitchFamily="18" charset="0"/>
                <a:cs typeface="Times New Roman" panose="02020603050405020304" pitchFamily="18" charset="0"/>
              </a:rPr>
              <a:t>, AND </a:t>
            </a:r>
            <a:r>
              <a:rPr lang="en-US" sz="3300" b="1" dirty="0" smtClean="0">
                <a:solidFill>
                  <a:srgbClr val="0000FF"/>
                </a:solidFill>
                <a:latin typeface="Times New Roman" panose="02020603050405020304" pitchFamily="18" charset="0"/>
                <a:cs typeface="Times New Roman" panose="02020603050405020304" pitchFamily="18" charset="0"/>
              </a:rPr>
              <a:t>PROPORTINS</a:t>
            </a:r>
            <a:endParaRPr lang="en-US" sz="3300" dirty="0" smtClean="0">
              <a:solidFill>
                <a:srgbClr val="0000FF"/>
              </a:solidFill>
              <a:latin typeface="Times New Roman" panose="02020603050405020304" pitchFamily="18" charset="0"/>
              <a:cs typeface="Times New Roman" panose="02020603050405020304" pitchFamily="18" charset="0"/>
            </a:endParaRPr>
          </a:p>
          <a:p>
            <a:pPr marL="457200" indent="-457200">
              <a:lnSpc>
                <a:spcPct val="120000"/>
              </a:lnSpc>
              <a:spcBef>
                <a:spcPts val="0"/>
              </a:spcBef>
              <a:spcAft>
                <a:spcPts val="0"/>
              </a:spcAft>
              <a:buClr>
                <a:srgbClr val="FF0000"/>
              </a:buClr>
              <a:buSzPct val="100000"/>
              <a:buFont typeface="Wingdings" panose="05000000000000000000" pitchFamily="2" charset="2"/>
              <a:buChar char="v"/>
            </a:pPr>
            <a:r>
              <a:rPr lang="en-US" altLang="en-US" sz="5500" b="1" dirty="0" smtClean="0">
                <a:latin typeface="Times New Roman" panose="02020603050405020304" pitchFamily="18" charset="0"/>
                <a:cs typeface="Times New Roman" panose="02020603050405020304" pitchFamily="18" charset="0"/>
              </a:rPr>
              <a:t>In epidemiology, the occurrence of a disease or condition can be measured using rates and proportions.  We use these measures to express the extent of these outcomes in a community or other population.</a:t>
            </a:r>
          </a:p>
          <a:p>
            <a:pPr marL="457200" indent="-457200">
              <a:lnSpc>
                <a:spcPct val="120000"/>
              </a:lnSpc>
              <a:spcBef>
                <a:spcPts val="0"/>
              </a:spcBef>
              <a:spcAft>
                <a:spcPts val="0"/>
              </a:spcAft>
              <a:buClr>
                <a:srgbClr val="FF0000"/>
              </a:buClr>
              <a:buSzPct val="100000"/>
              <a:buFont typeface="Wingdings" panose="05000000000000000000" pitchFamily="2" charset="2"/>
              <a:buChar char="v"/>
            </a:pPr>
            <a:r>
              <a:rPr lang="en-US" altLang="en-US" sz="5500" b="1" dirty="0" smtClean="0">
                <a:solidFill>
                  <a:srgbClr val="0033CC"/>
                </a:solidFill>
                <a:latin typeface="Times New Roman" panose="02020603050405020304" pitchFamily="18" charset="0"/>
                <a:cs typeface="Times New Roman" panose="02020603050405020304" pitchFamily="18" charset="0"/>
              </a:rPr>
              <a:t>Rates </a:t>
            </a:r>
            <a:r>
              <a:rPr lang="en-US" altLang="en-US" sz="5500" b="1" dirty="0">
                <a:latin typeface="Times New Roman" panose="02020603050405020304" pitchFamily="18" charset="0"/>
                <a:cs typeface="Times New Roman" panose="02020603050405020304" pitchFamily="18" charset="0"/>
              </a:rPr>
              <a:t>tell us how fast the disease is occurring in a population</a:t>
            </a:r>
            <a:r>
              <a:rPr lang="en-US" altLang="en-US" sz="5500" b="1" dirty="0" smtClean="0">
                <a:latin typeface="Times New Roman" panose="02020603050405020304" pitchFamily="18" charset="0"/>
                <a:cs typeface="Times New Roman" panose="02020603050405020304" pitchFamily="18" charset="0"/>
              </a:rPr>
              <a:t>.</a:t>
            </a:r>
            <a:endParaRPr lang="en-US" altLang="en-US" sz="5500" b="1" dirty="0">
              <a:latin typeface="Times New Roman" panose="02020603050405020304" pitchFamily="18" charset="0"/>
              <a:cs typeface="Times New Roman" panose="02020603050405020304" pitchFamily="18" charset="0"/>
            </a:endParaRPr>
          </a:p>
          <a:p>
            <a:pPr marL="457200" indent="-457200">
              <a:lnSpc>
                <a:spcPct val="120000"/>
              </a:lnSpc>
              <a:spcBef>
                <a:spcPts val="0"/>
              </a:spcBef>
              <a:spcAft>
                <a:spcPts val="0"/>
              </a:spcAft>
              <a:buClr>
                <a:srgbClr val="FF0000"/>
              </a:buClr>
              <a:buSzPct val="100000"/>
              <a:buFont typeface="Wingdings" panose="05000000000000000000" pitchFamily="2" charset="2"/>
              <a:buChar char="v"/>
            </a:pPr>
            <a:r>
              <a:rPr lang="en-US" altLang="en-US" sz="5500" b="1" dirty="0">
                <a:solidFill>
                  <a:srgbClr val="0033CC"/>
                </a:solidFill>
                <a:latin typeface="Times New Roman" panose="02020603050405020304" pitchFamily="18" charset="0"/>
                <a:cs typeface="Times New Roman" panose="02020603050405020304" pitchFamily="18" charset="0"/>
              </a:rPr>
              <a:t>Proportions</a:t>
            </a:r>
            <a:r>
              <a:rPr lang="en-US" altLang="en-US" sz="5500" b="1" dirty="0">
                <a:latin typeface="Times New Roman" panose="02020603050405020304" pitchFamily="18" charset="0"/>
                <a:cs typeface="Times New Roman" panose="02020603050405020304" pitchFamily="18" charset="0"/>
              </a:rPr>
              <a:t> tell us what fraction of the population is affected</a:t>
            </a:r>
            <a:r>
              <a:rPr lang="en-US" altLang="en-US" sz="5500" b="1" dirty="0" smtClean="0">
                <a:latin typeface="Times New Roman" panose="02020603050405020304" pitchFamily="18" charset="0"/>
                <a:cs typeface="Times New Roman" panose="02020603050405020304" pitchFamily="18" charset="0"/>
              </a:rPr>
              <a:t>.</a:t>
            </a:r>
            <a:endParaRPr lang="en-US" b="1" dirty="0">
              <a:solidFill>
                <a:srgbClr val="0000FF"/>
              </a:solidFill>
            </a:endParaRPr>
          </a:p>
        </p:txBody>
      </p:sp>
      <p:sp>
        <p:nvSpPr>
          <p:cNvPr id="2" name="Title 1"/>
          <p:cNvSpPr>
            <a:spLocks noGrp="1"/>
          </p:cNvSpPr>
          <p:nvPr>
            <p:ph type="ctrTitle"/>
          </p:nvPr>
        </p:nvSpPr>
        <p:spPr>
          <a:xfrm>
            <a:off x="457200" y="304800"/>
            <a:ext cx="8229600" cy="1219200"/>
          </a:xfrm>
        </p:spPr>
        <p:txBody>
          <a:bodyPr>
            <a:noAutofit/>
          </a:bodyPr>
          <a:lstStyle/>
          <a:p>
            <a:pPr marL="182880" indent="0" algn="ctr">
              <a:buNone/>
            </a:pPr>
            <a:r>
              <a:rPr lang="en-US" sz="3200" dirty="0">
                <a:solidFill>
                  <a:schemeClr val="tx1"/>
                </a:solidFill>
                <a:effectLst/>
                <a:latin typeface="Times New Roman" panose="02020603050405020304" pitchFamily="18" charset="0"/>
                <a:cs typeface="Times New Roman" panose="02020603050405020304" pitchFamily="18" charset="0"/>
              </a:rPr>
              <a:t>MEASUREMENT OF MORBIDITY AND </a:t>
            </a:r>
            <a:r>
              <a:rPr lang="en-US" sz="3200" dirty="0" smtClean="0">
                <a:solidFill>
                  <a:schemeClr val="tx1"/>
                </a:solidFill>
                <a:effectLst/>
                <a:latin typeface="Times New Roman" panose="02020603050405020304" pitchFamily="18" charset="0"/>
                <a:cs typeface="Times New Roman" panose="02020603050405020304" pitchFamily="18" charset="0"/>
              </a:rPr>
              <a:t>MORTALITY</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20A1866E-648E-40A5-899A-FD0D29BEF0E1}" type="datetime1">
              <a:rPr lang="en-US" smtClean="0"/>
              <a:t>2/9/2016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9</a:t>
            </a:fld>
            <a:endParaRPr lang="en-US"/>
          </a:p>
        </p:txBody>
      </p:sp>
    </p:spTree>
    <p:extLst>
      <p:ext uri="{BB962C8B-B14F-4D97-AF65-F5344CB8AC3E}">
        <p14:creationId xmlns:p14="http://schemas.microsoft.com/office/powerpoint/2010/main" val="2158637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3">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Template>
  <TotalTime>307</TotalTime>
  <Words>1569</Words>
  <Application>Microsoft Office PowerPoint</Application>
  <PresentationFormat>On-screen Show (4:3)</PresentationFormat>
  <Paragraphs>293</Paragraphs>
  <Slides>31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Angsana New</vt:lpstr>
      <vt:lpstr>Arial</vt:lpstr>
      <vt:lpstr>Calibri</vt:lpstr>
      <vt:lpstr>Cordia New</vt:lpstr>
      <vt:lpstr>Georgia</vt:lpstr>
      <vt:lpstr>Times New Roman</vt:lpstr>
      <vt:lpstr>Wingdings</vt:lpstr>
      <vt:lpstr>Wingdings 2</vt:lpstr>
      <vt:lpstr>Theme3</vt:lpstr>
      <vt:lpstr>EPIDEMIOLOGY</vt:lpstr>
      <vt:lpstr>Epidemiologic Measurements Used to Describe Disease Occurrence </vt:lpstr>
      <vt:lpstr>Epidemiologic Measurements Used to Describe Disease Occurrence</vt:lpstr>
      <vt:lpstr>Epidemiologic Measurements Used to Describe Disease Occurrence</vt:lpstr>
      <vt:lpstr>Epidemiologic Measurements Used to Describe Disease Occurrence</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MEASUREMENT OF MORBIDITY AND MORTALITY</vt:lpstr>
      <vt:lpstr>World Health Statistics WHO's annual World Health Statistics reports present the most recent health statistics for the WHO Member States.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OF MORBIDITY AND MORTALITY</dc:title>
  <dc:creator>alnaif</dc:creator>
  <cp:lastModifiedBy>Mohammed Alnaif</cp:lastModifiedBy>
  <cp:revision>21</cp:revision>
  <dcterms:created xsi:type="dcterms:W3CDTF">2015-10-27T21:37:34Z</dcterms:created>
  <dcterms:modified xsi:type="dcterms:W3CDTF">2016-02-09T08:33:56Z</dcterms:modified>
</cp:coreProperties>
</file>