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9" r:id="rId3"/>
    <p:sldId id="265" r:id="rId4"/>
    <p:sldId id="258" r:id="rId5"/>
    <p:sldId id="325" r:id="rId6"/>
    <p:sldId id="310" r:id="rId7"/>
    <p:sldId id="326" r:id="rId8"/>
    <p:sldId id="327" r:id="rId9"/>
    <p:sldId id="328" r:id="rId10"/>
    <p:sldId id="312" r:id="rId11"/>
    <p:sldId id="329" r:id="rId12"/>
    <p:sldId id="330" r:id="rId13"/>
    <p:sldId id="331" r:id="rId14"/>
    <p:sldId id="260" r:id="rId15"/>
    <p:sldId id="332" r:id="rId16"/>
    <p:sldId id="311" r:id="rId17"/>
    <p:sldId id="313" r:id="rId18"/>
    <p:sldId id="314" r:id="rId19"/>
    <p:sldId id="315" r:id="rId20"/>
    <p:sldId id="316" r:id="rId21"/>
    <p:sldId id="333" r:id="rId22"/>
    <p:sldId id="317" r:id="rId23"/>
    <p:sldId id="318" r:id="rId24"/>
    <p:sldId id="334" r:id="rId25"/>
    <p:sldId id="319" r:id="rId26"/>
    <p:sldId id="335" r:id="rId27"/>
    <p:sldId id="336" r:id="rId28"/>
    <p:sldId id="337" r:id="rId29"/>
    <p:sldId id="338" r:id="rId30"/>
    <p:sldId id="339" r:id="rId31"/>
    <p:sldId id="340" r:id="rId32"/>
    <p:sldId id="348" r:id="rId33"/>
    <p:sldId id="341" r:id="rId34"/>
    <p:sldId id="342" r:id="rId35"/>
    <p:sldId id="343" r:id="rId36"/>
    <p:sldId id="344" r:id="rId37"/>
    <p:sldId id="345" r:id="rId38"/>
    <p:sldId id="346" r:id="rId39"/>
    <p:sldId id="34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B60000"/>
    <a:srgbClr val="6DAB2E"/>
    <a:srgbClr val="FFFFFF"/>
    <a:srgbClr val="CCCCCC"/>
    <a:srgbClr val="466032"/>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0" d="100"/>
          <a:sy n="80" d="100"/>
        </p:scale>
        <p:origin x="6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BF01-48BE-4F1C-9304-F7A7B5BC844C}" type="datetimeFigureOut">
              <a:rPr lang="en-US" smtClean="0"/>
              <a:t>9/3/2019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15DB-F54B-47CC-BE70-AFE0DCF6F050}" type="slidenum">
              <a:rPr lang="en-US" smtClean="0"/>
              <a:t>‹#›</a:t>
            </a:fld>
            <a:endParaRPr lang="en-US"/>
          </a:p>
        </p:txBody>
      </p:sp>
    </p:spTree>
    <p:extLst>
      <p:ext uri="{BB962C8B-B14F-4D97-AF65-F5344CB8AC3E}">
        <p14:creationId xmlns:p14="http://schemas.microsoft.com/office/powerpoint/2010/main" val="32317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fld id="{F7546D27-3F3D-4D5D-9F4A-CA527083EF40}" type="slidenum">
              <a:rPr lang="en-US" altLang="en-US" b="0" smtClean="0">
                <a:latin typeface="Arial" panose="020B0604020202020204" pitchFamily="34" charset="0"/>
              </a:rPr>
              <a:pPr/>
              <a:t>1</a:t>
            </a:fld>
            <a:endParaRPr lang="en-US" altLang="en-US" b="0">
              <a:latin typeface="Arial" panose="020B0604020202020204" pitchFamily="34" charset="0"/>
            </a:endParaRPr>
          </a:p>
        </p:txBody>
      </p:sp>
      <p:sp>
        <p:nvSpPr>
          <p:cNvPr id="13315"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8B478AF0-1885-4FDB-B678-76E084054132}" type="slidenum">
              <a:rPr lang="en-US" altLang="en-US" sz="1200" b="0">
                <a:latin typeface="Arial" panose="020B0604020202020204" pitchFamily="34" charset="0"/>
              </a:rPr>
              <a:pPr algn="r" eaLnBrk="1" hangingPunct="1"/>
              <a:t>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0810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17</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19</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19</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7</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9</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9</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08567" y="232834"/>
            <a:ext cx="4572000" cy="640080"/>
          </a:xfrm>
        </p:spPr>
        <p:txBody>
          <a:bodyPr anchor="t">
            <a:noAutofit/>
          </a:bodyPr>
          <a:lstStyle>
            <a:lvl1pPr algn="l">
              <a:defRPr sz="4000" b="1">
                <a:solidFill>
                  <a:srgbClr val="466032"/>
                </a:solidFill>
              </a:defRPr>
            </a:lvl1pPr>
          </a:lstStyle>
          <a:p>
            <a:r>
              <a:rPr lang="en-US" dirty="0"/>
              <a:t>Click to edit Master title style</a:t>
            </a:r>
          </a:p>
        </p:txBody>
      </p:sp>
      <p:sp>
        <p:nvSpPr>
          <p:cNvPr id="3" name="Subtitle 2"/>
          <p:cNvSpPr>
            <a:spLocks noGrp="1"/>
          </p:cNvSpPr>
          <p:nvPr>
            <p:ph type="subTitle" idx="1"/>
          </p:nvPr>
        </p:nvSpPr>
        <p:spPr>
          <a:xfrm>
            <a:off x="808567" y="970173"/>
            <a:ext cx="4572000" cy="4127967"/>
          </a:xfrm>
        </p:spPr>
        <p:txBody>
          <a:bodyPr anchor="t">
            <a:normAutofit/>
          </a:bodyPr>
          <a:lstStyle>
            <a:lvl1pPr marL="0" indent="0" algn="l">
              <a:buNone/>
              <a:defRPr sz="2800">
                <a:solidFill>
                  <a:srgbClr val="466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subtitle </a:t>
            </a:r>
            <a:r>
              <a:rPr lang="en-US" dirty="0"/>
              <a:t>style</a:t>
            </a:r>
          </a:p>
        </p:txBody>
      </p:sp>
      <p:sp>
        <p:nvSpPr>
          <p:cNvPr id="9" name="Content Placeholder 8"/>
          <p:cNvSpPr>
            <a:spLocks noGrp="1" noChangeAspect="1"/>
          </p:cNvSpPr>
          <p:nvPr>
            <p:ph sz="quarter" idx="13"/>
          </p:nvPr>
        </p:nvSpPr>
        <p:spPr>
          <a:xfrm>
            <a:off x="5529699" y="970172"/>
            <a:ext cx="4123559"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hasCustomPrompt="1"/>
          </p:nvPr>
        </p:nvSpPr>
        <p:spPr>
          <a:xfrm>
            <a:off x="624136" y="6400801"/>
            <a:ext cx="8229600" cy="365760"/>
          </a:xfrm>
        </p:spPr>
        <p:txBody>
          <a:bodyPr>
            <a:noAutofit/>
          </a:bodyPr>
          <a:lstStyle>
            <a:lvl1pPr marL="0" indent="0">
              <a:buNone/>
              <a:defRPr sz="900">
                <a:solidFill>
                  <a:srgbClr val="40404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 Copyright here</a:t>
            </a:r>
            <a:endParaRPr lang="en-US" dirty="0"/>
          </a:p>
        </p:txBody>
      </p:sp>
    </p:spTree>
    <p:extLst>
      <p:ext uri="{BB962C8B-B14F-4D97-AF65-F5344CB8AC3E}">
        <p14:creationId xmlns:p14="http://schemas.microsoft.com/office/powerpoint/2010/main" val="348974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4484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4006532"/>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5" name="Text Placeholder 4"/>
          <p:cNvSpPr>
            <a:spLocks noGrp="1"/>
          </p:cNvSpPr>
          <p:nvPr>
            <p:ph type="body" sz="quarter" idx="11"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9832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32318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8447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6" name="Text Placeholder 4"/>
          <p:cNvSpPr>
            <a:spLocks noGrp="1"/>
          </p:cNvSpPr>
          <p:nvPr>
            <p:ph type="body" sz="quarter" idx="12"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716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624136" y="52239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7" name="Text Placeholder 4"/>
          <p:cNvSpPr>
            <a:spLocks noGrp="1"/>
          </p:cNvSpPr>
          <p:nvPr>
            <p:ph type="body" sz="quarter" idx="13"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053383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C21157-9E44-40F8-84A1-C58DD8D7432C}" type="datetime1">
              <a:rPr lang="en-US" smtClean="0"/>
              <a:t>9/3/2019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2019 McGraw-Hill Education. All rights reserved. Authorized only for instructor use in the classroom. No reproduction or further distribution permitted without the prior written consent of McGraw-Hill Education.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ACCEEB-34E4-4D56-87BF-7D64DF433518}" type="slidenum">
              <a:rPr lang="en-US" smtClean="0"/>
              <a:t>‹#›</a:t>
            </a:fld>
            <a:endParaRPr lang="en-US"/>
          </a:p>
        </p:txBody>
      </p:sp>
    </p:spTree>
    <p:extLst>
      <p:ext uri="{BB962C8B-B14F-4D97-AF65-F5344CB8AC3E}">
        <p14:creationId xmlns:p14="http://schemas.microsoft.com/office/powerpoint/2010/main" val="9472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80" r:id="rId4"/>
    <p:sldLayoutId id="2147483679" r:id="rId5"/>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athworld.wolfram.com/ProbabilityFunc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slide" Target="slide3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slide" Target="slide3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slide" Target="slide35.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notesSlide" Target="../notesSlides/notesSlide19.xml"/><Relationship Id="rId7" Type="http://schemas.openxmlformats.org/officeDocument/2006/relationships/image" Target="../media/image24.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slide" Target="slide37.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image" Target="../media/image24.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notesSlide" Target="../notesSlides/notesSlide21.xml"/><Relationship Id="rId7" Type="http://schemas.openxmlformats.org/officeDocument/2006/relationships/image" Target="../media/image24.w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BD6777E3-A006-491C-A41C-4964B67DF4B1}"/>
              </a:ext>
            </a:extLst>
          </p:cNvPr>
          <p:cNvSpPr>
            <a:spLocks noGrp="1"/>
          </p:cNvSpPr>
          <p:nvPr>
            <p:ph type="ctrTitle"/>
          </p:nvPr>
        </p:nvSpPr>
        <p:spPr/>
        <p:txBody>
          <a:bodyPr>
            <a:noAutofit/>
          </a:bodyPr>
          <a:lstStyle/>
          <a:p>
            <a:r>
              <a:rPr lang="en-US" b="1" dirty="0"/>
              <a:t>Chapter </a:t>
            </a:r>
            <a:r>
              <a:rPr lang="en-US" b="1" dirty="0" smtClean="0"/>
              <a:t>2</a:t>
            </a:r>
            <a:endParaRPr lang="en-US" dirty="0"/>
          </a:p>
        </p:txBody>
      </p:sp>
      <p:sp>
        <p:nvSpPr>
          <p:cNvPr id="9" name="Subtitle 2"/>
          <p:cNvSpPr>
            <a:spLocks noGrp="1"/>
          </p:cNvSpPr>
          <p:nvPr>
            <p:ph type="subTitle" idx="1"/>
          </p:nvPr>
        </p:nvSpPr>
        <p:spPr/>
        <p:txBody>
          <a:bodyPr/>
          <a:lstStyle/>
          <a:p>
            <a:r>
              <a:rPr lang="en-US" sz="4000" dirty="0"/>
              <a:t>The Forecast Process, Data Considerations, and Model Selection</a:t>
            </a:r>
          </a:p>
        </p:txBody>
      </p:sp>
      <p:pic>
        <p:nvPicPr>
          <p:cNvPr id="6146" name="Picture 3" descr="Book cover image"/>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14"/>
          </p:nvPr>
        </p:nvSpPr>
        <p:spPr/>
        <p:txBody>
          <a:bodyPr/>
          <a:lstStyle/>
          <a:p>
            <a:r>
              <a:rPr lang="en-US" dirty="0"/>
              <a:t>© 2019 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val="171906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Distributions</a:t>
            </a:r>
            <a:r>
              <a:rPr lang="en-US" sz="1500" dirty="0"/>
              <a:t> 1</a:t>
            </a:r>
            <a:endParaRPr lang="en-US" dirty="0"/>
          </a:p>
        </p:txBody>
      </p:sp>
      <p:sp>
        <p:nvSpPr>
          <p:cNvPr id="2" name="Content Placeholder 2"/>
          <p:cNvSpPr>
            <a:spLocks noGrp="1"/>
          </p:cNvSpPr>
          <p:nvPr>
            <p:ph idx="1"/>
          </p:nvPr>
        </p:nvSpPr>
        <p:spPr>
          <a:xfrm>
            <a:off x="624136" y="1665288"/>
            <a:ext cx="9144000" cy="4572000"/>
          </a:xfrm>
        </p:spPr>
        <p:txBody>
          <a:bodyPr/>
          <a:lstStyle/>
          <a:p>
            <a:r>
              <a:rPr lang="en-US" dirty="0">
                <a:solidFill>
                  <a:schemeClr val="tx1"/>
                </a:solidFill>
              </a:rPr>
              <a:t>Many everyday processes generate values of variables, and the likelihood of occurrence of specific values can be gauged with the help of one or another of certain common probability distributions, such as the </a:t>
            </a:r>
            <a:r>
              <a:rPr lang="en-US" b="1" dirty="0">
                <a:solidFill>
                  <a:srgbClr val="B60000"/>
                </a:solidFill>
              </a:rPr>
              <a:t>normal distribution</a:t>
            </a:r>
            <a:r>
              <a:rPr lang="en-US" dirty="0"/>
              <a:t> </a:t>
            </a:r>
            <a:r>
              <a:rPr lang="en-US" dirty="0">
                <a:solidFill>
                  <a:schemeClr val="tx1"/>
                </a:solidFill>
              </a:rPr>
              <a:t>or the </a:t>
            </a:r>
            <a:r>
              <a:rPr lang="en-US" b="1" dirty="0">
                <a:solidFill>
                  <a:srgbClr val="B60000"/>
                </a:solidFill>
              </a:rPr>
              <a:t>student’s t-distribution</a:t>
            </a:r>
            <a:r>
              <a:rPr lang="en-US" dirty="0"/>
              <a:t>.</a:t>
            </a:r>
          </a:p>
        </p:txBody>
      </p:sp>
    </p:spTree>
    <p:extLst>
      <p:ext uri="{BB962C8B-B14F-4D97-AF65-F5344CB8AC3E}">
        <p14:creationId xmlns:p14="http://schemas.microsoft.com/office/powerpoint/2010/main" val="173146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Distributions</a:t>
            </a:r>
            <a:r>
              <a:rPr lang="en-US" sz="1500" dirty="0"/>
              <a:t> </a:t>
            </a:r>
            <a:r>
              <a:rPr lang="en-US" sz="1500" dirty="0" smtClean="0"/>
              <a:t>2</a:t>
            </a:r>
            <a:endParaRPr lang="en-US" dirty="0"/>
          </a:p>
        </p:txBody>
      </p:sp>
      <p:sp>
        <p:nvSpPr>
          <p:cNvPr id="2" name="Content Placeholder 2"/>
          <p:cNvSpPr>
            <a:spLocks noGrp="1"/>
          </p:cNvSpPr>
          <p:nvPr>
            <p:ph idx="1"/>
          </p:nvPr>
        </p:nvSpPr>
        <p:spPr>
          <a:xfrm>
            <a:off x="838821" y="1681191"/>
            <a:ext cx="9144000" cy="4572000"/>
          </a:xfrm>
        </p:spPr>
        <p:txBody>
          <a:bodyPr/>
          <a:lstStyle/>
          <a:p>
            <a:pPr>
              <a:spcBef>
                <a:spcPts val="1800"/>
              </a:spcBef>
              <a:spcAft>
                <a:spcPts val="1800"/>
              </a:spcAft>
            </a:pPr>
            <a:r>
              <a:rPr lang="en-US" dirty="0">
                <a:solidFill>
                  <a:schemeClr val="tx1"/>
                </a:solidFill>
              </a:rPr>
              <a:t>The </a:t>
            </a:r>
            <a:r>
              <a:rPr lang="en-US" b="1" dirty="0">
                <a:solidFill>
                  <a:schemeClr val="tx1"/>
                </a:solidFill>
              </a:rPr>
              <a:t>distribution</a:t>
            </a:r>
            <a:r>
              <a:rPr lang="en-US" dirty="0">
                <a:solidFill>
                  <a:schemeClr val="tx1"/>
                </a:solidFill>
              </a:rPr>
              <a:t> of a variable </a:t>
            </a:r>
            <a:r>
              <a:rPr lang="en-US" b="1" dirty="0">
                <a:solidFill>
                  <a:schemeClr val="tx1"/>
                </a:solidFill>
              </a:rPr>
              <a:t>is a description</a:t>
            </a:r>
            <a:r>
              <a:rPr lang="en-US" dirty="0">
                <a:solidFill>
                  <a:schemeClr val="tx1"/>
                </a:solidFill>
              </a:rPr>
              <a:t> of the relative numbers of times each possible outcome will occur in a number of trials. </a:t>
            </a:r>
          </a:p>
          <a:p>
            <a:pPr>
              <a:spcBef>
                <a:spcPts val="1800"/>
              </a:spcBef>
              <a:spcAft>
                <a:spcPts val="1800"/>
              </a:spcAft>
            </a:pPr>
            <a:r>
              <a:rPr lang="en-US" dirty="0">
                <a:solidFill>
                  <a:schemeClr val="tx1"/>
                </a:solidFill>
              </a:rPr>
              <a:t>The function describing the probability that a given value will occur is called the </a:t>
            </a:r>
            <a:r>
              <a:rPr lang="en-US" dirty="0">
                <a:solidFill>
                  <a:schemeClr val="tx1"/>
                </a:solidFill>
                <a:hlinkClick r:id="rId3"/>
              </a:rPr>
              <a:t>probability function</a:t>
            </a:r>
            <a:r>
              <a:rPr lang="en-US" dirty="0">
                <a:solidFill>
                  <a:schemeClr val="tx1"/>
                </a:solidFill>
              </a:rPr>
              <a:t> (or probability density function, abbreviated PDF).</a:t>
            </a:r>
          </a:p>
        </p:txBody>
      </p:sp>
    </p:spTree>
    <p:extLst>
      <p:ext uri="{BB962C8B-B14F-4D97-AF65-F5344CB8AC3E}">
        <p14:creationId xmlns:p14="http://schemas.microsoft.com/office/powerpoint/2010/main" val="2127576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Distributions</a:t>
            </a:r>
            <a:r>
              <a:rPr lang="en-US" sz="1500" dirty="0"/>
              <a:t> </a:t>
            </a:r>
            <a:r>
              <a:rPr lang="en-US" sz="1500" dirty="0" smtClean="0"/>
              <a:t>3</a:t>
            </a:r>
            <a:endParaRPr lang="en-US" dirty="0"/>
          </a:p>
        </p:txBody>
      </p:sp>
      <p:sp>
        <p:nvSpPr>
          <p:cNvPr id="2" name="Content Placeholder 2"/>
          <p:cNvSpPr>
            <a:spLocks noGrp="1"/>
          </p:cNvSpPr>
          <p:nvPr>
            <p:ph idx="1"/>
          </p:nvPr>
        </p:nvSpPr>
        <p:spPr>
          <a:xfrm>
            <a:off x="624136" y="1665288"/>
            <a:ext cx="9692640" cy="4572000"/>
          </a:xfrm>
        </p:spPr>
        <p:txBody>
          <a:bodyPr/>
          <a:lstStyle/>
          <a:p>
            <a:r>
              <a:rPr lang="en-US" sz="2200" b="1" dirty="0">
                <a:solidFill>
                  <a:schemeClr val="tx1"/>
                </a:solidFill>
              </a:rPr>
              <a:t>The population of a continuous variable has an underlying distribution. </a:t>
            </a:r>
          </a:p>
          <a:p>
            <a:r>
              <a:rPr lang="en-US" sz="2200" dirty="0">
                <a:solidFill>
                  <a:schemeClr val="tx1"/>
                </a:solidFill>
              </a:rPr>
              <a:t>Throwing enough rocks at a spot on the earth will soon form a pile that would then represent the distribution of the process of the particular rock thrower throwing rocks at that spot from a fixed distance.  </a:t>
            </a:r>
          </a:p>
          <a:p>
            <a:r>
              <a:rPr lang="en-US" sz="2200" dirty="0">
                <a:solidFill>
                  <a:schemeClr val="tx1"/>
                </a:solidFill>
              </a:rPr>
              <a:t>If the rocks are magnetic the pile would be more peaked (higher kurtosis).  </a:t>
            </a:r>
          </a:p>
          <a:p>
            <a:r>
              <a:rPr lang="en-US" sz="2200" dirty="0">
                <a:solidFill>
                  <a:schemeClr val="tx1"/>
                </a:solidFill>
              </a:rPr>
              <a:t>If the distance to the point is increased, the pile will be less peaked and likely have a more skewed, less bell shape (normal/</a:t>
            </a:r>
            <a:r>
              <a:rPr lang="en-US" sz="2200" dirty="0" err="1">
                <a:solidFill>
                  <a:schemeClr val="tx1"/>
                </a:solidFill>
              </a:rPr>
              <a:t>gaussian</a:t>
            </a:r>
            <a:r>
              <a:rPr lang="en-US" sz="2200" dirty="0">
                <a:solidFill>
                  <a:schemeClr val="tx1"/>
                </a:solidFill>
              </a:rPr>
              <a:t>) distribution.  </a:t>
            </a:r>
          </a:p>
          <a:p>
            <a:r>
              <a:rPr lang="en-US" sz="2200" dirty="0">
                <a:solidFill>
                  <a:schemeClr val="tx1"/>
                </a:solidFill>
              </a:rPr>
              <a:t>If half the rocks are thrown by one person and the other half by another, the pile is likely to have two peaks (bi-modal</a:t>
            </a:r>
            <a:r>
              <a:rPr lang="en-US"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124583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2.5 Three Normal Distributions</a:t>
            </a:r>
          </a:p>
        </p:txBody>
      </p:sp>
      <p:pic>
        <p:nvPicPr>
          <p:cNvPr id="35842" name="Picture 2" descr="Three Normal distribu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688" y="1169988"/>
            <a:ext cx="5714911" cy="51206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description</a:t>
            </a:r>
            <a:endParaRPr lang="en-US" dirty="0"/>
          </a:p>
        </p:txBody>
      </p:sp>
    </p:spTree>
    <p:extLst>
      <p:ext uri="{BB962C8B-B14F-4D97-AF65-F5344CB8AC3E}">
        <p14:creationId xmlns:p14="http://schemas.microsoft.com/office/powerpoint/2010/main" val="242341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2.4 Standard Normal Distribution</a:t>
            </a:r>
          </a:p>
        </p:txBody>
      </p:sp>
      <p:sp>
        <p:nvSpPr>
          <p:cNvPr id="3" name="Content Placeholder 2"/>
          <p:cNvSpPr>
            <a:spLocks noGrp="1"/>
          </p:cNvSpPr>
          <p:nvPr>
            <p:ph idx="1"/>
          </p:nvPr>
        </p:nvSpPr>
        <p:spPr>
          <a:xfrm>
            <a:off x="624136" y="1665288"/>
            <a:ext cx="3274764" cy="4595812"/>
          </a:xfrm>
        </p:spPr>
        <p:txBody>
          <a:bodyPr/>
          <a:lstStyle/>
          <a:p>
            <a:pPr>
              <a:lnSpc>
                <a:spcPct val="110000"/>
              </a:lnSpc>
            </a:pPr>
            <a:r>
              <a:rPr lang="en-US" sz="2000" dirty="0">
                <a:solidFill>
                  <a:schemeClr val="tx1"/>
                </a:solidFill>
              </a:rPr>
              <a:t>A common bell-shaped curve used to calculate probabilities of events that tend to occur around a mean value (zero for the standard normal) and trail off with decreasing </a:t>
            </a:r>
            <a:r>
              <a:rPr lang="en-US" sz="2000" dirty="0" smtClean="0">
                <a:solidFill>
                  <a:schemeClr val="tx1"/>
                </a:solidFill>
              </a:rPr>
              <a:t>likelihood. Also </a:t>
            </a:r>
            <a:r>
              <a:rPr lang="en-US" sz="2000" dirty="0">
                <a:solidFill>
                  <a:schemeClr val="tx1"/>
                </a:solidFill>
              </a:rPr>
              <a:t>called </a:t>
            </a:r>
            <a:r>
              <a:rPr lang="en-US" sz="2000" dirty="0" smtClean="0">
                <a:solidFill>
                  <a:schemeClr val="tx1"/>
                </a:solidFill>
              </a:rPr>
              <a:t>Gaussian Distribution. Values </a:t>
            </a:r>
            <a:r>
              <a:rPr lang="en-US" sz="2000" dirty="0">
                <a:solidFill>
                  <a:schemeClr val="tx1"/>
                </a:solidFill>
              </a:rPr>
              <a:t>are grouped about a central value with symmetrical variance (bell curve</a:t>
            </a:r>
            <a:r>
              <a:rPr lang="en-US" sz="2000" dirty="0" smtClean="0">
                <a:solidFill>
                  <a:schemeClr val="tx1"/>
                </a:solidFill>
              </a:rPr>
              <a:t>).</a:t>
            </a:r>
            <a:endParaRPr lang="en-US" sz="2000" dirty="0">
              <a:solidFill>
                <a:schemeClr val="tx1"/>
              </a:solidFill>
            </a:endParaRPr>
          </a:p>
        </p:txBody>
      </p:sp>
      <p:pic>
        <p:nvPicPr>
          <p:cNvPr id="36866" name="Picture 3" descr="Standard normal distribution with the area between 0 and positive z shaded."/>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950207" y="1003661"/>
            <a:ext cx="8104762" cy="578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49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2.5 The Student’s t-Distribution</a:t>
            </a:r>
          </a:p>
        </p:txBody>
      </p:sp>
      <p:sp>
        <p:nvSpPr>
          <p:cNvPr id="3" name="Content Placeholder 2"/>
          <p:cNvSpPr>
            <a:spLocks noGrp="1"/>
          </p:cNvSpPr>
          <p:nvPr>
            <p:ph idx="1"/>
          </p:nvPr>
        </p:nvSpPr>
        <p:spPr>
          <a:xfrm>
            <a:off x="624136" y="1665288"/>
            <a:ext cx="3274764" cy="4595812"/>
          </a:xfrm>
        </p:spPr>
        <p:txBody>
          <a:bodyPr/>
          <a:lstStyle/>
          <a:p>
            <a:pPr>
              <a:lnSpc>
                <a:spcPct val="110000"/>
              </a:lnSpc>
            </a:pPr>
            <a:r>
              <a:rPr lang="en-US" sz="2000" dirty="0">
                <a:solidFill>
                  <a:schemeClr val="tx1"/>
                </a:solidFill>
              </a:rPr>
              <a:t>When the population standard deviation is not known, or when the sample size is small, the Student’s t-distribution should be used rather than the normal distribution. The Student’s t-distribution resembles the normal distribution but is somewhat more spread out for small sample sizes</a:t>
            </a:r>
            <a:r>
              <a:rPr lang="en-US" sz="2000" dirty="0" smtClean="0">
                <a:solidFill>
                  <a:schemeClr val="tx1"/>
                </a:solidFill>
              </a:rPr>
              <a:t>.</a:t>
            </a:r>
            <a:endParaRPr lang="en-US" sz="2000" dirty="0">
              <a:solidFill>
                <a:schemeClr val="tx1"/>
              </a:solidFill>
            </a:endParaRPr>
          </a:p>
        </p:txBody>
      </p:sp>
      <p:pic>
        <p:nvPicPr>
          <p:cNvPr id="36866" name="Picture 3" descr="t distribution with the area above t sub alpha shaded."/>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3950207" y="1019542"/>
            <a:ext cx="8104762" cy="574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07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Inference</a:t>
            </a:r>
          </a:p>
        </p:txBody>
      </p:sp>
      <p:pic>
        <p:nvPicPr>
          <p:cNvPr id="37890" name="Picture 2" descr="t distribution with both tail areas of 0.025 shaded. This leaves 95% in the center of the cur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814" y="1116645"/>
            <a:ext cx="7315200" cy="19824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3"/>
          <p:cNvGraphicFramePr>
            <a:graphicFrameLocks noGrp="1"/>
          </p:cNvGraphicFramePr>
          <p:nvPr>
            <p:extLst>
              <p:ext uri="{D42A27DB-BD31-4B8C-83A1-F6EECF244321}">
                <p14:modId xmlns:p14="http://schemas.microsoft.com/office/powerpoint/2010/main" val="3656393912"/>
              </p:ext>
            </p:extLst>
          </p:nvPr>
        </p:nvGraphicFramePr>
        <p:xfrm>
          <a:off x="1193800" y="3272366"/>
          <a:ext cx="7955280" cy="289560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3840480">
                  <a:extLst>
                    <a:ext uri="{9D8B030D-6E8A-4147-A177-3AD203B41FA5}">
                      <a16:colId xmlns="" xmlns:a16="http://schemas.microsoft.com/office/drawing/2014/main" val="20001"/>
                    </a:ext>
                  </a:extLst>
                </a:gridCol>
              </a:tblGrid>
              <a:tr h="370840">
                <a:tc>
                  <a:txBody>
                    <a:bodyPr/>
                    <a:lstStyle/>
                    <a:p>
                      <a:r>
                        <a:rPr lang="en-US" sz="2200" dirty="0" smtClean="0">
                          <a:solidFill>
                            <a:schemeClr val="tx1"/>
                          </a:solidFill>
                        </a:rPr>
                        <a:t>Number of</a:t>
                      </a:r>
                      <a:br>
                        <a:rPr lang="en-US" sz="2200" dirty="0" smtClean="0">
                          <a:solidFill>
                            <a:schemeClr val="tx1"/>
                          </a:solidFill>
                        </a:rPr>
                      </a:br>
                      <a:r>
                        <a:rPr lang="en-US" sz="2200" dirty="0" smtClean="0">
                          <a:solidFill>
                            <a:schemeClr val="tx1"/>
                          </a:solidFill>
                        </a:rPr>
                        <a:t>Degrees of Freedom</a:t>
                      </a:r>
                      <a:endParaRPr lang="en-US" sz="22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200" i="1" dirty="0" smtClean="0">
                          <a:solidFill>
                            <a:schemeClr val="tx1"/>
                          </a:solidFill>
                        </a:rPr>
                        <a:t>t</a:t>
                      </a:r>
                      <a:r>
                        <a:rPr lang="en-US" sz="2200" dirty="0" smtClean="0">
                          <a:solidFill>
                            <a:schemeClr val="tx1"/>
                          </a:solidFill>
                        </a:rPr>
                        <a:t>-Value for</a:t>
                      </a:r>
                      <a:br>
                        <a:rPr lang="en-US" sz="2200" dirty="0" smtClean="0">
                          <a:solidFill>
                            <a:schemeClr val="tx1"/>
                          </a:solidFill>
                        </a:rPr>
                      </a:br>
                      <a:r>
                        <a:rPr lang="en-US" sz="2200" dirty="0" smtClean="0">
                          <a:solidFill>
                            <a:schemeClr val="tx1"/>
                          </a:solidFill>
                        </a:rPr>
                        <a:t>95% Confidence Interval</a:t>
                      </a:r>
                      <a:endParaRPr lang="en-US" sz="22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0"/>
                  </a:ext>
                </a:extLst>
              </a:tr>
              <a:tr h="370840">
                <a:tc>
                  <a:txBody>
                    <a:bodyPr/>
                    <a:lstStyle/>
                    <a:p>
                      <a:pPr algn="r"/>
                      <a:r>
                        <a:rPr lang="en-US" sz="2200" dirty="0" smtClean="0">
                          <a:solidFill>
                            <a:schemeClr val="tx1"/>
                          </a:solidFill>
                        </a:rPr>
                        <a:t>5</a:t>
                      </a:r>
                      <a:endParaRPr lang="en-US" sz="2200" dirty="0">
                        <a:solidFill>
                          <a:schemeClr val="tx1"/>
                        </a:solidFill>
                      </a:endParaRPr>
                    </a:p>
                  </a:txBody>
                  <a:tcPr marR="274320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200" dirty="0" smtClean="0">
                          <a:solidFill>
                            <a:schemeClr val="tx1"/>
                          </a:solidFill>
                        </a:rPr>
                        <a:t>2.571</a:t>
                      </a:r>
                      <a:endParaRPr lang="en-US" sz="2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1"/>
                  </a:ext>
                </a:extLst>
              </a:tr>
              <a:tr h="370840">
                <a:tc>
                  <a:txBody>
                    <a:bodyPr/>
                    <a:lstStyle/>
                    <a:p>
                      <a:pPr algn="r"/>
                      <a:r>
                        <a:rPr lang="en-US" sz="2200" dirty="0" smtClean="0">
                          <a:solidFill>
                            <a:schemeClr val="tx1"/>
                          </a:solidFill>
                        </a:rPr>
                        <a:t>10</a:t>
                      </a:r>
                      <a:endParaRPr lang="en-US" sz="2200" dirty="0">
                        <a:solidFill>
                          <a:schemeClr val="tx1"/>
                        </a:solidFill>
                      </a:endParaRPr>
                    </a:p>
                  </a:txBody>
                  <a:tcPr marR="2743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200" dirty="0" smtClean="0">
                          <a:solidFill>
                            <a:schemeClr val="tx1"/>
                          </a:solidFill>
                        </a:rPr>
                        <a:t>2.228</a:t>
                      </a:r>
                      <a:endParaRPr lang="en-US" sz="2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2"/>
                  </a:ext>
                </a:extLst>
              </a:tr>
              <a:tr h="370840">
                <a:tc>
                  <a:txBody>
                    <a:bodyPr/>
                    <a:lstStyle/>
                    <a:p>
                      <a:pPr algn="r"/>
                      <a:r>
                        <a:rPr lang="en-US" sz="2200" dirty="0" smtClean="0">
                          <a:solidFill>
                            <a:schemeClr val="tx1"/>
                          </a:solidFill>
                        </a:rPr>
                        <a:t>20</a:t>
                      </a:r>
                      <a:endParaRPr lang="en-US" sz="2200" dirty="0">
                        <a:solidFill>
                          <a:schemeClr val="tx1"/>
                        </a:solidFill>
                      </a:endParaRPr>
                    </a:p>
                  </a:txBody>
                  <a:tcPr marR="2743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200" dirty="0" smtClean="0">
                          <a:solidFill>
                            <a:schemeClr val="tx1"/>
                          </a:solidFill>
                        </a:rPr>
                        <a:t>2.086</a:t>
                      </a:r>
                      <a:endParaRPr lang="en-US" sz="2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370840">
                <a:tc>
                  <a:txBody>
                    <a:bodyPr/>
                    <a:lstStyle/>
                    <a:p>
                      <a:pPr algn="r"/>
                      <a:r>
                        <a:rPr lang="en-US" sz="2200" dirty="0" smtClean="0">
                          <a:solidFill>
                            <a:schemeClr val="tx1"/>
                          </a:solidFill>
                        </a:rPr>
                        <a:t>50</a:t>
                      </a:r>
                      <a:endParaRPr lang="en-US" sz="2200" dirty="0">
                        <a:solidFill>
                          <a:schemeClr val="tx1"/>
                        </a:solidFill>
                      </a:endParaRPr>
                    </a:p>
                  </a:txBody>
                  <a:tcPr marR="27432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sz="2200" dirty="0" smtClean="0">
                          <a:solidFill>
                            <a:schemeClr val="tx1"/>
                          </a:solidFill>
                        </a:rPr>
                        <a:t>1.960</a:t>
                      </a:r>
                      <a:endParaRPr lang="en-US" sz="2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r h="370840">
                <a:tc>
                  <a:txBody>
                    <a:bodyPr/>
                    <a:lstStyle/>
                    <a:p>
                      <a:pPr algn="r"/>
                      <a:r>
                        <a:rPr lang="en-US" sz="2200" dirty="0" smtClean="0">
                          <a:solidFill>
                            <a:schemeClr val="tx1"/>
                          </a:solidFill>
                        </a:rPr>
                        <a:t>100</a:t>
                      </a:r>
                      <a:endParaRPr lang="en-US" sz="2200" dirty="0">
                        <a:solidFill>
                          <a:schemeClr val="tx1"/>
                        </a:solidFill>
                      </a:endParaRPr>
                    </a:p>
                  </a:txBody>
                  <a:tcPr marR="2743200">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2200" dirty="0" smtClean="0">
                          <a:solidFill>
                            <a:schemeClr val="tx1"/>
                          </a:solidFill>
                        </a:rPr>
                        <a:t>1.960</a:t>
                      </a:r>
                      <a:endParaRPr lang="en-US" sz="2200"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035937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Hypothesis Testing</a:t>
            </a:r>
          </a:p>
        </p:txBody>
      </p:sp>
      <p:sp>
        <p:nvSpPr>
          <p:cNvPr id="4" name="Content Placeholder 3"/>
          <p:cNvSpPr>
            <a:spLocks noGrp="1"/>
          </p:cNvSpPr>
          <p:nvPr>
            <p:ph idx="1"/>
          </p:nvPr>
        </p:nvSpPr>
        <p:spPr>
          <a:xfrm>
            <a:off x="624136" y="1665288"/>
            <a:ext cx="9509760" cy="1097280"/>
          </a:xfrm>
        </p:spPr>
        <p:txBody>
          <a:bodyPr/>
          <a:lstStyle/>
          <a:p>
            <a:r>
              <a:rPr lang="en-US" sz="2000" dirty="0">
                <a:solidFill>
                  <a:schemeClr val="tx1"/>
                </a:solidFill>
              </a:rPr>
              <a:t>The process begins by setting up two hypotheses, the null hypothesis (designated </a:t>
            </a:r>
            <a:r>
              <a:rPr lang="en-US" sz="2000" i="1" dirty="0">
                <a:solidFill>
                  <a:schemeClr val="tx1"/>
                </a:solidFill>
              </a:rPr>
              <a:t>H</a:t>
            </a:r>
            <a:r>
              <a:rPr lang="en-US" sz="2000" baseline="-25000" dirty="0">
                <a:solidFill>
                  <a:schemeClr val="tx1"/>
                </a:solidFill>
              </a:rPr>
              <a:t>0</a:t>
            </a:r>
            <a:r>
              <a:rPr lang="en-US" sz="2000" dirty="0">
                <a:solidFill>
                  <a:schemeClr val="tx1"/>
                </a:solidFill>
              </a:rPr>
              <a:t>:) and the alternative hypothesis (designated </a:t>
            </a:r>
            <a:r>
              <a:rPr lang="en-US" sz="2000" i="1" dirty="0">
                <a:solidFill>
                  <a:schemeClr val="tx1"/>
                </a:solidFill>
              </a:rPr>
              <a:t>H</a:t>
            </a:r>
            <a:r>
              <a:rPr lang="en-US" sz="2000" baseline="-25000" dirty="0">
                <a:solidFill>
                  <a:schemeClr val="tx1"/>
                </a:solidFill>
              </a:rPr>
              <a:t>1</a:t>
            </a:r>
            <a:r>
              <a:rPr lang="en-US" sz="2000" dirty="0">
                <a:solidFill>
                  <a:schemeClr val="tx1"/>
                </a:solidFill>
              </a:rPr>
              <a:t>:). These two hypotheses should be structured so that they are mutually exclusive and exhaustive</a:t>
            </a:r>
            <a:r>
              <a:rPr lang="en-US" sz="2000" dirty="0" smtClean="0">
                <a:solidFill>
                  <a:schemeClr val="tx1"/>
                </a:solidFill>
              </a:rPr>
              <a:t>.</a:t>
            </a:r>
            <a:endParaRPr lang="en-US" sz="2000" dirty="0">
              <a:solidFill>
                <a:schemeClr val="tx1"/>
              </a:solidFill>
            </a:endParaRPr>
          </a:p>
        </p:txBody>
      </p:sp>
      <p:pic>
        <p:nvPicPr>
          <p:cNvPr id="38914" name="Picture 3" descr="Null and Alternative Hypotheses for Case I."/>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02016" y="3124453"/>
            <a:ext cx="5457143" cy="1257143"/>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4" descr="Null and Alternative Hypotheses for Case II."/>
          <p:cNvPicPr>
            <a:picLocks noGrp="1" noChangeAspect="1" noChangeArrowheads="1"/>
          </p:cNvPicPr>
          <p:nvPr>
            <p:ph idx="11"/>
          </p:nvPr>
        </p:nvPicPr>
        <p:blipFill>
          <a:blip r:embed="rId4">
            <a:extLst>
              <a:ext uri="{28A0092B-C50C-407E-A947-70E740481C1C}">
                <a14:useLocalDpi xmlns:a14="http://schemas.microsoft.com/office/drawing/2010/main" val="0"/>
              </a:ext>
            </a:extLst>
          </a:blip>
          <a:srcRect/>
          <a:stretch>
            <a:fillRect/>
          </a:stretch>
        </p:blipFill>
        <p:spPr bwMode="auto">
          <a:xfrm>
            <a:off x="6393202" y="2753024"/>
            <a:ext cx="5428572" cy="1628572"/>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5" descr="Null and Alternative Hypotheses for Case III."/>
          <p:cNvPicPr>
            <a:picLocks noGrp="1" noChangeAspect="1" noChangeArrowheads="1"/>
          </p:cNvPicPr>
          <p:nvPr>
            <p:ph idx="12"/>
          </p:nvPr>
        </p:nvPicPr>
        <p:blipFill>
          <a:blip r:embed="rId5">
            <a:extLst>
              <a:ext uri="{28A0092B-C50C-407E-A947-70E740481C1C}">
                <a14:useLocalDpi xmlns:a14="http://schemas.microsoft.com/office/drawing/2010/main" val="0"/>
              </a:ext>
            </a:extLst>
          </a:blip>
          <a:stretch>
            <a:fillRect/>
          </a:stretch>
        </p:blipFill>
        <p:spPr bwMode="auto">
          <a:xfrm>
            <a:off x="3522285" y="4500425"/>
            <a:ext cx="5457143" cy="1800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3838824" y="6400799"/>
            <a:ext cx="2714625" cy="274320"/>
          </a:xfrm>
        </p:spPr>
        <p:txBody>
          <a:bodyPr/>
          <a:lstStyle/>
          <a:p>
            <a:pPr lvl="0">
              <a:buClr>
                <a:srgbClr val="90C226"/>
              </a:buClr>
            </a:pPr>
            <a:r>
              <a:rPr lang="en-US" dirty="0">
                <a:solidFill>
                  <a:prstClr val="black">
                    <a:lumMod val="75000"/>
                    <a:lumOff val="25000"/>
                  </a:prstClr>
                </a:solidFill>
                <a:hlinkClick r:id="rId6" action="ppaction://hlinksldjump"/>
              </a:rPr>
              <a:t>Jump to long </a:t>
            </a:r>
            <a:r>
              <a:rPr lang="en-US" dirty="0" smtClean="0">
                <a:solidFill>
                  <a:prstClr val="black">
                    <a:lumMod val="75000"/>
                    <a:lumOff val="25000"/>
                  </a:prstClr>
                </a:solidFill>
                <a:hlinkClick r:id="rId6" action="ppaction://hlinksldjump"/>
              </a:rPr>
              <a:t>description</a:t>
            </a:r>
            <a:endParaRPr lang="en-US" dirty="0">
              <a:solidFill>
                <a:prstClr val="black">
                  <a:lumMod val="75000"/>
                  <a:lumOff val="25000"/>
                </a:prstClr>
              </a:solidFill>
            </a:endParaRPr>
          </a:p>
        </p:txBody>
      </p:sp>
    </p:spTree>
    <p:extLst>
      <p:ext uri="{BB962C8B-B14F-4D97-AF65-F5344CB8AC3E}">
        <p14:creationId xmlns:p14="http://schemas.microsoft.com/office/powerpoint/2010/main" val="889091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Table 2.6 Type I and Type II Errors</a:t>
            </a:r>
          </a:p>
        </p:txBody>
      </p:sp>
      <p:pic>
        <p:nvPicPr>
          <p:cNvPr id="39938" name="Picture 2" descr="A table lists Type I and Type II Errors, and how they happen. Three normal curves show the different types of tes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003" y="2470068"/>
            <a:ext cx="5865169" cy="1371764"/>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Three t distributions."/>
          <p:cNvPicPr>
            <a:picLocks noGrp="1" noChangeAspect="1" noChangeArrowheads="1"/>
          </p:cNvPicPr>
          <p:nvPr>
            <p:ph idx="10"/>
          </p:nvPr>
        </p:nvPicPr>
        <p:blipFill>
          <a:blip r:embed="rId4">
            <a:extLst>
              <a:ext uri="{28A0092B-C50C-407E-A947-70E740481C1C}">
                <a14:useLocalDpi xmlns:a14="http://schemas.microsoft.com/office/drawing/2010/main" val="0"/>
              </a:ext>
            </a:extLst>
          </a:blip>
          <a:stretch>
            <a:fillRect/>
          </a:stretch>
        </p:blipFill>
        <p:spPr bwMode="auto">
          <a:xfrm>
            <a:off x="6470398" y="1041400"/>
            <a:ext cx="5544997" cy="53035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 Placeholder 4"/>
          <p:cNvSpPr>
            <a:spLocks noGrp="1"/>
          </p:cNvSpPr>
          <p:nvPr>
            <p:ph type="body" sz="quarter" idx="11"/>
          </p:nvPr>
        </p:nvSpPr>
        <p:spPr>
          <a:xfrm>
            <a:off x="3838824" y="6400799"/>
            <a:ext cx="2714625" cy="274320"/>
          </a:xfrm>
        </p:spPr>
        <p:txBody>
          <a:bodyPr/>
          <a:lstStyle/>
          <a:p>
            <a:r>
              <a:rPr lang="en-US" dirty="0">
                <a:hlinkClick r:id="rId5" action="ppaction://hlinksldjump"/>
              </a:rPr>
              <a:t>Jump to long </a:t>
            </a:r>
            <a:r>
              <a:rPr lang="en-US" dirty="0" smtClean="0">
                <a:hlinkClick r:id="rId5" action="ppaction://hlinksldjump"/>
              </a:rPr>
              <a:t>description</a:t>
            </a:r>
            <a:endParaRPr lang="en-US" dirty="0"/>
          </a:p>
        </p:txBody>
      </p:sp>
    </p:spTree>
    <p:extLst>
      <p:ext uri="{BB962C8B-B14F-4D97-AF65-F5344CB8AC3E}">
        <p14:creationId xmlns:p14="http://schemas.microsoft.com/office/powerpoint/2010/main" val="2947693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t>The Correlation Coefficient and its Significance</a:t>
            </a:r>
          </a:p>
        </p:txBody>
      </p:sp>
      <p:graphicFrame>
        <p:nvGraphicFramePr>
          <p:cNvPr id="4" name="Object 2"/>
          <p:cNvGraphicFramePr>
            <a:graphicFrameLocks noChangeAspect="1"/>
          </p:cNvGraphicFramePr>
          <p:nvPr>
            <p:extLst>
              <p:ext uri="{D42A27DB-BD31-4B8C-83A1-F6EECF244321}">
                <p14:modId xmlns:p14="http://schemas.microsoft.com/office/powerpoint/2010/main" val="2158794694"/>
              </p:ext>
            </p:extLst>
          </p:nvPr>
        </p:nvGraphicFramePr>
        <p:xfrm>
          <a:off x="1650245" y="1928873"/>
          <a:ext cx="6400080" cy="1904040"/>
        </p:xfrm>
        <a:graphic>
          <a:graphicData uri="http://schemas.openxmlformats.org/presentationml/2006/ole">
            <mc:AlternateContent xmlns:mc="http://schemas.openxmlformats.org/markup-compatibility/2006">
              <mc:Choice xmlns:v="urn:schemas-microsoft-com:vml" Requires="v">
                <p:oleObj spid="_x0000_s41043" name="Equation" r:id="rId4" imgW="2133360" imgH="634680" progId="Equation.DSMT4">
                  <p:embed/>
                </p:oleObj>
              </mc:Choice>
              <mc:Fallback>
                <p:oleObj name="Equation" r:id="rId4" imgW="2133360" imgH="634680" progId="Equation.DSMT4">
                  <p:embed/>
                  <p:pic>
                    <p:nvPicPr>
                      <p:cNvPr id="0" name=""/>
                      <p:cNvPicPr/>
                      <p:nvPr/>
                    </p:nvPicPr>
                    <p:blipFill>
                      <a:blip r:embed="rId5"/>
                      <a:stretch>
                        <a:fillRect/>
                      </a:stretch>
                    </p:blipFill>
                    <p:spPr>
                      <a:xfrm>
                        <a:off x="1650245" y="1928873"/>
                        <a:ext cx="6400080" cy="1904040"/>
                      </a:xfrm>
                      <a:prstGeom prst="rect">
                        <a:avLst/>
                      </a:prstGeom>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2179731768"/>
              </p:ext>
            </p:extLst>
          </p:nvPr>
        </p:nvGraphicFramePr>
        <p:xfrm>
          <a:off x="2926265" y="4217466"/>
          <a:ext cx="3848040" cy="1523880"/>
        </p:xfrm>
        <a:graphic>
          <a:graphicData uri="http://schemas.openxmlformats.org/presentationml/2006/ole">
            <mc:AlternateContent xmlns:mc="http://schemas.openxmlformats.org/markup-compatibility/2006">
              <mc:Choice xmlns:v="urn:schemas-microsoft-com:vml" Requires="v">
                <p:oleObj spid="_x0000_s41044" name="Equation" r:id="rId6" imgW="1282680" imgH="507960" progId="Equation.DSMT4">
                  <p:embed/>
                </p:oleObj>
              </mc:Choice>
              <mc:Fallback>
                <p:oleObj name="Equation" r:id="rId6" imgW="1282680" imgH="507960" progId="Equation.DSMT4">
                  <p:embed/>
                  <p:pic>
                    <p:nvPicPr>
                      <p:cNvPr id="0" name=""/>
                      <p:cNvPicPr/>
                      <p:nvPr/>
                    </p:nvPicPr>
                    <p:blipFill>
                      <a:blip r:embed="rId7"/>
                      <a:stretch>
                        <a:fillRect/>
                      </a:stretch>
                    </p:blipFill>
                    <p:spPr>
                      <a:xfrm>
                        <a:off x="2926265" y="4217466"/>
                        <a:ext cx="3848040" cy="1523880"/>
                      </a:xfrm>
                      <a:prstGeom prst="rect">
                        <a:avLst/>
                      </a:prstGeom>
                    </p:spPr>
                  </p:pic>
                </p:oleObj>
              </mc:Fallback>
            </mc:AlternateContent>
          </a:graphicData>
        </a:graphic>
      </p:graphicFrame>
    </p:spTree>
    <p:extLst>
      <p:ext uri="{BB962C8B-B14F-4D97-AF65-F5344CB8AC3E}">
        <p14:creationId xmlns:p14="http://schemas.microsoft.com/office/powerpoint/2010/main" val="409391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The Forecast Process</a:t>
            </a:r>
          </a:p>
        </p:txBody>
      </p:sp>
      <p:sp>
        <p:nvSpPr>
          <p:cNvPr id="2" name="Content Placeholder 2"/>
          <p:cNvSpPr>
            <a:spLocks noGrp="1"/>
          </p:cNvSpPr>
          <p:nvPr>
            <p:ph idx="1"/>
          </p:nvPr>
        </p:nvSpPr>
        <p:spPr>
          <a:xfrm>
            <a:off x="624136" y="1665288"/>
            <a:ext cx="9144000" cy="4572000"/>
          </a:xfrm>
        </p:spPr>
        <p:txBody>
          <a:bodyPr/>
          <a:lstStyle/>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Specify objectives.</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Determine what to forecast.</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Identify time dimensions.</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Data considerations.</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Model selection.</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Model evaluation.</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Forecast preparation.</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Forecast presentation.</a:t>
            </a:r>
          </a:p>
          <a:p>
            <a:pPr marL="342900" lvl="0" indent="-342900" defTabSz="914400" eaLnBrk="0" fontAlgn="base" hangingPunct="0">
              <a:spcAft>
                <a:spcPct val="0"/>
              </a:spcAft>
              <a:buClrTx/>
              <a:buSzTx/>
              <a:buFont typeface="+mj-lt"/>
              <a:buAutoNum type="arabicParenR"/>
            </a:pPr>
            <a:r>
              <a:rPr lang="en-US" altLang="en-US" sz="2400" dirty="0">
                <a:solidFill>
                  <a:schemeClr val="tx1"/>
                </a:solidFill>
                <a:latin typeface="+mj-lt"/>
              </a:rPr>
              <a:t>Tracking results.</a:t>
            </a:r>
          </a:p>
        </p:txBody>
      </p:sp>
      <p:graphicFrame>
        <p:nvGraphicFramePr>
          <p:cNvPr id="4" name="Table 3"/>
          <p:cNvGraphicFramePr>
            <a:graphicFrameLocks noGrp="1"/>
          </p:cNvGraphicFramePr>
          <p:nvPr>
            <p:extLst>
              <p:ext uri="{D42A27DB-BD31-4B8C-83A1-F6EECF244321}">
                <p14:modId xmlns:p14="http://schemas.microsoft.com/office/powerpoint/2010/main" val="2403250596"/>
              </p:ext>
            </p:extLst>
          </p:nvPr>
        </p:nvGraphicFramePr>
        <p:xfrm>
          <a:off x="5219650" y="175372"/>
          <a:ext cx="6858000" cy="6527800"/>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20000"/>
                    </a:ext>
                  </a:extLst>
                </a:gridCol>
                <a:gridCol w="1737360">
                  <a:extLst>
                    <a:ext uri="{9D8B030D-6E8A-4147-A177-3AD203B41FA5}">
                      <a16:colId xmlns="" xmlns:a16="http://schemas.microsoft.com/office/drawing/2014/main" val="20001"/>
                    </a:ext>
                  </a:extLst>
                </a:gridCol>
                <a:gridCol w="210312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tblGrid>
              <a:tr h="370840">
                <a:tc>
                  <a:txBody>
                    <a:bodyPr/>
                    <a:lstStyle/>
                    <a:p>
                      <a:r>
                        <a:rPr lang="en-US" sz="1200" dirty="0" smtClean="0">
                          <a:solidFill>
                            <a:schemeClr val="tx1"/>
                          </a:solidFill>
                        </a:rPr>
                        <a:t>Forecasting Method</a:t>
                      </a:r>
                      <a:endParaRPr lang="en-US" sz="12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Data Pattern</a:t>
                      </a:r>
                      <a:endParaRPr lang="en-US" sz="12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Quantity of Historical Data (Number of Observations)</a:t>
                      </a:r>
                      <a:endParaRPr lang="en-US" sz="12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Forecast Horizon</a:t>
                      </a:r>
                      <a:endParaRPr lang="en-US" sz="1200" dirty="0">
                        <a:solidFill>
                          <a:schemeClr val="tx1"/>
                        </a:solidFill>
                      </a:endParaRPr>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0"/>
                  </a:ext>
                </a:extLst>
              </a:tr>
              <a:tr h="370840">
                <a:tc>
                  <a:txBody>
                    <a:bodyPr/>
                    <a:lstStyle/>
                    <a:p>
                      <a:r>
                        <a:rPr lang="en-US" sz="1200" dirty="0" smtClean="0">
                          <a:solidFill>
                            <a:schemeClr val="tx1"/>
                          </a:solidFill>
                        </a:rPr>
                        <a:t>Naive</a:t>
                      </a: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Stationary</a:t>
                      </a: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1 or 2</a:t>
                      </a: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Very short</a:t>
                      </a:r>
                      <a:endParaRPr lang="en-US"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1"/>
                  </a:ext>
                </a:extLst>
              </a:tr>
              <a:tr h="370840">
                <a:tc>
                  <a:txBody>
                    <a:bodyPr/>
                    <a:lstStyle/>
                    <a:p>
                      <a:r>
                        <a:rPr lang="en-US" sz="1200" dirty="0" smtClean="0">
                          <a:solidFill>
                            <a:schemeClr val="tx1"/>
                          </a:solidFill>
                        </a:rPr>
                        <a:t>Moving averages</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Stationary</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Number equal to the periods in the moving average</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Very short</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2"/>
                  </a:ext>
                </a:extLst>
              </a:tr>
              <a:tr h="370840">
                <a:tc>
                  <a:txBody>
                    <a:bodyPr/>
                    <a:lstStyle/>
                    <a:p>
                      <a:r>
                        <a:rPr lang="en-US" sz="1200" dirty="0" smtClean="0">
                          <a:solidFill>
                            <a:schemeClr val="tx1"/>
                          </a:solidFill>
                        </a:rPr>
                        <a:t>Exponential smoothing</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3"/>
                  </a:ext>
                </a:extLst>
              </a:tr>
              <a:tr h="370840">
                <a:tc>
                  <a:txBody>
                    <a:bodyPr/>
                    <a:lstStyle/>
                    <a:p>
                      <a:pPr marL="137160"/>
                      <a:r>
                        <a:rPr lang="en-US" sz="1200" dirty="0" smtClean="0">
                          <a:solidFill>
                            <a:schemeClr val="tx1"/>
                          </a:solidFill>
                        </a:rPr>
                        <a:t>Simple</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Stationary</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5 to 10</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4"/>
                  </a:ext>
                </a:extLst>
              </a:tr>
              <a:tr h="370840">
                <a:tc>
                  <a:txBody>
                    <a:bodyPr/>
                    <a:lstStyle/>
                    <a:p>
                      <a:pPr marL="137160"/>
                      <a:r>
                        <a:rPr lang="en-US" sz="1200" dirty="0" smtClean="0">
                          <a:solidFill>
                            <a:schemeClr val="tx1"/>
                          </a:solidFill>
                        </a:rPr>
                        <a:t>Adaptive response</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Stationary</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10 to 15</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5"/>
                  </a:ext>
                </a:extLst>
              </a:tr>
              <a:tr h="370840">
                <a:tc>
                  <a:txBody>
                    <a:bodyPr/>
                    <a:lstStyle/>
                    <a:p>
                      <a:pPr marL="137160"/>
                      <a:r>
                        <a:rPr lang="en-US" sz="1200" dirty="0" smtClean="0">
                          <a:solidFill>
                            <a:schemeClr val="tx1"/>
                          </a:solidFill>
                        </a:rPr>
                        <a:t>Holt's</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Linear trend</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10 to 15</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to medium</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6"/>
                  </a:ext>
                </a:extLst>
              </a:tr>
              <a:tr h="370840">
                <a:tc>
                  <a:txBody>
                    <a:bodyPr/>
                    <a:lstStyle/>
                    <a:p>
                      <a:pPr marL="137160"/>
                      <a:r>
                        <a:rPr lang="en-US" sz="1200" dirty="0" smtClean="0">
                          <a:solidFill>
                            <a:schemeClr val="tx1"/>
                          </a:solidFill>
                        </a:rPr>
                        <a:t>Winters'</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Trend and seasonality</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At least 4 or 5 per season</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to medium</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7"/>
                  </a:ext>
                </a:extLst>
              </a:tr>
              <a:tr h="370840">
                <a:tc>
                  <a:txBody>
                    <a:bodyPr/>
                    <a:lstStyle/>
                    <a:p>
                      <a:pPr marL="137160"/>
                      <a:r>
                        <a:rPr lang="en-US" sz="1200" dirty="0" smtClean="0">
                          <a:solidFill>
                            <a:schemeClr val="tx1"/>
                          </a:solidFill>
                        </a:rPr>
                        <a:t>Bass model</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S-curve</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Small, 3 to 10</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to medium</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8"/>
                  </a:ext>
                </a:extLst>
              </a:tr>
              <a:tr h="370840">
                <a:tc>
                  <a:txBody>
                    <a:bodyPr/>
                    <a:lstStyle/>
                    <a:p>
                      <a:r>
                        <a:rPr lang="en-US" sz="1200" dirty="0" smtClean="0">
                          <a:solidFill>
                            <a:schemeClr val="tx1"/>
                          </a:solidFill>
                        </a:rPr>
                        <a:t>Regression-based</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endParaRPr lang="en-US" sz="1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9"/>
                  </a:ext>
                </a:extLst>
              </a:tr>
              <a:tr h="370840">
                <a:tc>
                  <a:txBody>
                    <a:bodyPr/>
                    <a:lstStyle/>
                    <a:p>
                      <a:pPr marL="137160"/>
                      <a:r>
                        <a:rPr lang="en-US" sz="1200" dirty="0" smtClean="0">
                          <a:solidFill>
                            <a:schemeClr val="tx1"/>
                          </a:solidFill>
                        </a:rPr>
                        <a:t>Trend</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Linear and nonlinear trend with or without</a:t>
                      </a:r>
                      <a:r>
                        <a:rPr lang="en-US" sz="1200" baseline="0" dirty="0" smtClean="0">
                          <a:solidFill>
                            <a:schemeClr val="tx1"/>
                          </a:solidFill>
                        </a:rPr>
                        <a:t> </a:t>
                      </a:r>
                      <a:r>
                        <a:rPr lang="en-US" sz="1200" dirty="0" smtClean="0">
                          <a:solidFill>
                            <a:schemeClr val="tx1"/>
                          </a:solidFill>
                        </a:rPr>
                        <a:t>seasonality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Minimum of 10 with 4 or 5 per season if seasonality is included</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to medium</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10"/>
                  </a:ext>
                </a:extLst>
              </a:tr>
              <a:tr h="370840">
                <a:tc>
                  <a:txBody>
                    <a:bodyPr/>
                    <a:lstStyle/>
                    <a:p>
                      <a:pPr marL="137160"/>
                      <a:r>
                        <a:rPr lang="en-US" sz="1200" dirty="0" smtClean="0">
                          <a:solidFill>
                            <a:schemeClr val="tx1"/>
                          </a:solidFill>
                        </a:rPr>
                        <a:t>Causal</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b="0" i="0" u="none" strike="noStrike" kern="1200" baseline="0" dirty="0" smtClean="0">
                          <a:solidFill>
                            <a:schemeClr val="tx1"/>
                          </a:solidFill>
                          <a:latin typeface="+mn-lt"/>
                          <a:ea typeface="+mn-ea"/>
                          <a:cs typeface="+mn-cs"/>
                        </a:rPr>
                        <a:t>Can handle nearly all data patterns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Recommend a minimum of</a:t>
                      </a:r>
                    </a:p>
                    <a:p>
                      <a:r>
                        <a:rPr lang="en-US" sz="1200" dirty="0" smtClean="0">
                          <a:solidFill>
                            <a:schemeClr val="tx1"/>
                          </a:solidFill>
                        </a:rPr>
                        <a:t>10 per independent variable</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medium, and long</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11"/>
                  </a:ext>
                </a:extLst>
              </a:tr>
              <a:tr h="370840">
                <a:tc>
                  <a:txBody>
                    <a:bodyPr/>
                    <a:lstStyle/>
                    <a:p>
                      <a:r>
                        <a:rPr lang="en-US" sz="1200" dirty="0" smtClean="0">
                          <a:solidFill>
                            <a:schemeClr val="tx1"/>
                          </a:solidFill>
                        </a:rPr>
                        <a:t>Time-series</a:t>
                      </a:r>
                    </a:p>
                    <a:p>
                      <a:r>
                        <a:rPr lang="en-US" sz="1200" dirty="0" smtClean="0">
                          <a:solidFill>
                            <a:schemeClr val="tx1"/>
                          </a:solidFill>
                        </a:rPr>
                        <a:t>decomposition</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Can handle trend,</a:t>
                      </a:r>
                      <a:r>
                        <a:rPr lang="en-US" sz="1200" baseline="0" dirty="0" smtClean="0">
                          <a:solidFill>
                            <a:schemeClr val="tx1"/>
                          </a:solidFill>
                        </a:rPr>
                        <a:t> </a:t>
                      </a:r>
                      <a:r>
                        <a:rPr lang="en-US" sz="1200" dirty="0" smtClean="0">
                          <a:solidFill>
                            <a:schemeClr val="tx1"/>
                          </a:solidFill>
                        </a:rPr>
                        <a:t>seasonal, and cyclical patterns</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Enough to see two peaks</a:t>
                      </a:r>
                    </a:p>
                    <a:p>
                      <a:r>
                        <a:rPr lang="en-US" sz="1200" dirty="0" smtClean="0">
                          <a:solidFill>
                            <a:schemeClr val="tx1"/>
                          </a:solidFill>
                        </a:rPr>
                        <a:t>and two troughs in the cycle</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medium, and long</a:t>
                      </a: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12"/>
                  </a:ext>
                </a:extLst>
              </a:tr>
              <a:tr h="370840">
                <a:tc>
                  <a:txBody>
                    <a:bodyPr/>
                    <a:lstStyle/>
                    <a:p>
                      <a:r>
                        <a:rPr lang="en-US" sz="1200" dirty="0" smtClean="0">
                          <a:solidFill>
                            <a:schemeClr val="tx1"/>
                          </a:solidFill>
                        </a:rPr>
                        <a:t>ARIMA</a:t>
                      </a:r>
                      <a:endParaRPr lang="en-US" sz="1200"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Stationary or transformed to stationary</a:t>
                      </a:r>
                      <a:endParaRPr lang="en-US" sz="1200"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Minimum of 50</a:t>
                      </a:r>
                      <a:endParaRPr lang="en-US" sz="1200"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r>
                        <a:rPr lang="en-US" sz="1200" dirty="0" smtClean="0">
                          <a:solidFill>
                            <a:schemeClr val="tx1"/>
                          </a:solidFill>
                        </a:rPr>
                        <a:t>Short, medium, and long</a:t>
                      </a:r>
                      <a:endParaRPr lang="en-US" sz="1200"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945893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smtClean="0"/>
              <a:t>Figure 2.6</a:t>
            </a:r>
            <a:endParaRPr lang="en-US" dirty="0"/>
          </a:p>
        </p:txBody>
      </p:sp>
      <p:sp>
        <p:nvSpPr>
          <p:cNvPr id="2" name="Content Placeholder 2"/>
          <p:cNvSpPr>
            <a:spLocks noGrp="1"/>
          </p:cNvSpPr>
          <p:nvPr>
            <p:ph idx="1"/>
          </p:nvPr>
        </p:nvSpPr>
        <p:spPr>
          <a:xfrm>
            <a:off x="624136" y="1872124"/>
            <a:ext cx="4036764" cy="4249276"/>
          </a:xfrm>
        </p:spPr>
        <p:txBody>
          <a:bodyPr/>
          <a:lstStyle/>
          <a:p>
            <a:r>
              <a:rPr lang="en-US" sz="2400" b="1" dirty="0">
                <a:solidFill>
                  <a:schemeClr val="tx1"/>
                </a:solidFill>
              </a:rPr>
              <a:t>Representative scatterplots with the corresponding correlation coefficients. </a:t>
            </a:r>
            <a:r>
              <a:rPr lang="en-US" sz="2400" dirty="0">
                <a:solidFill>
                  <a:schemeClr val="tx1"/>
                </a:solidFill>
              </a:rPr>
              <a:t>These scatterplots show correlation coefficients that range from a perfect positive correlation (</a:t>
            </a:r>
            <a:r>
              <a:rPr lang="en-US" sz="2400" i="1" dirty="0">
                <a:solidFill>
                  <a:schemeClr val="tx1"/>
                </a:solidFill>
              </a:rPr>
              <a:t>A</a:t>
            </a:r>
            <a:r>
              <a:rPr lang="en-US" sz="2400" dirty="0">
                <a:solidFill>
                  <a:schemeClr val="tx1"/>
                </a:solidFill>
              </a:rPr>
              <a:t>) and a perfect negative correlation (</a:t>
            </a:r>
            <a:r>
              <a:rPr lang="en-US" sz="2400" i="1" dirty="0">
                <a:solidFill>
                  <a:schemeClr val="tx1"/>
                </a:solidFill>
              </a:rPr>
              <a:t>B</a:t>
            </a:r>
            <a:r>
              <a:rPr lang="en-US" sz="2400" dirty="0">
                <a:solidFill>
                  <a:schemeClr val="tx1"/>
                </a:solidFill>
              </a:rPr>
              <a:t>) to zero correlations (</a:t>
            </a:r>
            <a:r>
              <a:rPr lang="en-US" sz="2400" i="1" dirty="0">
                <a:solidFill>
                  <a:schemeClr val="tx1"/>
                </a:solidFill>
              </a:rPr>
              <a:t>E</a:t>
            </a:r>
            <a:r>
              <a:rPr lang="en-US" sz="2400" dirty="0">
                <a:solidFill>
                  <a:schemeClr val="tx1"/>
                </a:solidFill>
              </a:rPr>
              <a:t> and </a:t>
            </a:r>
            <a:r>
              <a:rPr lang="en-US" sz="2400" i="1" dirty="0">
                <a:solidFill>
                  <a:schemeClr val="tx1"/>
                </a:solidFill>
              </a:rPr>
              <a:t>F</a:t>
            </a:r>
            <a:r>
              <a:rPr lang="en-US" sz="2400" dirty="0">
                <a:solidFill>
                  <a:schemeClr val="tx1"/>
                </a:solidFill>
              </a:rPr>
              <a:t>).</a:t>
            </a:r>
          </a:p>
        </p:txBody>
      </p:sp>
      <p:pic>
        <p:nvPicPr>
          <p:cNvPr id="41986" name="Picture 3" descr="6 Scatterplots showing examples of correlations ranging from negative 1 to positive 1."/>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5085347" y="215898"/>
            <a:ext cx="5990750" cy="6159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1"/>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3654180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smtClean="0"/>
              <a:t>Figure 2.7</a:t>
            </a:r>
            <a:endParaRPr lang="en-US" dirty="0"/>
          </a:p>
        </p:txBody>
      </p:sp>
      <p:sp>
        <p:nvSpPr>
          <p:cNvPr id="2" name="Content Placeholder 2"/>
          <p:cNvSpPr>
            <a:spLocks noGrp="1"/>
          </p:cNvSpPr>
          <p:nvPr>
            <p:ph idx="1"/>
          </p:nvPr>
        </p:nvSpPr>
        <p:spPr>
          <a:xfrm>
            <a:off x="624136" y="1872124"/>
            <a:ext cx="4036764" cy="2699876"/>
          </a:xfrm>
        </p:spPr>
        <p:txBody>
          <a:bodyPr/>
          <a:lstStyle/>
          <a:p>
            <a:r>
              <a:rPr lang="en-US" sz="2400" dirty="0">
                <a:solidFill>
                  <a:schemeClr val="tx1"/>
                </a:solidFill>
              </a:rPr>
              <a:t>In evaluating a time series of data, it is useful to look at the correlation between successive observations over time. This measure of correlation is called an </a:t>
            </a:r>
            <a:r>
              <a:rPr lang="en-US" sz="2400" i="1" dirty="0">
                <a:solidFill>
                  <a:schemeClr val="tx1"/>
                </a:solidFill>
              </a:rPr>
              <a:t>autocorrelation</a:t>
            </a:r>
            <a:r>
              <a:rPr lang="en-US" sz="2400" dirty="0">
                <a:solidFill>
                  <a:schemeClr val="tx1"/>
                </a:solidFill>
              </a:rPr>
              <a:t>.</a:t>
            </a:r>
          </a:p>
        </p:txBody>
      </p:sp>
      <p:graphicFrame>
        <p:nvGraphicFramePr>
          <p:cNvPr id="5" name="Object 3"/>
          <p:cNvGraphicFramePr>
            <a:graphicFrameLocks noChangeAspect="1"/>
          </p:cNvGraphicFramePr>
          <p:nvPr>
            <p:extLst>
              <p:ext uri="{D42A27DB-BD31-4B8C-83A1-F6EECF244321}">
                <p14:modId xmlns:p14="http://schemas.microsoft.com/office/powerpoint/2010/main" val="2176566002"/>
              </p:ext>
            </p:extLst>
          </p:nvPr>
        </p:nvGraphicFramePr>
        <p:xfrm>
          <a:off x="805103" y="4667683"/>
          <a:ext cx="3771504" cy="1284624"/>
        </p:xfrm>
        <a:graphic>
          <a:graphicData uri="http://schemas.openxmlformats.org/presentationml/2006/ole">
            <mc:AlternateContent xmlns:mc="http://schemas.openxmlformats.org/markup-compatibility/2006">
              <mc:Choice xmlns:v="urn:schemas-microsoft-com:vml" Requires="v">
                <p:oleObj spid="_x0000_s43050" name="Equation" r:id="rId4" imgW="1714320" imgH="583920" progId="Equation.DSMT4">
                  <p:embed/>
                </p:oleObj>
              </mc:Choice>
              <mc:Fallback>
                <p:oleObj name="Equation" r:id="rId4" imgW="1714320" imgH="583920" progId="Equation.DSMT4">
                  <p:embed/>
                  <p:pic>
                    <p:nvPicPr>
                      <p:cNvPr id="0" name=""/>
                      <p:cNvPicPr/>
                      <p:nvPr/>
                    </p:nvPicPr>
                    <p:blipFill>
                      <a:blip r:embed="rId5"/>
                      <a:stretch>
                        <a:fillRect/>
                      </a:stretch>
                    </p:blipFill>
                    <p:spPr>
                      <a:xfrm>
                        <a:off x="805103" y="4667683"/>
                        <a:ext cx="3771504" cy="1284624"/>
                      </a:xfrm>
                      <a:prstGeom prst="rect">
                        <a:avLst/>
                      </a:prstGeom>
                    </p:spPr>
                  </p:pic>
                </p:oleObj>
              </mc:Fallback>
            </mc:AlternateContent>
          </a:graphicData>
        </a:graphic>
      </p:graphicFrame>
      <p:pic>
        <p:nvPicPr>
          <p:cNvPr id="41986" name="Picture 4" descr="Graph of DPIPC from February 2000 to August 2016."/>
          <p:cNvPicPr>
            <a:picLocks noGrp="1" noChangeAspect="1" noChangeArrowheads="1"/>
          </p:cNvPicPr>
          <p:nvPr>
            <p:ph idx="10"/>
          </p:nvPr>
        </p:nvPicPr>
        <p:blipFill>
          <a:blip r:embed="rId6">
            <a:extLst>
              <a:ext uri="{28A0092B-C50C-407E-A947-70E740481C1C}">
                <a14:useLocalDpi xmlns:a14="http://schemas.microsoft.com/office/drawing/2010/main" val="0"/>
              </a:ext>
            </a:extLst>
          </a:blip>
          <a:stretch>
            <a:fillRect/>
          </a:stretch>
        </p:blipFill>
        <p:spPr bwMode="auto">
          <a:xfrm>
            <a:off x="5148845" y="452956"/>
            <a:ext cx="6336332" cy="5852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p:nvPr>
        </p:nvSpPr>
        <p:spPr>
          <a:xfrm>
            <a:off x="3838824" y="6400799"/>
            <a:ext cx="2714625" cy="274320"/>
          </a:xfrm>
        </p:spPr>
        <p:txBody>
          <a:bodyPr/>
          <a:lstStyle/>
          <a:p>
            <a:r>
              <a:rPr lang="en-US" dirty="0">
                <a:hlinkClick r:id="rId7" action="ppaction://hlinksldjump"/>
              </a:rPr>
              <a:t>Jump to long </a:t>
            </a:r>
            <a:r>
              <a:rPr lang="en-US" dirty="0" smtClean="0">
                <a:hlinkClick r:id="rId7" action="ppaction://hlinksldjump"/>
              </a:rPr>
              <a:t>description</a:t>
            </a:r>
            <a:endParaRPr lang="en-US" dirty="0"/>
          </a:p>
        </p:txBody>
      </p:sp>
    </p:spTree>
    <p:extLst>
      <p:ext uri="{BB962C8B-B14F-4D97-AF65-F5344CB8AC3E}">
        <p14:creationId xmlns:p14="http://schemas.microsoft.com/office/powerpoint/2010/main" val="243840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3500" dirty="0"/>
              <a:t>Figure 2.8 ACF Graphs for DPIPC and ∆DPIPC</a:t>
            </a:r>
          </a:p>
        </p:txBody>
      </p:sp>
      <p:pic>
        <p:nvPicPr>
          <p:cNvPr id="44034" name="Picture 2" descr="ACF values for DPIPC for 12 observation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8214" y="1142106"/>
            <a:ext cx="5590148" cy="30894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a:spLocks noGrp="1"/>
          </p:cNvSpPr>
          <p:nvPr>
            <p:ph idx="10"/>
          </p:nvPr>
        </p:nvSpPr>
        <p:spPr>
          <a:xfrm>
            <a:off x="1385888" y="4207933"/>
            <a:ext cx="4114800" cy="731520"/>
          </a:xfrm>
          <a:solidFill>
            <a:schemeClr val="bg1"/>
          </a:solidFill>
          <a:ln>
            <a:solidFill>
              <a:schemeClr val="tx1"/>
            </a:solidFill>
          </a:ln>
        </p:spPr>
        <p:txBody>
          <a:bodyPr/>
          <a:lstStyle/>
          <a:p>
            <a:r>
              <a:rPr lang="en-US" sz="2000" dirty="0">
                <a:solidFill>
                  <a:schemeClr val="tx1"/>
                </a:solidFill>
              </a:rPr>
              <a:t>ACF is the correlation between points separated by time periods</a:t>
            </a:r>
            <a:r>
              <a:rPr lang="en-US" sz="2000" dirty="0" smtClean="0">
                <a:solidFill>
                  <a:schemeClr val="tx1"/>
                </a:solidFill>
              </a:rPr>
              <a:t>.</a:t>
            </a:r>
            <a:endParaRPr lang="en-US" sz="2000" dirty="0">
              <a:solidFill>
                <a:schemeClr val="tx1"/>
              </a:solidFill>
            </a:endParaRPr>
          </a:p>
        </p:txBody>
      </p:sp>
      <p:pic>
        <p:nvPicPr>
          <p:cNvPr id="44035" name="Picture 4" descr="Bar graph showing the ACF values for the change in DPIPC for 12 observations."/>
          <p:cNvPicPr>
            <a:picLocks noGrp="1" noChangeAspect="1" noChangeArrowheads="1"/>
          </p:cNvPicPr>
          <p:nvPr>
            <p:ph idx="11"/>
          </p:nvPr>
        </p:nvPicPr>
        <p:blipFill>
          <a:blip r:embed="rId5">
            <a:extLst>
              <a:ext uri="{28A0092B-C50C-407E-A947-70E740481C1C}">
                <a14:useLocalDpi xmlns:a14="http://schemas.microsoft.com/office/drawing/2010/main" val="0"/>
              </a:ext>
            </a:extLst>
          </a:blip>
          <a:srcRect/>
          <a:stretch>
            <a:fillRect/>
          </a:stretch>
        </p:blipFill>
        <p:spPr bwMode="auto">
          <a:xfrm>
            <a:off x="6412858" y="1214840"/>
            <a:ext cx="5541659" cy="294400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p:cNvSpPr>
            <a:spLocks noGrp="1"/>
          </p:cNvSpPr>
          <p:nvPr>
            <p:ph idx="12"/>
          </p:nvPr>
        </p:nvSpPr>
        <p:spPr>
          <a:xfrm>
            <a:off x="7309167" y="4334933"/>
            <a:ext cx="3749040" cy="731520"/>
          </a:xfrm>
          <a:solidFill>
            <a:schemeClr val="bg1"/>
          </a:solidFill>
          <a:ln>
            <a:solidFill>
              <a:schemeClr val="tx1"/>
            </a:solidFill>
          </a:ln>
        </p:spPr>
        <p:txBody>
          <a:bodyPr/>
          <a:lstStyle/>
          <a:p>
            <a:r>
              <a:rPr lang="en-US" sz="2000" dirty="0">
                <a:solidFill>
                  <a:schemeClr val="tx1"/>
                </a:solidFill>
              </a:rPr>
              <a:t>PACF is the ACF for the </a:t>
            </a:r>
            <a:r>
              <a:rPr lang="en-US" sz="2000" i="1" u="sng" dirty="0">
                <a:solidFill>
                  <a:schemeClr val="tx1"/>
                </a:solidFill>
              </a:rPr>
              <a:t>change</a:t>
            </a:r>
            <a:r>
              <a:rPr lang="en-US" sz="2000" dirty="0">
                <a:solidFill>
                  <a:schemeClr val="tx1"/>
                </a:solidFill>
              </a:rPr>
              <a:t> in the variable lagged</a:t>
            </a:r>
            <a:r>
              <a:rPr lang="en-US" sz="2000" dirty="0" smtClean="0">
                <a:solidFill>
                  <a:schemeClr val="tx1"/>
                </a:solidFill>
              </a:rPr>
              <a:t>.</a:t>
            </a:r>
            <a:endParaRPr lang="en-US" sz="2000"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83388372"/>
              </p:ext>
            </p:extLst>
          </p:nvPr>
        </p:nvGraphicFramePr>
        <p:xfrm>
          <a:off x="3970335" y="5072136"/>
          <a:ext cx="3771504" cy="1284624"/>
        </p:xfrm>
        <a:graphic>
          <a:graphicData uri="http://schemas.openxmlformats.org/presentationml/2006/ole">
            <mc:AlternateContent xmlns:mc="http://schemas.openxmlformats.org/markup-compatibility/2006">
              <mc:Choice xmlns:v="urn:schemas-microsoft-com:vml" Requires="v">
                <p:oleObj spid="_x0000_s44074" name="Equation" r:id="rId6" imgW="1714320" imgH="583920" progId="Equation.DSMT4">
                  <p:embed/>
                </p:oleObj>
              </mc:Choice>
              <mc:Fallback>
                <p:oleObj name="Equation" r:id="rId6" imgW="1714320" imgH="583920" progId="Equation.DSMT4">
                  <p:embed/>
                  <p:pic>
                    <p:nvPicPr>
                      <p:cNvPr id="5" name="Object 3"/>
                      <p:cNvPicPr/>
                      <p:nvPr/>
                    </p:nvPicPr>
                    <p:blipFill>
                      <a:blip r:embed="rId7"/>
                      <a:stretch>
                        <a:fillRect/>
                      </a:stretch>
                    </p:blipFill>
                    <p:spPr>
                      <a:xfrm>
                        <a:off x="3970335" y="5072136"/>
                        <a:ext cx="3771504" cy="1284624"/>
                      </a:xfrm>
                      <a:prstGeom prst="rect">
                        <a:avLst/>
                      </a:prstGeom>
                    </p:spPr>
                  </p:pic>
                </p:oleObj>
              </mc:Fallback>
            </mc:AlternateContent>
          </a:graphicData>
        </a:graphic>
      </p:graphicFrame>
      <p:sp>
        <p:nvSpPr>
          <p:cNvPr id="19" name="Text Placeholder 7"/>
          <p:cNvSpPr>
            <a:spLocks noGrp="1"/>
          </p:cNvSpPr>
          <p:nvPr>
            <p:ph type="body" sz="quarter" idx="13"/>
          </p:nvPr>
        </p:nvSpPr>
        <p:spPr>
          <a:xfrm>
            <a:off x="3838824" y="6400799"/>
            <a:ext cx="2714625" cy="274320"/>
          </a:xfrm>
        </p:spPr>
        <p:txBody>
          <a:bodyPr/>
          <a:lstStyle/>
          <a:p>
            <a:r>
              <a:rPr lang="en-US" dirty="0">
                <a:hlinkClick r:id="rId8" action="ppaction://hlinksldjump"/>
              </a:rPr>
              <a:t>Jump to long </a:t>
            </a:r>
            <a:r>
              <a:rPr lang="en-US" dirty="0" smtClean="0">
                <a:hlinkClick r:id="rId8" action="ppaction://hlinksldjump"/>
              </a:rPr>
              <a:t>description</a:t>
            </a:r>
            <a:endParaRPr lang="en-US" dirty="0"/>
          </a:p>
        </p:txBody>
      </p:sp>
    </p:spTree>
    <p:extLst>
      <p:ext uri="{BB962C8B-B14F-4D97-AF65-F5344CB8AC3E}">
        <p14:creationId xmlns:p14="http://schemas.microsoft.com/office/powerpoint/2010/main" val="3558164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t>Figure 2.9 Total New Houses Sold</a:t>
            </a:r>
          </a:p>
        </p:txBody>
      </p:sp>
      <p:sp>
        <p:nvSpPr>
          <p:cNvPr id="4" name="Content Placeholder 2"/>
          <p:cNvSpPr>
            <a:spLocks noGrp="1"/>
          </p:cNvSpPr>
          <p:nvPr>
            <p:ph idx="1"/>
          </p:nvPr>
        </p:nvSpPr>
        <p:spPr>
          <a:xfrm>
            <a:off x="624136" y="1665288"/>
            <a:ext cx="4265364" cy="2926080"/>
          </a:xfrm>
        </p:spPr>
        <p:txBody>
          <a:bodyPr/>
          <a:lstStyle/>
          <a:p>
            <a:r>
              <a:rPr lang="en-US" sz="2400" dirty="0">
                <a:solidFill>
                  <a:schemeClr val="tx1"/>
                </a:solidFill>
              </a:rPr>
              <a:t>In evaluating a time series of data, it is useful to look at the correlation between successive observations over time. This measure of correlation is called an </a:t>
            </a:r>
            <a:r>
              <a:rPr lang="en-US" sz="2400" i="1" dirty="0">
                <a:solidFill>
                  <a:schemeClr val="tx1"/>
                </a:solidFill>
              </a:rPr>
              <a:t>autocorrelation</a:t>
            </a:r>
            <a:r>
              <a:rPr lang="en-US" sz="2400" dirty="0" smtClean="0">
                <a:solidFill>
                  <a:schemeClr val="tx1"/>
                </a:solidFill>
              </a:rPr>
              <a:t>.</a:t>
            </a:r>
            <a:endParaRPr lang="en-US" sz="2400" dirty="0">
              <a:solidFill>
                <a:schemeClr val="tx1"/>
              </a:solidFill>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2921112219"/>
              </p:ext>
            </p:extLst>
          </p:nvPr>
        </p:nvGraphicFramePr>
        <p:xfrm>
          <a:off x="805103" y="4667683"/>
          <a:ext cx="3771504" cy="1284624"/>
        </p:xfrm>
        <a:graphic>
          <a:graphicData uri="http://schemas.openxmlformats.org/presentationml/2006/ole">
            <mc:AlternateContent xmlns:mc="http://schemas.openxmlformats.org/markup-compatibility/2006">
              <mc:Choice xmlns:v="urn:schemas-microsoft-com:vml" Requires="v">
                <p:oleObj spid="_x0000_s45096" name="Equation" r:id="rId4" imgW="1714320" imgH="583920" progId="Equation.DSMT4">
                  <p:embed/>
                </p:oleObj>
              </mc:Choice>
              <mc:Fallback>
                <p:oleObj name="Equation" r:id="rId4" imgW="1714320" imgH="583920" progId="Equation.DSMT4">
                  <p:embed/>
                  <p:pic>
                    <p:nvPicPr>
                      <p:cNvPr id="5" name="Object 3"/>
                      <p:cNvPicPr/>
                      <p:nvPr/>
                    </p:nvPicPr>
                    <p:blipFill>
                      <a:blip r:embed="rId5"/>
                      <a:stretch>
                        <a:fillRect/>
                      </a:stretch>
                    </p:blipFill>
                    <p:spPr>
                      <a:xfrm>
                        <a:off x="805103" y="4667683"/>
                        <a:ext cx="3771504" cy="1284624"/>
                      </a:xfrm>
                      <a:prstGeom prst="rect">
                        <a:avLst/>
                      </a:prstGeom>
                    </p:spPr>
                  </p:pic>
                </p:oleObj>
              </mc:Fallback>
            </mc:AlternateContent>
          </a:graphicData>
        </a:graphic>
      </p:graphicFrame>
      <p:pic>
        <p:nvPicPr>
          <p:cNvPr id="45058" name="Picture 4" descr="Time plot of the total new houses sold from January 2002 to January 2016."/>
          <p:cNvPicPr>
            <a:picLocks noGrp="1" noChangeAspect="1" noChangeArrowheads="1"/>
          </p:cNvPicPr>
          <p:nvPr>
            <p:ph idx="10"/>
          </p:nvPr>
        </p:nvPicPr>
        <p:blipFill>
          <a:blip r:embed="rId6">
            <a:extLst>
              <a:ext uri="{28A0092B-C50C-407E-A947-70E740481C1C}">
                <a14:useLocalDpi xmlns:a14="http://schemas.microsoft.com/office/drawing/2010/main" val="0"/>
              </a:ext>
            </a:extLst>
          </a:blip>
          <a:srcRect/>
          <a:stretch>
            <a:fillRect/>
          </a:stretch>
        </p:blipFill>
        <p:spPr bwMode="auto">
          <a:xfrm>
            <a:off x="5183583" y="1427401"/>
            <a:ext cx="6323810" cy="38285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1"/>
          </p:nvPr>
        </p:nvSpPr>
        <p:spPr>
          <a:xfrm>
            <a:off x="3838824" y="6400799"/>
            <a:ext cx="2714625" cy="274320"/>
          </a:xfrm>
        </p:spPr>
        <p:txBody>
          <a:bodyPr/>
          <a:lstStyle/>
          <a:p>
            <a:r>
              <a:rPr lang="en-US" dirty="0">
                <a:hlinkClick r:id="rId7" action="ppaction://hlinksldjump"/>
              </a:rPr>
              <a:t>Jump to long </a:t>
            </a:r>
            <a:r>
              <a:rPr lang="en-US" dirty="0" smtClean="0">
                <a:hlinkClick r:id="rId7" action="ppaction://hlinksldjump"/>
              </a:rPr>
              <a:t>description</a:t>
            </a:r>
            <a:endParaRPr lang="en-US" dirty="0"/>
          </a:p>
        </p:txBody>
      </p:sp>
    </p:spTree>
    <p:extLst>
      <p:ext uri="{BB962C8B-B14F-4D97-AF65-F5344CB8AC3E}">
        <p14:creationId xmlns:p14="http://schemas.microsoft.com/office/powerpoint/2010/main" val="241750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3500" dirty="0"/>
              <a:t>Figure 2.10 ACF Graphs for TNHS and ∆TNHS</a:t>
            </a:r>
          </a:p>
        </p:txBody>
      </p:sp>
      <p:pic>
        <p:nvPicPr>
          <p:cNvPr id="44034" name="Picture 2" descr="Bar graph showing the ACF values for the total new homes sold."/>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08343" y="1142106"/>
            <a:ext cx="5469889" cy="308947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a:spLocks noGrp="1"/>
          </p:cNvSpPr>
          <p:nvPr>
            <p:ph idx="10"/>
          </p:nvPr>
        </p:nvSpPr>
        <p:spPr>
          <a:xfrm>
            <a:off x="1385888" y="4207933"/>
            <a:ext cx="4114800" cy="731520"/>
          </a:xfrm>
          <a:solidFill>
            <a:schemeClr val="bg1"/>
          </a:solidFill>
          <a:ln>
            <a:solidFill>
              <a:schemeClr val="tx1"/>
            </a:solidFill>
          </a:ln>
        </p:spPr>
        <p:txBody>
          <a:bodyPr/>
          <a:lstStyle/>
          <a:p>
            <a:r>
              <a:rPr lang="en-US" sz="2000" dirty="0">
                <a:solidFill>
                  <a:srgbClr val="000000"/>
                </a:solidFill>
              </a:rPr>
              <a:t>ACF is the correlation between points separated by time periods</a:t>
            </a:r>
            <a:r>
              <a:rPr lang="en-US" sz="2000" dirty="0" smtClean="0">
                <a:solidFill>
                  <a:srgbClr val="000000"/>
                </a:solidFill>
              </a:rPr>
              <a:t>.</a:t>
            </a:r>
            <a:endParaRPr lang="en-US" sz="2000" dirty="0">
              <a:solidFill>
                <a:srgbClr val="000000"/>
              </a:solidFill>
            </a:endParaRPr>
          </a:p>
        </p:txBody>
      </p:sp>
      <p:pic>
        <p:nvPicPr>
          <p:cNvPr id="44035" name="Picture 4" descr="Bar graph showing the change in total new houses sold for 12 observations."/>
          <p:cNvPicPr>
            <a:picLocks noGrp="1" noChangeAspect="1" noChangeArrowheads="1"/>
          </p:cNvPicPr>
          <p:nvPr>
            <p:ph idx="11"/>
          </p:nvPr>
        </p:nvPicPr>
        <p:blipFill>
          <a:blip r:embed="rId5">
            <a:extLst>
              <a:ext uri="{28A0092B-C50C-407E-A947-70E740481C1C}">
                <a14:useLocalDpi xmlns:a14="http://schemas.microsoft.com/office/drawing/2010/main" val="0"/>
              </a:ext>
            </a:extLst>
          </a:blip>
          <a:stretch>
            <a:fillRect/>
          </a:stretch>
        </p:blipFill>
        <p:spPr bwMode="auto">
          <a:xfrm>
            <a:off x="6418571" y="1214840"/>
            <a:ext cx="5530233" cy="294400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p:cNvSpPr>
            <a:spLocks noGrp="1"/>
          </p:cNvSpPr>
          <p:nvPr>
            <p:ph idx="12"/>
          </p:nvPr>
        </p:nvSpPr>
        <p:spPr>
          <a:xfrm>
            <a:off x="7309167" y="4334933"/>
            <a:ext cx="3749040" cy="731520"/>
          </a:xfrm>
          <a:solidFill>
            <a:schemeClr val="bg1"/>
          </a:solidFill>
          <a:ln>
            <a:solidFill>
              <a:schemeClr val="tx1"/>
            </a:solidFill>
          </a:ln>
        </p:spPr>
        <p:txBody>
          <a:bodyPr/>
          <a:lstStyle/>
          <a:p>
            <a:r>
              <a:rPr lang="en-US" sz="2000" dirty="0">
                <a:solidFill>
                  <a:srgbClr val="080808"/>
                </a:solidFill>
              </a:rPr>
              <a:t>PACF is the ACF for the </a:t>
            </a:r>
            <a:r>
              <a:rPr lang="en-US" sz="2000" i="1" u="sng" dirty="0">
                <a:solidFill>
                  <a:srgbClr val="080808"/>
                </a:solidFill>
              </a:rPr>
              <a:t>change</a:t>
            </a:r>
            <a:r>
              <a:rPr lang="en-US" sz="2000" dirty="0">
                <a:solidFill>
                  <a:srgbClr val="080808"/>
                </a:solidFill>
              </a:rPr>
              <a:t> in the variable lagged</a:t>
            </a:r>
            <a:r>
              <a:rPr lang="en-US" sz="2000" dirty="0" smtClean="0">
                <a:solidFill>
                  <a:srgbClr val="080808"/>
                </a:solidFill>
              </a:rPr>
              <a:t>.</a:t>
            </a:r>
            <a:endParaRPr lang="en-US" sz="2000" dirty="0">
              <a:solidFill>
                <a:srgbClr val="080808"/>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3462174866"/>
              </p:ext>
            </p:extLst>
          </p:nvPr>
        </p:nvGraphicFramePr>
        <p:xfrm>
          <a:off x="3425209" y="4984213"/>
          <a:ext cx="3771504" cy="1284624"/>
        </p:xfrm>
        <a:graphic>
          <a:graphicData uri="http://schemas.openxmlformats.org/presentationml/2006/ole">
            <mc:AlternateContent xmlns:mc="http://schemas.openxmlformats.org/markup-compatibility/2006">
              <mc:Choice xmlns:v="urn:schemas-microsoft-com:vml" Requires="v">
                <p:oleObj spid="_x0000_s46117" name="Equation" r:id="rId6" imgW="1714320" imgH="583920" progId="Equation.DSMT4">
                  <p:embed/>
                </p:oleObj>
              </mc:Choice>
              <mc:Fallback>
                <p:oleObj name="Equation" r:id="rId6" imgW="1714320" imgH="583920" progId="Equation.DSMT4">
                  <p:embed/>
                  <p:pic>
                    <p:nvPicPr>
                      <p:cNvPr id="5" name="Object 3"/>
                      <p:cNvPicPr/>
                      <p:nvPr/>
                    </p:nvPicPr>
                    <p:blipFill>
                      <a:blip r:embed="rId7"/>
                      <a:stretch>
                        <a:fillRect/>
                      </a:stretch>
                    </p:blipFill>
                    <p:spPr>
                      <a:xfrm>
                        <a:off x="3425209" y="4984213"/>
                        <a:ext cx="3771504" cy="1284624"/>
                      </a:xfrm>
                      <a:prstGeom prst="rect">
                        <a:avLst/>
                      </a:prstGeom>
                    </p:spPr>
                  </p:pic>
                </p:oleObj>
              </mc:Fallback>
            </mc:AlternateContent>
          </a:graphicData>
        </a:graphic>
      </p:graphicFrame>
      <p:sp>
        <p:nvSpPr>
          <p:cNvPr id="8" name="Text Placeholder 7"/>
          <p:cNvSpPr>
            <a:spLocks noGrp="1"/>
          </p:cNvSpPr>
          <p:nvPr>
            <p:ph type="body" sz="quarter" idx="13"/>
          </p:nvPr>
        </p:nvSpPr>
        <p:spPr>
          <a:xfrm>
            <a:off x="3838824" y="6400799"/>
            <a:ext cx="2714625" cy="274320"/>
          </a:xfrm>
        </p:spPr>
        <p:txBody>
          <a:bodyPr/>
          <a:lstStyle/>
          <a:p>
            <a:r>
              <a:rPr lang="en-US" dirty="0">
                <a:hlinkClick r:id="rId8" action="ppaction://hlinksldjump"/>
              </a:rPr>
              <a:t>Jump to long </a:t>
            </a:r>
            <a:r>
              <a:rPr lang="en-US" dirty="0" smtClean="0">
                <a:hlinkClick r:id="rId8" action="ppaction://hlinksldjump"/>
              </a:rPr>
              <a:t>description</a:t>
            </a:r>
            <a:endParaRPr lang="en-US" dirty="0"/>
          </a:p>
        </p:txBody>
      </p:sp>
    </p:spTree>
    <p:extLst>
      <p:ext uri="{BB962C8B-B14F-4D97-AF65-F5344CB8AC3E}">
        <p14:creationId xmlns:p14="http://schemas.microsoft.com/office/powerpoint/2010/main" val="1078449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t>Figure 2.8</a:t>
            </a:r>
          </a:p>
        </p:txBody>
      </p:sp>
      <p:sp>
        <p:nvSpPr>
          <p:cNvPr id="5" name="Content Placeholder 2"/>
          <p:cNvSpPr>
            <a:spLocks noGrp="1"/>
          </p:cNvSpPr>
          <p:nvPr>
            <p:ph idx="1"/>
          </p:nvPr>
        </p:nvSpPr>
        <p:spPr>
          <a:xfrm>
            <a:off x="1043236" y="1665288"/>
            <a:ext cx="3200400" cy="1005840"/>
          </a:xfrm>
          <a:solidFill>
            <a:schemeClr val="bg1"/>
          </a:solidFill>
          <a:ln>
            <a:solidFill>
              <a:schemeClr val="tx1"/>
            </a:solidFill>
          </a:ln>
        </p:spPr>
        <p:txBody>
          <a:bodyPr/>
          <a:lstStyle/>
          <a:p>
            <a:pPr lvl="0">
              <a:buClr>
                <a:srgbClr val="90C226"/>
              </a:buClr>
            </a:pPr>
            <a:r>
              <a:rPr lang="en-US" sz="2000" dirty="0">
                <a:solidFill>
                  <a:schemeClr val="tx1"/>
                </a:solidFill>
              </a:rPr>
              <a:t>ACF is the correlation between points separated by time periods</a:t>
            </a:r>
            <a:r>
              <a:rPr lang="en-US" sz="2000" dirty="0" smtClean="0">
                <a:solidFill>
                  <a:schemeClr val="tx1"/>
                </a:solidFill>
              </a:rPr>
              <a:t>.</a:t>
            </a:r>
            <a:endParaRPr lang="en-US" sz="2000" dirty="0">
              <a:solidFill>
                <a:schemeClr val="tx1"/>
              </a:solidFill>
            </a:endParaRPr>
          </a:p>
        </p:txBody>
      </p:sp>
      <p:sp>
        <p:nvSpPr>
          <p:cNvPr id="6" name="Content Placeholder 3"/>
          <p:cNvSpPr>
            <a:spLocks noGrp="1"/>
          </p:cNvSpPr>
          <p:nvPr>
            <p:ph idx="10"/>
          </p:nvPr>
        </p:nvSpPr>
        <p:spPr>
          <a:xfrm>
            <a:off x="1043236" y="4362133"/>
            <a:ext cx="3200400" cy="1005840"/>
          </a:xfrm>
          <a:solidFill>
            <a:schemeClr val="bg1"/>
          </a:solidFill>
          <a:ln>
            <a:solidFill>
              <a:schemeClr val="tx1"/>
            </a:solidFill>
          </a:ln>
        </p:spPr>
        <p:txBody>
          <a:bodyPr/>
          <a:lstStyle/>
          <a:p>
            <a:pPr lvl="0">
              <a:buClr>
                <a:srgbClr val="90C226"/>
              </a:buClr>
            </a:pPr>
            <a:r>
              <a:rPr lang="en-US" sz="2000" dirty="0">
                <a:solidFill>
                  <a:schemeClr val="tx1"/>
                </a:solidFill>
              </a:rPr>
              <a:t>PACF is the ACF for the </a:t>
            </a:r>
            <a:r>
              <a:rPr lang="en-US" sz="2000" i="1" u="sng" dirty="0">
                <a:solidFill>
                  <a:schemeClr val="tx1"/>
                </a:solidFill>
              </a:rPr>
              <a:t>change</a:t>
            </a:r>
            <a:r>
              <a:rPr lang="en-US" sz="2000" dirty="0">
                <a:solidFill>
                  <a:schemeClr val="tx1"/>
                </a:solidFill>
              </a:rPr>
              <a:t> in the variable lagged</a:t>
            </a:r>
            <a:r>
              <a:rPr lang="en-US" sz="2000" dirty="0" smtClean="0">
                <a:solidFill>
                  <a:schemeClr val="tx1"/>
                </a:solidFill>
              </a:rPr>
              <a:t>.</a:t>
            </a:r>
            <a:endParaRPr lang="en-US" sz="2000" dirty="0">
              <a:solidFill>
                <a:schemeClr val="tx1"/>
              </a:solidFill>
            </a:endParaRPr>
          </a:p>
        </p:txBody>
      </p:sp>
      <p:pic>
        <p:nvPicPr>
          <p:cNvPr id="47106" name="Picture 4" descr="(Top image) ACF values for DPIPC for 12 observations.&#10;(Bottom image) Bar graph showing the ACF values for the change in DPIPC for 12 observations."/>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301042" y="457200"/>
            <a:ext cx="6192193" cy="58521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2"/>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4007819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2834640"/>
            <a:ext cx="9144000" cy="1188720"/>
          </a:xfrm>
        </p:spPr>
        <p:txBody>
          <a:bodyPr anchor="ctr"/>
          <a:lstStyle/>
          <a:p>
            <a:pPr algn="ctr"/>
            <a:r>
              <a:rPr lang="en-US" b="1" dirty="0"/>
              <a:t>Appendix of Image Long Descriptions</a:t>
            </a:r>
          </a:p>
        </p:txBody>
      </p:sp>
    </p:spTree>
    <p:extLst>
      <p:ext uri="{BB962C8B-B14F-4D97-AF65-F5344CB8AC3E}">
        <p14:creationId xmlns:p14="http://schemas.microsoft.com/office/powerpoint/2010/main" val="3275045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2.1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relationship is nearly perfectly linear beginning with about 2.8 million and ending with about 3.2 million. The </a:t>
            </a:r>
            <a:r>
              <a:rPr lang="en-US" sz="2400" dirty="0" err="1">
                <a:solidFill>
                  <a:schemeClr val="tx1"/>
                </a:solidFill>
              </a:rPr>
              <a:t>trendline</a:t>
            </a:r>
            <a:r>
              <a:rPr lang="en-US" sz="2400" dirty="0">
                <a:solidFill>
                  <a:schemeClr val="tx1"/>
                </a:solidFill>
              </a:rPr>
              <a:t> is nearly a perfect fit.</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368842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a:t>
            </a:r>
            <a:r>
              <a:rPr lang="en-US" sz="2800" dirty="0" smtClean="0"/>
              <a:t>2.2 -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total number of new homes sold is cyclical, but the overall trend was increasing from 2002 to 2006, decreasing from 2006 to 2009, then slowly increasing from 2009 to 2016. The linear </a:t>
            </a:r>
            <a:r>
              <a:rPr lang="en-US" sz="2400" dirty="0" err="1">
                <a:solidFill>
                  <a:schemeClr val="tx1"/>
                </a:solidFill>
              </a:rPr>
              <a:t>trendline</a:t>
            </a:r>
            <a:r>
              <a:rPr lang="en-US" sz="2400" dirty="0">
                <a:solidFill>
                  <a:schemeClr val="tx1"/>
                </a:solidFill>
              </a:rPr>
              <a:t> is negative showing that even though home sales is increasing, it is not near where it was in the early 2000s</a:t>
            </a:r>
            <a:r>
              <a:rPr lang="en-US" sz="2400" dirty="0" smtClean="0">
                <a:solidFill>
                  <a:schemeClr val="tx1"/>
                </a:solidFill>
              </a:rPr>
              <a:t>.</a:t>
            </a:r>
            <a:endParaRPr lang="en-US" sz="2400" dirty="0">
              <a:solidFill>
                <a:schemeClr val="tx1"/>
              </a:solidFill>
            </a:endParaRP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065429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Statistical Review</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There are 25 values total, so there are 12 values in the lower half of the data set, 12 values in the upper half of the data set and there is one value in the center, which is the median = 4.</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18796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Typical Time Series Patterns</a:t>
            </a:r>
          </a:p>
        </p:txBody>
      </p:sp>
      <p:sp>
        <p:nvSpPr>
          <p:cNvPr id="2" name="Content Placeholder 2"/>
          <p:cNvSpPr>
            <a:spLocks noGrp="1"/>
          </p:cNvSpPr>
          <p:nvPr>
            <p:ph idx="1"/>
          </p:nvPr>
        </p:nvSpPr>
        <p:spPr>
          <a:xfrm>
            <a:off x="624136" y="1665288"/>
            <a:ext cx="9144000" cy="4572000"/>
          </a:xfrm>
        </p:spPr>
        <p:txBody>
          <a:bodyPr/>
          <a:lstStyle/>
          <a:p>
            <a:pPr lvl="0" defTabSz="914400" eaLnBrk="0" fontAlgn="base" hangingPunct="0">
              <a:spcBef>
                <a:spcPts val="1800"/>
              </a:spcBef>
              <a:spcAft>
                <a:spcPts val="1800"/>
              </a:spcAft>
              <a:buClrTx/>
              <a:buSzTx/>
            </a:pPr>
            <a:r>
              <a:rPr lang="en-US" altLang="en-US" dirty="0">
                <a:solidFill>
                  <a:schemeClr val="tx1"/>
                </a:solidFill>
                <a:latin typeface="+mj-lt"/>
              </a:rPr>
              <a:t>Trend</a:t>
            </a:r>
          </a:p>
          <a:p>
            <a:pPr lvl="0" defTabSz="914400" eaLnBrk="0" fontAlgn="base" hangingPunct="0">
              <a:spcBef>
                <a:spcPts val="1800"/>
              </a:spcBef>
              <a:spcAft>
                <a:spcPts val="1800"/>
              </a:spcAft>
              <a:buClrTx/>
              <a:buSzTx/>
            </a:pPr>
            <a:r>
              <a:rPr lang="en-US" altLang="en-US" dirty="0">
                <a:solidFill>
                  <a:schemeClr val="tx1"/>
                </a:solidFill>
                <a:latin typeface="+mj-lt"/>
              </a:rPr>
              <a:t>Seasonal</a:t>
            </a:r>
          </a:p>
          <a:p>
            <a:pPr lvl="0" defTabSz="914400" eaLnBrk="0" fontAlgn="base" hangingPunct="0">
              <a:spcBef>
                <a:spcPts val="1800"/>
              </a:spcBef>
              <a:spcAft>
                <a:spcPts val="1800"/>
              </a:spcAft>
              <a:buClrTx/>
              <a:buSzTx/>
            </a:pPr>
            <a:r>
              <a:rPr lang="en-US" altLang="en-US" dirty="0">
                <a:solidFill>
                  <a:schemeClr val="tx1"/>
                </a:solidFill>
                <a:latin typeface="+mj-lt"/>
              </a:rPr>
              <a:t>Cyclical</a:t>
            </a:r>
          </a:p>
          <a:p>
            <a:pPr lvl="0" defTabSz="914400" eaLnBrk="0" fontAlgn="base" hangingPunct="0">
              <a:spcBef>
                <a:spcPts val="1800"/>
              </a:spcBef>
              <a:spcAft>
                <a:spcPts val="1800"/>
              </a:spcAft>
              <a:buClrTx/>
              <a:buSzTx/>
            </a:pPr>
            <a:r>
              <a:rPr lang="en-US" altLang="en-US" dirty="0">
                <a:solidFill>
                  <a:schemeClr val="tx1"/>
                </a:solidFill>
                <a:latin typeface="+mj-lt"/>
              </a:rPr>
              <a:t>Irregular (often called random)</a:t>
            </a:r>
          </a:p>
        </p:txBody>
      </p:sp>
    </p:spTree>
    <p:extLst>
      <p:ext uri="{BB962C8B-B14F-4D97-AF65-F5344CB8AC3E}">
        <p14:creationId xmlns:p14="http://schemas.microsoft.com/office/powerpoint/2010/main" val="1595919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2.4</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number of unit sales varies greatly from month to month. The overall sales trend is nearly constant (flat).</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512345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2.5 Three Normal Distributions</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first one has a mean of 4 and standard deviation of 2. The second has a mean of 4 and a standard deviation of 3. The third has a mean of 6 and a standard deviation of 2. In each curve one standard deviation above and below the mean is indicated and the center area is shaded.</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68013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Hypothesis Testing </a:t>
            </a:r>
            <a:r>
              <a:rPr lang="en-US" sz="2800" dirty="0" smtClean="0"/>
              <a:t>- Appendix</a:t>
            </a:r>
            <a:endParaRPr lang="en-US" sz="2800" dirty="0"/>
          </a:p>
        </p:txBody>
      </p:sp>
      <p:sp>
        <p:nvSpPr>
          <p:cNvPr id="3" name="Content Placeholder 2"/>
          <p:cNvSpPr>
            <a:spLocks noGrp="1"/>
          </p:cNvSpPr>
          <p:nvPr>
            <p:ph idx="1"/>
          </p:nvPr>
        </p:nvSpPr>
        <p:spPr/>
        <p:txBody>
          <a:bodyPr/>
          <a:lstStyle/>
          <a:p>
            <a:pPr>
              <a:spcBef>
                <a:spcPts val="0"/>
              </a:spcBef>
              <a:spcAft>
                <a:spcPts val="0"/>
              </a:spcAft>
            </a:pPr>
            <a:r>
              <a:rPr lang="en-US" sz="2000" dirty="0" smtClean="0">
                <a:solidFill>
                  <a:schemeClr val="tx1"/>
                </a:solidFill>
              </a:rPr>
              <a:t>(Top left) The </a:t>
            </a:r>
            <a:r>
              <a:rPr lang="en-US" sz="2000" dirty="0">
                <a:solidFill>
                  <a:schemeClr val="tx1"/>
                </a:solidFill>
              </a:rPr>
              <a:t>null hypothesis is mu equals mu-naught, or The city mean equals the national mean.</a:t>
            </a:r>
          </a:p>
          <a:p>
            <a:pPr>
              <a:spcBef>
                <a:spcPts val="0"/>
              </a:spcBef>
            </a:pPr>
            <a:r>
              <a:rPr lang="en-US" sz="2000" dirty="0">
                <a:solidFill>
                  <a:schemeClr val="tx1"/>
                </a:solidFill>
              </a:rPr>
              <a:t>The alternative hypothesis is mu is not equal to mu-naught, or The city mean is not equal to the national mean</a:t>
            </a:r>
            <a:r>
              <a:rPr lang="en-US" sz="2000" dirty="0" smtClean="0">
                <a:solidFill>
                  <a:schemeClr val="tx1"/>
                </a:solidFill>
              </a:rPr>
              <a:t>.</a:t>
            </a:r>
          </a:p>
          <a:p>
            <a:pPr>
              <a:spcAft>
                <a:spcPts val="0"/>
              </a:spcAft>
            </a:pPr>
            <a:r>
              <a:rPr lang="en-US" sz="2000" dirty="0">
                <a:solidFill>
                  <a:schemeClr val="tx1"/>
                </a:solidFill>
              </a:rPr>
              <a:t>(Top </a:t>
            </a:r>
            <a:r>
              <a:rPr lang="en-US" sz="2000" dirty="0" smtClean="0">
                <a:solidFill>
                  <a:schemeClr val="tx1"/>
                </a:solidFill>
              </a:rPr>
              <a:t>right) The </a:t>
            </a:r>
            <a:r>
              <a:rPr lang="en-US" sz="2000" dirty="0">
                <a:solidFill>
                  <a:schemeClr val="tx1"/>
                </a:solidFill>
              </a:rPr>
              <a:t>null hypothesis is mu is greater than or equal to mu-naught, or The mean for retired people is greater than or equal to the national average.</a:t>
            </a:r>
          </a:p>
          <a:p>
            <a:pPr>
              <a:spcBef>
                <a:spcPts val="0"/>
              </a:spcBef>
            </a:pPr>
            <a:r>
              <a:rPr lang="en-US" sz="2000" dirty="0">
                <a:solidFill>
                  <a:schemeClr val="tx1"/>
                </a:solidFill>
              </a:rPr>
              <a:t>The alternative hypothesis is mu is less than mu-naught, or The mean for retired people is less than the national average</a:t>
            </a:r>
            <a:r>
              <a:rPr lang="en-US" sz="2000" dirty="0" smtClean="0">
                <a:solidFill>
                  <a:schemeClr val="tx1"/>
                </a:solidFill>
              </a:rPr>
              <a:t>.</a:t>
            </a:r>
          </a:p>
          <a:p>
            <a:pPr>
              <a:spcAft>
                <a:spcPts val="0"/>
              </a:spcAft>
            </a:pPr>
            <a:r>
              <a:rPr lang="en-US" sz="2000" dirty="0" smtClean="0">
                <a:solidFill>
                  <a:schemeClr val="tx1"/>
                </a:solidFill>
              </a:rPr>
              <a:t>(Bottom) The </a:t>
            </a:r>
            <a:r>
              <a:rPr lang="en-US" sz="2000" dirty="0">
                <a:solidFill>
                  <a:schemeClr val="tx1"/>
                </a:solidFill>
              </a:rPr>
              <a:t>null hypothesis is mu is less than or equal to mu-naught, or The mean for professional women is less than or equal to the standard.</a:t>
            </a:r>
          </a:p>
          <a:p>
            <a:pPr>
              <a:spcBef>
                <a:spcPts val="0"/>
              </a:spcBef>
              <a:spcAft>
                <a:spcPts val="0"/>
              </a:spcAft>
            </a:pPr>
            <a:r>
              <a:rPr lang="en-US" sz="2000" dirty="0">
                <a:solidFill>
                  <a:schemeClr val="tx1"/>
                </a:solidFill>
              </a:rPr>
              <a:t>The alternative hypothesis is mu is greater than mu-naught, or The mean for professional women is greater than the standard.</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583591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Table 2.6 Type I and Type II Errors</a:t>
            </a:r>
            <a:r>
              <a:rPr lang="en-US" sz="2800" dirty="0" smtClean="0"/>
              <a:t> - Appendix</a:t>
            </a:r>
            <a:endParaRPr lang="en-US" sz="2800" dirty="0"/>
          </a:p>
        </p:txBody>
      </p:sp>
      <p:sp>
        <p:nvSpPr>
          <p:cNvPr id="3" name="Content Placeholder 2"/>
          <p:cNvSpPr>
            <a:spLocks noGrp="1"/>
          </p:cNvSpPr>
          <p:nvPr>
            <p:ph idx="1"/>
          </p:nvPr>
        </p:nvSpPr>
        <p:spPr>
          <a:xfrm>
            <a:off x="624136" y="1665288"/>
            <a:ext cx="11338560" cy="4572000"/>
          </a:xfrm>
          <a:solidFill>
            <a:schemeClr val="bg1"/>
          </a:solidFill>
        </p:spPr>
        <p:txBody>
          <a:bodyPr/>
          <a:lstStyle/>
          <a:p>
            <a:pPr>
              <a:spcBef>
                <a:spcPts val="0"/>
              </a:spcBef>
              <a:spcAft>
                <a:spcPts val="0"/>
              </a:spcAft>
            </a:pPr>
            <a:r>
              <a:rPr lang="en-US" sz="1800" dirty="0" smtClean="0">
                <a:solidFill>
                  <a:schemeClr val="tx1"/>
                </a:solidFill>
              </a:rPr>
              <a:t>(Left image) A </a:t>
            </a:r>
            <a:r>
              <a:rPr lang="en-US" sz="1800" dirty="0">
                <a:solidFill>
                  <a:schemeClr val="tx1"/>
                </a:solidFill>
              </a:rPr>
              <a:t>Type I error occurs when the Statistical Decision is to Reject H-naught, but H-naught is actually true.  A Type II error occurs when the Statistical Decision is Fail to Reject H-naught, when H-naught is not true.  In the other two instances, the Statistical Decision matches the Truth, so no error is made.</a:t>
            </a:r>
          </a:p>
          <a:p>
            <a:pPr>
              <a:spcBef>
                <a:spcPts val="0"/>
              </a:spcBef>
              <a:spcAft>
                <a:spcPts val="0"/>
              </a:spcAft>
            </a:pPr>
            <a:r>
              <a:rPr lang="en-US" sz="1800" dirty="0">
                <a:solidFill>
                  <a:schemeClr val="tx1"/>
                </a:solidFill>
              </a:rPr>
              <a:t>Three normal curves are shown:</a:t>
            </a:r>
          </a:p>
          <a:p>
            <a:pPr>
              <a:spcBef>
                <a:spcPts val="0"/>
              </a:spcBef>
              <a:spcAft>
                <a:spcPts val="0"/>
              </a:spcAft>
            </a:pPr>
            <a:r>
              <a:rPr lang="en-US" sz="1800" dirty="0">
                <a:solidFill>
                  <a:schemeClr val="tx1"/>
                </a:solidFill>
              </a:rPr>
              <a:t>Case I. A two-tailed test, where H-naught is mu equals mu-naught and H1 is mu is not equal to mu-naught. The two tails are shaded with 2.5% of the area in each tail.</a:t>
            </a:r>
          </a:p>
          <a:p>
            <a:pPr>
              <a:spcBef>
                <a:spcPts val="0"/>
              </a:spcBef>
              <a:spcAft>
                <a:spcPts val="0"/>
              </a:spcAft>
            </a:pPr>
            <a:r>
              <a:rPr lang="en-US" sz="1800" dirty="0">
                <a:solidFill>
                  <a:schemeClr val="tx1"/>
                </a:solidFill>
              </a:rPr>
              <a:t>Case II. A one-tailed test with the lower tail, where H-naught is mu is greater than or equal to mu-naught and H1 is mu is less than mu-naught. The left tail is shaded with 5% of the area in the tail.</a:t>
            </a:r>
          </a:p>
          <a:p>
            <a:pPr>
              <a:spcBef>
                <a:spcPts val="0"/>
              </a:spcBef>
            </a:pPr>
            <a:r>
              <a:rPr lang="en-US" sz="1800" dirty="0">
                <a:solidFill>
                  <a:schemeClr val="tx1"/>
                </a:solidFill>
              </a:rPr>
              <a:t>Case III. A one-tailed test with the upper tail, where H-naught is mu is less than or equal to mu-naught and H1 is mu is greater than mu-naught. The right tail is shaded with 5% of the area in the tail</a:t>
            </a:r>
            <a:r>
              <a:rPr lang="en-US" sz="1800" dirty="0" smtClean="0">
                <a:solidFill>
                  <a:schemeClr val="tx1"/>
                </a:solidFill>
              </a:rPr>
              <a:t>.</a:t>
            </a:r>
          </a:p>
          <a:p>
            <a:r>
              <a:rPr lang="en-US" sz="1800" dirty="0" smtClean="0">
                <a:solidFill>
                  <a:schemeClr val="tx1"/>
                </a:solidFill>
              </a:rPr>
              <a:t>(Right image) All </a:t>
            </a:r>
            <a:r>
              <a:rPr lang="en-US" sz="1800" dirty="0">
                <a:solidFill>
                  <a:schemeClr val="tx1"/>
                </a:solidFill>
              </a:rPr>
              <a:t>three have a mean of mu sub 0. The first curve is labeled Case I and shows the shading required for a two-tailed test. The alternative hypothesis is "not equal to" and both tail areas of 2.5% are shaded. Case II shows a lower one tailed test with the lower 5% of the curve shaded. The alternative hypothesis contains a less than sign. Case II shows an upper one-tailed test with the upper 5% of the curve shaded. The upper 5% of the curve is shaded.</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52706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2.6</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Scatterplot A has a correlation of 1 and is in a perfect positive line. Scatterplot B has a correlation of negative 1 and the data is in a perfect negative line. Scatterplot C has a correlation of 0.79 and the data is increasing and is fairly linear. Scatterplot D has a correlation of negative 0.89. In this plot, as x increases, y tends to decrease. The data also falls in a fairly strong linear pattern. Scatterplot E has a correlation of 0. The data is not in a positive or negative pattern and is very scattered. Scatterplot F has a correlation of 0 and the data is in the pattern of a parabola.</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41063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a:t>
            </a:r>
            <a:r>
              <a:rPr lang="en-US" sz="2800" dirty="0" smtClean="0"/>
              <a:t>2.7 -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 A second graph shows the change in DPIPC from quarter to quarter from February 2000 to August 2016, which is nearly flat.</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89871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2.8 ACF Graphs for DPIPC and ∆DPIPC</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smtClean="0">
                <a:solidFill>
                  <a:schemeClr val="tx1"/>
                </a:solidFill>
              </a:rPr>
              <a:t>(Left image) The </a:t>
            </a:r>
            <a:r>
              <a:rPr lang="en-US" sz="2400" dirty="0">
                <a:solidFill>
                  <a:schemeClr val="tx1"/>
                </a:solidFill>
              </a:rPr>
              <a:t>ACF values are 0.951, 0.903, 0.857, 0.810, 0.765, 0.719, 0.675, 0.629, 0.586, 0.543, 0.499, 0.457. All of these exceed the upper limit of the confidence interval</a:t>
            </a:r>
            <a:r>
              <a:rPr lang="en-US" sz="2400" dirty="0" smtClean="0">
                <a:solidFill>
                  <a:schemeClr val="tx1"/>
                </a:solidFill>
              </a:rPr>
              <a:t>.</a:t>
            </a:r>
          </a:p>
          <a:p>
            <a:r>
              <a:rPr lang="en-US" sz="2400" dirty="0" smtClean="0">
                <a:solidFill>
                  <a:schemeClr val="tx1"/>
                </a:solidFill>
              </a:rPr>
              <a:t>(Right image) The </a:t>
            </a:r>
            <a:r>
              <a:rPr lang="en-US" sz="2400" dirty="0">
                <a:solidFill>
                  <a:schemeClr val="tx1"/>
                </a:solidFill>
              </a:rPr>
              <a:t>ACF values are negative 0.195, 0.076, 0.004, negative 0.116, 0.047, negative 0.097, negative 0.008, 0.003, negative 0.076, negative 0.010, negative 0.026, and negative 0.078. All of these values are within the confidence limits.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886423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2.9 Total New Houses Sold</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total number of new homes sold is cyclical, but the overall trend was increasing from 2002 to 2006, decreasing from 2006 to 2009, then slowly increasing from 2009 to 2016. The linear </a:t>
            </a:r>
            <a:r>
              <a:rPr lang="en-US" sz="2400" dirty="0" err="1">
                <a:solidFill>
                  <a:schemeClr val="tx1"/>
                </a:solidFill>
              </a:rPr>
              <a:t>trendline</a:t>
            </a:r>
            <a:r>
              <a:rPr lang="en-US" sz="2400" dirty="0">
                <a:solidFill>
                  <a:schemeClr val="tx1"/>
                </a:solidFill>
              </a:rPr>
              <a:t> is negative showing that even though home sales is increasing, it is not near where it was in the early 2000s</a:t>
            </a:r>
            <a:r>
              <a:rPr lang="en-US" sz="2400" dirty="0" smtClean="0">
                <a:solidFill>
                  <a:schemeClr val="tx1"/>
                </a:solidFill>
              </a:rPr>
              <a:t>.</a:t>
            </a:r>
            <a:endParaRPr lang="en-US" sz="2400" dirty="0">
              <a:solidFill>
                <a:schemeClr val="tx1"/>
              </a:solidFill>
            </a:endParaRP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3375830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a:t>
            </a:r>
            <a:r>
              <a:rPr lang="en-US" sz="2800" dirty="0" smtClean="0"/>
              <a:t>2.10 ACF Graphs for TNHS and ∆TNHS - Appendix</a:t>
            </a:r>
            <a:endParaRPr lang="en-US" sz="2800" dirty="0"/>
          </a:p>
        </p:txBody>
      </p:sp>
      <p:sp>
        <p:nvSpPr>
          <p:cNvPr id="3" name="Content Placeholder 2"/>
          <p:cNvSpPr>
            <a:spLocks noGrp="1"/>
          </p:cNvSpPr>
          <p:nvPr>
            <p:ph idx="1"/>
          </p:nvPr>
        </p:nvSpPr>
        <p:spPr/>
        <p:txBody>
          <a:bodyPr/>
          <a:lstStyle/>
          <a:p>
            <a:r>
              <a:rPr lang="en-US" sz="2400" dirty="0" smtClean="0">
                <a:solidFill>
                  <a:schemeClr val="tx1"/>
                </a:solidFill>
              </a:rPr>
              <a:t>(Left image) The ACF values are 0.9741, 0.9484, 0.9164, 0.8869, 0.8730, 0.8562, 0.8558, 0.8520, 0.8608, 0.8716, 0.8764, 0.8778. All of these values exceed the upper limit of the confidence interval.</a:t>
            </a:r>
          </a:p>
          <a:p>
            <a:r>
              <a:rPr lang="en-US" sz="2400" dirty="0" smtClean="0">
                <a:solidFill>
                  <a:schemeClr val="tx1"/>
                </a:solidFill>
              </a:rPr>
              <a:t>(Right image) The ACF values are negative 0.0239, 0.1351, negative 0.0506, negative 0.3191, 0.0859, negative 0.3447, 0.0675, negative 0.2432, negative 0.0477, 0.1141, 0.0578, and 0.5779.</a:t>
            </a:r>
            <a:endParaRPr lang="en-US" sz="2400" dirty="0">
              <a:solidFill>
                <a:schemeClr val="tx1"/>
              </a:solidFill>
            </a:endParaRP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433297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2.8 </a:t>
            </a:r>
            <a:r>
              <a:rPr lang="en-US" sz="2800" dirty="0" smtClean="0"/>
              <a:t>- Appendix</a:t>
            </a:r>
            <a:endParaRPr lang="en-US" sz="2800" dirty="0"/>
          </a:p>
        </p:txBody>
      </p:sp>
      <p:sp>
        <p:nvSpPr>
          <p:cNvPr id="3" name="Content Placeholder 2"/>
          <p:cNvSpPr>
            <a:spLocks noGrp="1"/>
          </p:cNvSpPr>
          <p:nvPr>
            <p:ph idx="1"/>
          </p:nvPr>
        </p:nvSpPr>
        <p:spPr/>
        <p:txBody>
          <a:bodyPr/>
          <a:lstStyle/>
          <a:p>
            <a:r>
              <a:rPr lang="en-US" sz="2400" dirty="0" smtClean="0">
                <a:solidFill>
                  <a:schemeClr val="tx1"/>
                </a:solidFill>
              </a:rPr>
              <a:t>(Top image) The </a:t>
            </a:r>
            <a:r>
              <a:rPr lang="en-US" sz="2400" dirty="0">
                <a:solidFill>
                  <a:schemeClr val="tx1"/>
                </a:solidFill>
              </a:rPr>
              <a:t>ACF values are 0.951, 0.903, 0.857, 0.810, 0.765, 0.719, 0.675, 0.629, 0.586, 0.543, 0.499, 0.457. All of these exceed the upper limit of the confidence interval</a:t>
            </a:r>
            <a:r>
              <a:rPr lang="en-US" sz="2400" dirty="0" smtClean="0">
                <a:solidFill>
                  <a:schemeClr val="tx1"/>
                </a:solidFill>
              </a:rPr>
              <a:t>.</a:t>
            </a:r>
          </a:p>
          <a:p>
            <a:r>
              <a:rPr lang="en-US" sz="2400" dirty="0" smtClean="0">
                <a:solidFill>
                  <a:schemeClr val="tx1"/>
                </a:solidFill>
              </a:rPr>
              <a:t>(Bottom image) The </a:t>
            </a:r>
            <a:r>
              <a:rPr lang="en-US" sz="2400" dirty="0">
                <a:solidFill>
                  <a:schemeClr val="tx1"/>
                </a:solidFill>
              </a:rPr>
              <a:t>ACF values are negative 0.195, 0.076, 0.004, negative 0.116, 0.047, negative 0.097, negative 0.008, 0.003, negative 0.076, negative 0.010, negative 0.026, and negative 0.078. All of these values are within the confidence limits.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96418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2.1</a:t>
            </a:r>
          </a:p>
        </p:txBody>
      </p:sp>
      <p:pic>
        <p:nvPicPr>
          <p:cNvPr id="30722" name="Picture 2" descr="Time plot showing the U.S. total population from Feb 2000 to October 2016. A second plot shows the same information along with a trendli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3245" y="496888"/>
            <a:ext cx="6073686" cy="58521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description</a:t>
            </a:r>
            <a:endParaRPr lang="en-US" dirty="0"/>
          </a:p>
        </p:txBody>
      </p:sp>
    </p:spTree>
    <p:extLst>
      <p:ext uri="{BB962C8B-B14F-4D97-AF65-F5344CB8AC3E}">
        <p14:creationId xmlns:p14="http://schemas.microsoft.com/office/powerpoint/2010/main" val="3706792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2.2</a:t>
            </a:r>
          </a:p>
        </p:txBody>
      </p:sp>
      <p:pic>
        <p:nvPicPr>
          <p:cNvPr id="31746" name="Picture 2" descr="Time plot showing the total new houses sold by month in thousands from January 2002 to December 20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2718" y="1131888"/>
            <a:ext cx="7394423" cy="52120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description</a:t>
            </a:r>
            <a:endParaRPr lang="en-US" dirty="0"/>
          </a:p>
        </p:txBody>
      </p:sp>
    </p:spTree>
    <p:extLst>
      <p:ext uri="{BB962C8B-B14F-4D97-AF65-F5344CB8AC3E}">
        <p14:creationId xmlns:p14="http://schemas.microsoft.com/office/powerpoint/2010/main" val="586536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2.3</a:t>
            </a:r>
          </a:p>
        </p:txBody>
      </p:sp>
      <p:pic>
        <p:nvPicPr>
          <p:cNvPr id="32770" name="Picture 2" descr="Time plot showing that the disposable personal income per capita rose fairly linearly in the United States from Feb 19 59 until May 201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41966" y="2197452"/>
            <a:ext cx="5892550" cy="29260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771" name="Picture 3" descr="Time plot showing the disposable personal income along with a linear trend and a quadratic trend.&#10;The data is concave up and increasing, so the quadratic trend fits well."/>
          <p:cNvPicPr>
            <a:picLocks noGrp="1" noChangeAspect="1" noChangeArrowheads="1"/>
          </p:cNvPicPr>
          <p:nvPr>
            <p:ph idx="10"/>
          </p:nvPr>
        </p:nvPicPr>
        <p:blipFill>
          <a:blip r:embed="rId4" cstate="print">
            <a:extLst>
              <a:ext uri="{28A0092B-C50C-407E-A947-70E740481C1C}">
                <a14:useLocalDpi xmlns:a14="http://schemas.microsoft.com/office/drawing/2010/main" val="0"/>
              </a:ext>
            </a:extLst>
          </a:blip>
          <a:srcRect/>
          <a:stretch>
            <a:fillRect/>
          </a:stretch>
        </p:blipFill>
        <p:spPr bwMode="auto">
          <a:xfrm>
            <a:off x="6942607" y="1108067"/>
            <a:ext cx="4937760" cy="526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34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Statistical Review</a:t>
            </a:r>
          </a:p>
        </p:txBody>
      </p:sp>
      <p:pic>
        <p:nvPicPr>
          <p:cNvPr id="33794" name="Picture 2" descr="Data set of responses arranged from low to high."/>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3888" y="2188728"/>
            <a:ext cx="10715119" cy="28041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description</a:t>
            </a:r>
            <a:endParaRPr lang="en-US" dirty="0"/>
          </a:p>
        </p:txBody>
      </p:sp>
    </p:spTree>
    <p:extLst>
      <p:ext uri="{BB962C8B-B14F-4D97-AF65-F5344CB8AC3E}">
        <p14:creationId xmlns:p14="http://schemas.microsoft.com/office/powerpoint/2010/main" val="218109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2.4</a:t>
            </a:r>
          </a:p>
        </p:txBody>
      </p:sp>
      <p:pic>
        <p:nvPicPr>
          <p:cNvPr id="34818" name="Picture 2" descr="Time plot showing sales from month 1 to 25 in number of uni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386" y="1451429"/>
            <a:ext cx="9808565" cy="45034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description</a:t>
            </a:r>
            <a:endParaRPr lang="en-US" dirty="0"/>
          </a:p>
        </p:txBody>
      </p:sp>
    </p:spTree>
    <p:extLst>
      <p:ext uri="{BB962C8B-B14F-4D97-AF65-F5344CB8AC3E}">
        <p14:creationId xmlns:p14="http://schemas.microsoft.com/office/powerpoint/2010/main" val="201118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calculation of sample and population standard deviations and variances</a:t>
            </a:r>
          </a:p>
        </p:txBody>
      </p:sp>
      <p:graphicFrame>
        <p:nvGraphicFramePr>
          <p:cNvPr id="5" name="Table 2"/>
          <p:cNvGraphicFramePr>
            <a:graphicFrameLocks noGrp="1"/>
          </p:cNvGraphicFramePr>
          <p:nvPr>
            <p:extLst>
              <p:ext uri="{D42A27DB-BD31-4B8C-83A1-F6EECF244321}">
                <p14:modId xmlns:p14="http://schemas.microsoft.com/office/powerpoint/2010/main" val="1538544099"/>
              </p:ext>
            </p:extLst>
          </p:nvPr>
        </p:nvGraphicFramePr>
        <p:xfrm>
          <a:off x="876300" y="2154744"/>
          <a:ext cx="10149840" cy="356616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20000"/>
                    </a:ext>
                  </a:extLst>
                </a:gridCol>
                <a:gridCol w="3291840">
                  <a:extLst>
                    <a:ext uri="{9D8B030D-6E8A-4147-A177-3AD203B41FA5}">
                      <a16:colId xmlns="" xmlns:a16="http://schemas.microsoft.com/office/drawing/2014/main" val="20001"/>
                    </a:ext>
                  </a:extLst>
                </a:gridCol>
                <a:gridCol w="3200400">
                  <a:extLst>
                    <a:ext uri="{9D8B030D-6E8A-4147-A177-3AD203B41FA5}">
                      <a16:colId xmlns="" xmlns:a16="http://schemas.microsoft.com/office/drawing/2014/main" val="20002"/>
                    </a:ext>
                  </a:extLst>
                </a:gridCol>
              </a:tblGrid>
              <a:tr h="731520">
                <a:tc>
                  <a:txBody>
                    <a:bodyPr/>
                    <a:lstStyle/>
                    <a:p>
                      <a:endParaRPr lang="en-US" sz="2800"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800" dirty="0" smtClean="0">
                          <a:solidFill>
                            <a:schemeClr val="tx1"/>
                          </a:solidFill>
                        </a:rPr>
                        <a:t>For a Sample</a:t>
                      </a:r>
                      <a:endParaRPr lang="en-US" sz="2800"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tc>
                  <a:txBody>
                    <a:bodyPr/>
                    <a:lstStyle/>
                    <a:p>
                      <a:pPr algn="ctr"/>
                      <a:r>
                        <a:rPr lang="en-US" sz="2800" dirty="0" smtClean="0">
                          <a:solidFill>
                            <a:schemeClr val="tx1"/>
                          </a:solidFill>
                        </a:rPr>
                        <a:t>For a Population</a:t>
                      </a:r>
                      <a:endParaRPr lang="en-US" sz="2800"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0"/>
                  </a:ext>
                </a:extLst>
              </a:tr>
              <a:tr h="1645920">
                <a:tc>
                  <a:txBody>
                    <a:bodyPr/>
                    <a:lstStyle/>
                    <a:p>
                      <a:r>
                        <a:rPr lang="en-US" sz="2800" dirty="0" smtClean="0">
                          <a:solidFill>
                            <a:schemeClr val="tx1"/>
                          </a:solidFill>
                        </a:rPr>
                        <a:t>Standard deviation</a:t>
                      </a:r>
                      <a:endParaRPr lang="en-US" sz="28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algn="l"/>
                      <a:endParaRPr lang="en-US" sz="28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1"/>
                  </a:ext>
                </a:extLst>
              </a:tr>
              <a:tr h="1188720">
                <a:tc>
                  <a:txBody>
                    <a:bodyPr/>
                    <a:lstStyle/>
                    <a:p>
                      <a:r>
                        <a:rPr lang="en-US" sz="2800" dirty="0" smtClean="0">
                          <a:solidFill>
                            <a:schemeClr val="tx1"/>
                          </a:solidFill>
                        </a:rPr>
                        <a:t>Variance</a:t>
                      </a:r>
                      <a:endParaRPr lang="en-US" sz="28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8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sz="28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 xmlns:a16="http://schemas.microsoft.com/office/drawing/2014/main" val="10002"/>
                  </a:ext>
                </a:extLst>
              </a:tr>
            </a:tbl>
          </a:graphicData>
        </a:graphic>
      </p:graphicFrame>
      <p:graphicFrame>
        <p:nvGraphicFramePr>
          <p:cNvPr id="2" name="Object 3"/>
          <p:cNvGraphicFramePr>
            <a:graphicFrameLocks noChangeAspect="1"/>
          </p:cNvGraphicFramePr>
          <p:nvPr>
            <p:extLst>
              <p:ext uri="{D42A27DB-BD31-4B8C-83A1-F6EECF244321}">
                <p14:modId xmlns:p14="http://schemas.microsoft.com/office/powerpoint/2010/main" val="1802699097"/>
              </p:ext>
            </p:extLst>
          </p:nvPr>
        </p:nvGraphicFramePr>
        <p:xfrm>
          <a:off x="4789488" y="3113088"/>
          <a:ext cx="2681287" cy="1144587"/>
        </p:xfrm>
        <a:graphic>
          <a:graphicData uri="http://schemas.openxmlformats.org/presentationml/2006/ole">
            <mc:AlternateContent xmlns:mc="http://schemas.openxmlformats.org/markup-compatibility/2006">
              <mc:Choice xmlns:v="urn:schemas-microsoft-com:vml" Requires="v">
                <p:oleObj spid="_x0000_s47146" name="Equation" r:id="rId4" imgW="1218960" imgH="520560" progId="Equation.DSMT4">
                  <p:embed/>
                </p:oleObj>
              </mc:Choice>
              <mc:Fallback>
                <p:oleObj name="Equation" r:id="rId4" imgW="1218960" imgH="520560" progId="Equation.DSMT4">
                  <p:embed/>
                  <p:pic>
                    <p:nvPicPr>
                      <p:cNvPr id="0" name=""/>
                      <p:cNvPicPr/>
                      <p:nvPr/>
                    </p:nvPicPr>
                    <p:blipFill>
                      <a:blip r:embed="rId5"/>
                      <a:stretch>
                        <a:fillRect/>
                      </a:stretch>
                    </p:blipFill>
                    <p:spPr>
                      <a:xfrm>
                        <a:off x="4789488" y="3113088"/>
                        <a:ext cx="2681287" cy="1144587"/>
                      </a:xfrm>
                      <a:prstGeom prst="rect">
                        <a:avLst/>
                      </a:prstGeom>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943396956"/>
              </p:ext>
            </p:extLst>
          </p:nvPr>
        </p:nvGraphicFramePr>
        <p:xfrm>
          <a:off x="8075613" y="3141663"/>
          <a:ext cx="2598737" cy="1116012"/>
        </p:xfrm>
        <a:graphic>
          <a:graphicData uri="http://schemas.openxmlformats.org/presentationml/2006/ole">
            <mc:AlternateContent xmlns:mc="http://schemas.openxmlformats.org/markup-compatibility/2006">
              <mc:Choice xmlns:v="urn:schemas-microsoft-com:vml" Requires="v">
                <p:oleObj spid="_x0000_s47147" name="Equation" r:id="rId6" imgW="1180800" imgH="507960" progId="Equation.DSMT4">
                  <p:embed/>
                </p:oleObj>
              </mc:Choice>
              <mc:Fallback>
                <p:oleObj name="Equation" r:id="rId6" imgW="1180800" imgH="507960" progId="Equation.DSMT4">
                  <p:embed/>
                  <p:pic>
                    <p:nvPicPr>
                      <p:cNvPr id="0" name=""/>
                      <p:cNvPicPr/>
                      <p:nvPr/>
                    </p:nvPicPr>
                    <p:blipFill>
                      <a:blip r:embed="rId7"/>
                      <a:stretch>
                        <a:fillRect/>
                      </a:stretch>
                    </p:blipFill>
                    <p:spPr>
                      <a:xfrm>
                        <a:off x="8075613" y="3141663"/>
                        <a:ext cx="2598737" cy="11160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99046356"/>
              </p:ext>
            </p:extLst>
          </p:nvPr>
        </p:nvGraphicFramePr>
        <p:xfrm>
          <a:off x="4789488" y="4500563"/>
          <a:ext cx="2820987" cy="1144587"/>
        </p:xfrm>
        <a:graphic>
          <a:graphicData uri="http://schemas.openxmlformats.org/presentationml/2006/ole">
            <mc:AlternateContent xmlns:mc="http://schemas.openxmlformats.org/markup-compatibility/2006">
              <mc:Choice xmlns:v="urn:schemas-microsoft-com:vml" Requires="v">
                <p:oleObj spid="_x0000_s47148" name="Equation" r:id="rId8" imgW="1282680" imgH="520560" progId="Equation.DSMT4">
                  <p:embed/>
                </p:oleObj>
              </mc:Choice>
              <mc:Fallback>
                <p:oleObj name="Equation" r:id="rId8" imgW="1282680" imgH="520560" progId="Equation.DSMT4">
                  <p:embed/>
                  <p:pic>
                    <p:nvPicPr>
                      <p:cNvPr id="0" name=""/>
                      <p:cNvPicPr/>
                      <p:nvPr/>
                    </p:nvPicPr>
                    <p:blipFill>
                      <a:blip r:embed="rId9"/>
                      <a:stretch>
                        <a:fillRect/>
                      </a:stretch>
                    </p:blipFill>
                    <p:spPr>
                      <a:xfrm>
                        <a:off x="4789488" y="4500563"/>
                        <a:ext cx="2820987" cy="11445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5576142"/>
              </p:ext>
            </p:extLst>
          </p:nvPr>
        </p:nvGraphicFramePr>
        <p:xfrm>
          <a:off x="8061325" y="4500563"/>
          <a:ext cx="2765425" cy="1117600"/>
        </p:xfrm>
        <a:graphic>
          <a:graphicData uri="http://schemas.openxmlformats.org/presentationml/2006/ole">
            <mc:AlternateContent xmlns:mc="http://schemas.openxmlformats.org/markup-compatibility/2006">
              <mc:Choice xmlns:v="urn:schemas-microsoft-com:vml" Requires="v">
                <p:oleObj spid="_x0000_s47149" name="Equation" r:id="rId10" imgW="1257120" imgH="507960" progId="Equation.DSMT4">
                  <p:embed/>
                </p:oleObj>
              </mc:Choice>
              <mc:Fallback>
                <p:oleObj name="Equation" r:id="rId10" imgW="1257120" imgH="507960" progId="Equation.DSMT4">
                  <p:embed/>
                  <p:pic>
                    <p:nvPicPr>
                      <p:cNvPr id="0" name=""/>
                      <p:cNvPicPr/>
                      <p:nvPr/>
                    </p:nvPicPr>
                    <p:blipFill>
                      <a:blip r:embed="rId11"/>
                      <a:stretch>
                        <a:fillRect/>
                      </a:stretch>
                    </p:blipFill>
                    <p:spPr>
                      <a:xfrm>
                        <a:off x="8061325" y="4500563"/>
                        <a:ext cx="2765425" cy="1117600"/>
                      </a:xfrm>
                      <a:prstGeom prst="rect">
                        <a:avLst/>
                      </a:prstGeom>
                    </p:spPr>
                  </p:pic>
                </p:oleObj>
              </mc:Fallback>
            </mc:AlternateContent>
          </a:graphicData>
        </a:graphic>
      </p:graphicFrame>
    </p:spTree>
    <p:extLst>
      <p:ext uri="{BB962C8B-B14F-4D97-AF65-F5344CB8AC3E}">
        <p14:creationId xmlns:p14="http://schemas.microsoft.com/office/powerpoint/2010/main" val="2468699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84">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466032"/>
      </a:hlink>
      <a:folHlink>
        <a:srgbClr val="46603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1688</TotalTime>
  <Words>2185</Words>
  <Application>Microsoft Office PowerPoint</Application>
  <PresentationFormat>Widescreen</PresentationFormat>
  <Paragraphs>239</Paragraphs>
  <Slides>39</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Trebuchet MS</vt:lpstr>
      <vt:lpstr>Wingdings 3</vt:lpstr>
      <vt:lpstr>Facet</vt:lpstr>
      <vt:lpstr>Equation</vt:lpstr>
      <vt:lpstr>Chapter 2</vt:lpstr>
      <vt:lpstr>The Forecast Process</vt:lpstr>
      <vt:lpstr>Typical Time Series Patterns</vt:lpstr>
      <vt:lpstr>Figure 2.1</vt:lpstr>
      <vt:lpstr>Figure 2.2</vt:lpstr>
      <vt:lpstr>Figure 2.3</vt:lpstr>
      <vt:lpstr>Statistical Review</vt:lpstr>
      <vt:lpstr>Figure 2.4</vt:lpstr>
      <vt:lpstr>calculation of sample and population standard deviations and variances</vt:lpstr>
      <vt:lpstr>Distributions 1</vt:lpstr>
      <vt:lpstr>Distributions 2</vt:lpstr>
      <vt:lpstr>Distributions 3</vt:lpstr>
      <vt:lpstr>Figure 2.5 Three Normal Distributions</vt:lpstr>
      <vt:lpstr>Table 2.4 Standard Normal Distribution</vt:lpstr>
      <vt:lpstr>Figure 2.5 The Student’s t-Distribution</vt:lpstr>
      <vt:lpstr>Statistical Inference</vt:lpstr>
      <vt:lpstr>Hypothesis Testing</vt:lpstr>
      <vt:lpstr>Table 2.6 Type I and Type II Errors</vt:lpstr>
      <vt:lpstr>The Correlation Coefficient and its Significance</vt:lpstr>
      <vt:lpstr>Figure 2.6</vt:lpstr>
      <vt:lpstr>Figure 2.7</vt:lpstr>
      <vt:lpstr>Figure 2.8 ACF Graphs for DPIPC and ∆DPIPC</vt:lpstr>
      <vt:lpstr>Figure 2.9 Total New Houses Sold</vt:lpstr>
      <vt:lpstr>Figure 2.10 ACF Graphs for TNHS and ∆TNHS</vt:lpstr>
      <vt:lpstr>Figure 2.8</vt:lpstr>
      <vt:lpstr>Appendix of Image Long Descriptions</vt:lpstr>
      <vt:lpstr>Figure 2.1 - Appendix</vt:lpstr>
      <vt:lpstr>Figure 2.2 - Appendix</vt:lpstr>
      <vt:lpstr>Statistical Review - Appendix</vt:lpstr>
      <vt:lpstr>Figure 2.4 - Appendix</vt:lpstr>
      <vt:lpstr>Figure 2.5 Three Normal Distributions - Appendix</vt:lpstr>
      <vt:lpstr>Hypothesis Testing - Appendix</vt:lpstr>
      <vt:lpstr>Table 2.6 Type I and Type II Errors - Appendix</vt:lpstr>
      <vt:lpstr>Figure 2.6 - Appendix</vt:lpstr>
      <vt:lpstr>Figure 2.7 - Appendix</vt:lpstr>
      <vt:lpstr>Figure 2.8 ACF Graphs for DPIPC and ∆DPIPC - Appendix</vt:lpstr>
      <vt:lpstr>Figure 2.9 Total New Houses Sold - Appendix</vt:lpstr>
      <vt:lpstr>Figure 2.10 ACF Graphs for TNHS and ∆TNHS - Appendix</vt:lpstr>
      <vt:lpstr>Figure 2.8 - Appendix</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Keating</dc:creator>
  <cp:lastModifiedBy>Mohamed</cp:lastModifiedBy>
  <cp:revision>194</cp:revision>
  <dcterms:created xsi:type="dcterms:W3CDTF">2017-10-17T15:12:04Z</dcterms:created>
  <dcterms:modified xsi:type="dcterms:W3CDTF">2019-09-03T18:28:59Z</dcterms:modified>
</cp:coreProperties>
</file>