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3" r:id="rId8"/>
    <p:sldId id="265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423200"/>
    <a:srgbClr val="5C4600"/>
    <a:srgbClr val="FFB7B7"/>
    <a:srgbClr val="540000"/>
    <a:srgbClr val="7A0000"/>
    <a:srgbClr val="59349C"/>
    <a:srgbClr val="FF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DB18-AFFE-4A56-B44E-6CA1015C56E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2451B2-7366-4DA8-974E-B756F2414C22}">
      <dgm:prSet phldrT="[Text]" custT="1"/>
      <dgm:spPr/>
      <dgm:t>
        <a:bodyPr/>
        <a:lstStyle/>
        <a:p>
          <a:r>
            <a:rPr lang="ar-SA" sz="4400" dirty="0"/>
            <a:t>المعطيات</a:t>
          </a:r>
          <a:endParaRPr lang="en-US" sz="4400" dirty="0"/>
        </a:p>
      </dgm:t>
    </dgm:pt>
    <dgm:pt modelId="{B5322681-035A-4532-82B0-CEF1D15863FD}" type="parTrans" cxnId="{A8EAB623-4714-4873-B289-054B46623F52}">
      <dgm:prSet/>
      <dgm:spPr/>
      <dgm:t>
        <a:bodyPr/>
        <a:lstStyle/>
        <a:p>
          <a:endParaRPr lang="en-US"/>
        </a:p>
      </dgm:t>
    </dgm:pt>
    <dgm:pt modelId="{CE20A47A-5ACF-4AC2-9405-2D41B1B712BD}" type="sibTrans" cxnId="{A8EAB623-4714-4873-B289-054B46623F52}">
      <dgm:prSet/>
      <dgm:spPr/>
      <dgm:t>
        <a:bodyPr/>
        <a:lstStyle/>
        <a:p>
          <a:endParaRPr lang="en-US"/>
        </a:p>
      </dgm:t>
    </dgm:pt>
    <dgm:pt modelId="{A8D1C497-AD78-4CAE-8F5E-05246D1EC5B5}">
      <dgm:prSet phldrT="[Text]"/>
      <dgm:spPr/>
      <dgm:t>
        <a:bodyPr/>
        <a:lstStyle/>
        <a:p>
          <a:r>
            <a:rPr lang="en-US" b="1" dirty="0"/>
            <a:t>M=30,000 kg</a:t>
          </a:r>
        </a:p>
      </dgm:t>
    </dgm:pt>
    <dgm:pt modelId="{24AFB3D9-7C04-4FAE-953D-82D73DBF1EB3}" type="parTrans" cxnId="{1F05E576-71FA-45EB-9510-279ACB2DAE50}">
      <dgm:prSet/>
      <dgm:spPr/>
      <dgm:t>
        <a:bodyPr/>
        <a:lstStyle/>
        <a:p>
          <a:endParaRPr lang="en-US"/>
        </a:p>
      </dgm:t>
    </dgm:pt>
    <dgm:pt modelId="{D7FDD35C-B07F-482A-B3C9-4A95F0D913A2}" type="sibTrans" cxnId="{1F05E576-71FA-45EB-9510-279ACB2DAE50}">
      <dgm:prSet/>
      <dgm:spPr/>
      <dgm:t>
        <a:bodyPr/>
        <a:lstStyle/>
        <a:p>
          <a:endParaRPr lang="en-US"/>
        </a:p>
      </dgm:t>
    </dgm:pt>
    <dgm:pt modelId="{0081080F-D5BE-4B66-BEB7-5DB70C33714E}">
      <dgm:prSet phldrT="[Text]" custT="1"/>
      <dgm:spPr/>
      <dgm:t>
        <a:bodyPr/>
        <a:lstStyle/>
        <a:p>
          <a:r>
            <a:rPr lang="ar-SA" sz="4400" dirty="0"/>
            <a:t>الحل</a:t>
          </a:r>
          <a:endParaRPr lang="en-US" sz="4400" dirty="0"/>
        </a:p>
      </dgm:t>
    </dgm:pt>
    <dgm:pt modelId="{2AF8D28B-704A-46C5-85E4-284204CAB6B4}" type="parTrans" cxnId="{C5E69BE1-DCC7-43D6-83F2-0032ED6B711E}">
      <dgm:prSet/>
      <dgm:spPr/>
      <dgm:t>
        <a:bodyPr/>
        <a:lstStyle/>
        <a:p>
          <a:endParaRPr lang="en-US"/>
        </a:p>
      </dgm:t>
    </dgm:pt>
    <dgm:pt modelId="{57633552-4D4A-4CC0-9F05-534027E159D1}" type="sibTrans" cxnId="{C5E69BE1-DCC7-43D6-83F2-0032ED6B711E}">
      <dgm:prSet/>
      <dgm:spPr/>
      <dgm:t>
        <a:bodyPr/>
        <a:lstStyle/>
        <a:p>
          <a:endParaRPr lang="en-US"/>
        </a:p>
      </dgm:t>
    </dgm:pt>
    <dgm:pt modelId="{99653BE6-A672-450C-89A2-875D8456D268}">
      <dgm:prSet phldrT="[Text]"/>
      <dgm:spPr/>
      <dgm:t>
        <a:bodyPr/>
        <a:lstStyle/>
        <a:p>
          <a:pPr>
            <a:buNone/>
          </a:pPr>
          <a:r>
            <a:rPr lang="el-GR" b="1" dirty="0"/>
            <a:t>Δ</a:t>
          </a:r>
          <a:r>
            <a:rPr lang="en-US" b="1" dirty="0"/>
            <a:t>v = </a:t>
          </a:r>
          <a:r>
            <a:rPr lang="en-US" b="1" dirty="0" err="1"/>
            <a:t>ve</a:t>
          </a:r>
          <a:r>
            <a:rPr lang="en-US" b="1" dirty="0"/>
            <a:t> x ln( M / (M-</a:t>
          </a:r>
          <a:r>
            <a:rPr lang="en-US" b="1" dirty="0" err="1"/>
            <a:t>qt</a:t>
          </a:r>
          <a:r>
            <a:rPr lang="en-US" b="1" dirty="0"/>
            <a:t>) )</a:t>
          </a:r>
          <a:endParaRPr lang="en-US" dirty="0"/>
        </a:p>
      </dgm:t>
    </dgm:pt>
    <dgm:pt modelId="{09522A74-EDBF-4188-A97F-010E50B93B37}" type="parTrans" cxnId="{89A02B21-0E4B-4E1E-838A-20396A520AC3}">
      <dgm:prSet/>
      <dgm:spPr/>
      <dgm:t>
        <a:bodyPr/>
        <a:lstStyle/>
        <a:p>
          <a:endParaRPr lang="en-US"/>
        </a:p>
      </dgm:t>
    </dgm:pt>
    <dgm:pt modelId="{C7C61E6A-32F4-4FB5-9D17-0BFB126C9BD3}" type="sibTrans" cxnId="{89A02B21-0E4B-4E1E-838A-20396A520AC3}">
      <dgm:prSet/>
      <dgm:spPr/>
      <dgm:t>
        <a:bodyPr/>
        <a:lstStyle/>
        <a:p>
          <a:endParaRPr lang="en-US"/>
        </a:p>
      </dgm:t>
    </dgm:pt>
    <dgm:pt modelId="{1028D37B-2410-449F-B819-D44B585564AB}">
      <dgm:prSet/>
      <dgm:spPr/>
      <dgm:t>
        <a:bodyPr/>
        <a:lstStyle/>
        <a:p>
          <a:r>
            <a:rPr lang="en-US" b="1" dirty="0"/>
            <a:t>q= 30 kg/s</a:t>
          </a:r>
        </a:p>
      </dgm:t>
    </dgm:pt>
    <dgm:pt modelId="{50169D06-F873-460E-89C6-E5CFEFF6624B}" type="parTrans" cxnId="{35CE163D-85EE-4724-A1C4-FFC46A57EFC3}">
      <dgm:prSet/>
      <dgm:spPr/>
      <dgm:t>
        <a:bodyPr/>
        <a:lstStyle/>
        <a:p>
          <a:endParaRPr lang="en-US"/>
        </a:p>
      </dgm:t>
    </dgm:pt>
    <dgm:pt modelId="{8DC00B4B-E1FE-4FD0-8686-AE5ADFEAF526}" type="sibTrans" cxnId="{35CE163D-85EE-4724-A1C4-FFC46A57EFC3}">
      <dgm:prSet/>
      <dgm:spPr/>
      <dgm:t>
        <a:bodyPr/>
        <a:lstStyle/>
        <a:p>
          <a:endParaRPr lang="en-US"/>
        </a:p>
      </dgm:t>
    </dgm:pt>
    <dgm:pt modelId="{1CEA7ED2-822F-4D02-8D58-E2D7F4A75A80}">
      <dgm:prSet/>
      <dgm:spPr/>
      <dgm:t>
        <a:bodyPr/>
        <a:lstStyle/>
        <a:p>
          <a:r>
            <a:rPr lang="en-US" b="1" dirty="0" err="1"/>
            <a:t>Ve</a:t>
          </a:r>
          <a:r>
            <a:rPr lang="en-US" b="1" dirty="0"/>
            <a:t>= 3100 m/s</a:t>
          </a:r>
          <a:endParaRPr lang="ar-SA" b="1" dirty="0"/>
        </a:p>
      </dgm:t>
    </dgm:pt>
    <dgm:pt modelId="{A0BA40D1-5E87-4CB1-8E2D-5FD954A4B4BF}" type="parTrans" cxnId="{B61C73DB-578D-4C1B-A1FC-B3CC0142189B}">
      <dgm:prSet/>
      <dgm:spPr/>
      <dgm:t>
        <a:bodyPr/>
        <a:lstStyle/>
        <a:p>
          <a:endParaRPr lang="en-US"/>
        </a:p>
      </dgm:t>
    </dgm:pt>
    <dgm:pt modelId="{51A21F39-79FC-4187-BA86-4618A04885F7}" type="sibTrans" cxnId="{B61C73DB-578D-4C1B-A1FC-B3CC0142189B}">
      <dgm:prSet/>
      <dgm:spPr/>
      <dgm:t>
        <a:bodyPr/>
        <a:lstStyle/>
        <a:p>
          <a:endParaRPr lang="en-US"/>
        </a:p>
      </dgm:t>
    </dgm:pt>
    <dgm:pt modelId="{193DE678-3391-41C4-A61F-163166B33F59}">
      <dgm:prSet/>
      <dgm:spPr/>
      <dgm:t>
        <a:bodyPr/>
        <a:lstStyle/>
        <a:p>
          <a:r>
            <a:rPr lang="en-US" b="1" dirty="0"/>
            <a:t>t= 60 s</a:t>
          </a:r>
          <a:endParaRPr lang="ar-SA" b="1" dirty="0"/>
        </a:p>
      </dgm:t>
    </dgm:pt>
    <dgm:pt modelId="{67324DC0-0D56-40F1-B5BC-C77F11A8E29E}" type="parTrans" cxnId="{82F2A673-D274-4B3F-8EB1-209698C364B4}">
      <dgm:prSet/>
      <dgm:spPr/>
      <dgm:t>
        <a:bodyPr/>
        <a:lstStyle/>
        <a:p>
          <a:endParaRPr lang="en-US"/>
        </a:p>
      </dgm:t>
    </dgm:pt>
    <dgm:pt modelId="{656C4248-4478-4188-B978-F8C01A6ED8F3}" type="sibTrans" cxnId="{82F2A673-D274-4B3F-8EB1-209698C364B4}">
      <dgm:prSet/>
      <dgm:spPr/>
      <dgm:t>
        <a:bodyPr/>
        <a:lstStyle/>
        <a:p>
          <a:endParaRPr lang="en-US"/>
        </a:p>
      </dgm:t>
    </dgm:pt>
    <dgm:pt modelId="{64CFB9B2-EE44-4EAB-B623-5EA5C3F8966F}">
      <dgm:prSet phldrT="[Text]"/>
      <dgm:spPr/>
      <dgm:t>
        <a:bodyPr/>
        <a:lstStyle/>
        <a:p>
          <a:pPr>
            <a:buNone/>
          </a:pPr>
          <a:r>
            <a:rPr lang="en-US" b="1" dirty="0"/>
            <a:t>= 3100 x ln( 30000/(30000x60) )</a:t>
          </a:r>
          <a:endParaRPr lang="en-US" dirty="0"/>
        </a:p>
      </dgm:t>
    </dgm:pt>
    <dgm:pt modelId="{5766F00D-27E1-4E14-973F-D85524211508}" type="parTrans" cxnId="{83778108-CB65-41E9-A35D-CD39482BFB42}">
      <dgm:prSet/>
      <dgm:spPr/>
      <dgm:t>
        <a:bodyPr/>
        <a:lstStyle/>
        <a:p>
          <a:endParaRPr lang="en-US"/>
        </a:p>
      </dgm:t>
    </dgm:pt>
    <dgm:pt modelId="{CBDAE0F5-FC73-41DF-9908-C65E71611635}" type="sibTrans" cxnId="{83778108-CB65-41E9-A35D-CD39482BFB42}">
      <dgm:prSet/>
      <dgm:spPr/>
      <dgm:t>
        <a:bodyPr/>
        <a:lstStyle/>
        <a:p>
          <a:endParaRPr lang="en-US"/>
        </a:p>
      </dgm:t>
    </dgm:pt>
    <dgm:pt modelId="{A955FABF-2856-4B5A-9293-0C6B6EC8546D}">
      <dgm:prSet phldrT="[Text]"/>
      <dgm:spPr/>
      <dgm:t>
        <a:bodyPr/>
        <a:lstStyle/>
        <a:p>
          <a:pPr>
            <a:buNone/>
          </a:pPr>
          <a:r>
            <a:rPr lang="en-US" b="1" dirty="0"/>
            <a:t>= 192 m/s</a:t>
          </a:r>
          <a:endParaRPr lang="en-US" dirty="0"/>
        </a:p>
      </dgm:t>
    </dgm:pt>
    <dgm:pt modelId="{AEB4C063-056E-419F-A2C5-95E944C1666D}" type="parTrans" cxnId="{A17AA79B-6E68-4AC3-A616-61166D16D316}">
      <dgm:prSet/>
      <dgm:spPr/>
      <dgm:t>
        <a:bodyPr/>
        <a:lstStyle/>
        <a:p>
          <a:endParaRPr lang="en-US"/>
        </a:p>
      </dgm:t>
    </dgm:pt>
    <dgm:pt modelId="{F10F5FCD-5EC0-4D43-A535-8CF19D5B1A37}" type="sibTrans" cxnId="{A17AA79B-6E68-4AC3-A616-61166D16D316}">
      <dgm:prSet/>
      <dgm:spPr/>
      <dgm:t>
        <a:bodyPr/>
        <a:lstStyle/>
        <a:p>
          <a:endParaRPr lang="en-US"/>
        </a:p>
      </dgm:t>
    </dgm:pt>
    <dgm:pt modelId="{9847C82F-7694-45FF-8261-9DB246A5579A}" type="pres">
      <dgm:prSet presAssocID="{01A1DB18-AFFE-4A56-B44E-6CA1015C56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F7438-F794-410D-86FB-2FF3CBD4044B}" type="pres">
      <dgm:prSet presAssocID="{732451B2-7366-4DA8-974E-B756F2414C22}" presName="linNode" presStyleCnt="0"/>
      <dgm:spPr/>
    </dgm:pt>
    <dgm:pt modelId="{165474B2-03C6-4D07-B177-88A7D3FC37CF}" type="pres">
      <dgm:prSet presAssocID="{732451B2-7366-4DA8-974E-B756F2414C2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E9C4-D7CE-47F4-B980-DEDEFCA046BA}" type="pres">
      <dgm:prSet presAssocID="{732451B2-7366-4DA8-974E-B756F2414C2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36921-F430-43B4-AB0F-E231734B0904}" type="pres">
      <dgm:prSet presAssocID="{CE20A47A-5ACF-4AC2-9405-2D41B1B712BD}" presName="sp" presStyleCnt="0"/>
      <dgm:spPr/>
    </dgm:pt>
    <dgm:pt modelId="{43C04699-90C9-4392-B6F5-005BD9641DC9}" type="pres">
      <dgm:prSet presAssocID="{0081080F-D5BE-4B66-BEB7-5DB70C33714E}" presName="linNode" presStyleCnt="0"/>
      <dgm:spPr/>
    </dgm:pt>
    <dgm:pt modelId="{E977638C-F845-4CF0-85C2-DD3B4070DFAD}" type="pres">
      <dgm:prSet presAssocID="{0081080F-D5BE-4B66-BEB7-5DB70C33714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B7271-C5A0-4F27-8727-E78B00FEE680}" type="pres">
      <dgm:prSet presAssocID="{0081080F-D5BE-4B66-BEB7-5DB70C33714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8491E9-17F8-4B93-805D-C7031CFCBCB4}" type="presOf" srcId="{732451B2-7366-4DA8-974E-B756F2414C22}" destId="{165474B2-03C6-4D07-B177-88A7D3FC37CF}" srcOrd="0" destOrd="0" presId="urn:microsoft.com/office/officeart/2005/8/layout/vList5"/>
    <dgm:cxn modelId="{16803EB5-C316-4FB7-A001-10717E430EEE}" type="presOf" srcId="{99653BE6-A672-450C-89A2-875D8456D268}" destId="{50EB7271-C5A0-4F27-8727-E78B00FEE680}" srcOrd="0" destOrd="0" presId="urn:microsoft.com/office/officeart/2005/8/layout/vList5"/>
    <dgm:cxn modelId="{8F8A21EB-EC71-46A6-B31F-DB02F2D26F4A}" type="presOf" srcId="{01A1DB18-AFFE-4A56-B44E-6CA1015C56E6}" destId="{9847C82F-7694-45FF-8261-9DB246A5579A}" srcOrd="0" destOrd="0" presId="urn:microsoft.com/office/officeart/2005/8/layout/vList5"/>
    <dgm:cxn modelId="{89A02B21-0E4B-4E1E-838A-20396A520AC3}" srcId="{0081080F-D5BE-4B66-BEB7-5DB70C33714E}" destId="{99653BE6-A672-450C-89A2-875D8456D268}" srcOrd="0" destOrd="0" parTransId="{09522A74-EDBF-4188-A97F-010E50B93B37}" sibTransId="{C7C61E6A-32F4-4FB5-9D17-0BFB126C9BD3}"/>
    <dgm:cxn modelId="{A17AA79B-6E68-4AC3-A616-61166D16D316}" srcId="{0081080F-D5BE-4B66-BEB7-5DB70C33714E}" destId="{A955FABF-2856-4B5A-9293-0C6B6EC8546D}" srcOrd="2" destOrd="0" parTransId="{AEB4C063-056E-419F-A2C5-95E944C1666D}" sibTransId="{F10F5FCD-5EC0-4D43-A535-8CF19D5B1A37}"/>
    <dgm:cxn modelId="{46ABD60F-D1C9-4665-8628-549B6277839F}" type="presOf" srcId="{0081080F-D5BE-4B66-BEB7-5DB70C33714E}" destId="{E977638C-F845-4CF0-85C2-DD3B4070DFAD}" srcOrd="0" destOrd="0" presId="urn:microsoft.com/office/officeart/2005/8/layout/vList5"/>
    <dgm:cxn modelId="{82F2A673-D274-4B3F-8EB1-209698C364B4}" srcId="{732451B2-7366-4DA8-974E-B756F2414C22}" destId="{193DE678-3391-41C4-A61F-163166B33F59}" srcOrd="3" destOrd="0" parTransId="{67324DC0-0D56-40F1-B5BC-C77F11A8E29E}" sibTransId="{656C4248-4478-4188-B978-F8C01A6ED8F3}"/>
    <dgm:cxn modelId="{DEAB151E-B7B5-496A-9617-DA110D75A046}" type="presOf" srcId="{64CFB9B2-EE44-4EAB-B623-5EA5C3F8966F}" destId="{50EB7271-C5A0-4F27-8727-E78B00FEE680}" srcOrd="0" destOrd="1" presId="urn:microsoft.com/office/officeart/2005/8/layout/vList5"/>
    <dgm:cxn modelId="{EB5AB7E6-E370-48CE-8A74-73EA58860039}" type="presOf" srcId="{193DE678-3391-41C4-A61F-163166B33F59}" destId="{64EEE9C4-D7CE-47F4-B980-DEDEFCA046BA}" srcOrd="0" destOrd="3" presId="urn:microsoft.com/office/officeart/2005/8/layout/vList5"/>
    <dgm:cxn modelId="{B61C73DB-578D-4C1B-A1FC-B3CC0142189B}" srcId="{732451B2-7366-4DA8-974E-B756F2414C22}" destId="{1CEA7ED2-822F-4D02-8D58-E2D7F4A75A80}" srcOrd="2" destOrd="0" parTransId="{A0BA40D1-5E87-4CB1-8E2D-5FD954A4B4BF}" sibTransId="{51A21F39-79FC-4187-BA86-4618A04885F7}"/>
    <dgm:cxn modelId="{B7D229D5-AB5E-4D66-9351-1A69171C6979}" type="presOf" srcId="{A955FABF-2856-4B5A-9293-0C6B6EC8546D}" destId="{50EB7271-C5A0-4F27-8727-E78B00FEE680}" srcOrd="0" destOrd="2" presId="urn:microsoft.com/office/officeart/2005/8/layout/vList5"/>
    <dgm:cxn modelId="{77802699-79D3-451F-96BE-B603D1F81DA8}" type="presOf" srcId="{1CEA7ED2-822F-4D02-8D58-E2D7F4A75A80}" destId="{64EEE9C4-D7CE-47F4-B980-DEDEFCA046BA}" srcOrd="0" destOrd="2" presId="urn:microsoft.com/office/officeart/2005/8/layout/vList5"/>
    <dgm:cxn modelId="{D5F0DF8D-7FA1-4BBF-B9DC-4CC09974C92C}" type="presOf" srcId="{A8D1C497-AD78-4CAE-8F5E-05246D1EC5B5}" destId="{64EEE9C4-D7CE-47F4-B980-DEDEFCA046BA}" srcOrd="0" destOrd="0" presId="urn:microsoft.com/office/officeart/2005/8/layout/vList5"/>
    <dgm:cxn modelId="{4E9D7FEB-2187-48C1-A2A7-33373F08D818}" type="presOf" srcId="{1028D37B-2410-449F-B819-D44B585564AB}" destId="{64EEE9C4-D7CE-47F4-B980-DEDEFCA046BA}" srcOrd="0" destOrd="1" presId="urn:microsoft.com/office/officeart/2005/8/layout/vList5"/>
    <dgm:cxn modelId="{35CE163D-85EE-4724-A1C4-FFC46A57EFC3}" srcId="{732451B2-7366-4DA8-974E-B756F2414C22}" destId="{1028D37B-2410-449F-B819-D44B585564AB}" srcOrd="1" destOrd="0" parTransId="{50169D06-F873-460E-89C6-E5CFEFF6624B}" sibTransId="{8DC00B4B-E1FE-4FD0-8686-AE5ADFEAF526}"/>
    <dgm:cxn modelId="{C5E69BE1-DCC7-43D6-83F2-0032ED6B711E}" srcId="{01A1DB18-AFFE-4A56-B44E-6CA1015C56E6}" destId="{0081080F-D5BE-4B66-BEB7-5DB70C33714E}" srcOrd="1" destOrd="0" parTransId="{2AF8D28B-704A-46C5-85E4-284204CAB6B4}" sibTransId="{57633552-4D4A-4CC0-9F05-534027E159D1}"/>
    <dgm:cxn modelId="{1F05E576-71FA-45EB-9510-279ACB2DAE50}" srcId="{732451B2-7366-4DA8-974E-B756F2414C22}" destId="{A8D1C497-AD78-4CAE-8F5E-05246D1EC5B5}" srcOrd="0" destOrd="0" parTransId="{24AFB3D9-7C04-4FAE-953D-82D73DBF1EB3}" sibTransId="{D7FDD35C-B07F-482A-B3C9-4A95F0D913A2}"/>
    <dgm:cxn modelId="{A8EAB623-4714-4873-B289-054B46623F52}" srcId="{01A1DB18-AFFE-4A56-B44E-6CA1015C56E6}" destId="{732451B2-7366-4DA8-974E-B756F2414C22}" srcOrd="0" destOrd="0" parTransId="{B5322681-035A-4532-82B0-CEF1D15863FD}" sibTransId="{CE20A47A-5ACF-4AC2-9405-2D41B1B712BD}"/>
    <dgm:cxn modelId="{83778108-CB65-41E9-A35D-CD39482BFB42}" srcId="{0081080F-D5BE-4B66-BEB7-5DB70C33714E}" destId="{64CFB9B2-EE44-4EAB-B623-5EA5C3F8966F}" srcOrd="1" destOrd="0" parTransId="{5766F00D-27E1-4E14-973F-D85524211508}" sibTransId="{CBDAE0F5-FC73-41DF-9908-C65E71611635}"/>
    <dgm:cxn modelId="{DAEE38D9-9657-41EE-A138-50D75960331C}" type="presParOf" srcId="{9847C82F-7694-45FF-8261-9DB246A5579A}" destId="{6B9F7438-F794-410D-86FB-2FF3CBD4044B}" srcOrd="0" destOrd="0" presId="urn:microsoft.com/office/officeart/2005/8/layout/vList5"/>
    <dgm:cxn modelId="{8C48FC1B-4AD8-41FD-8B06-1ABB760EE9C2}" type="presParOf" srcId="{6B9F7438-F794-410D-86FB-2FF3CBD4044B}" destId="{165474B2-03C6-4D07-B177-88A7D3FC37CF}" srcOrd="0" destOrd="0" presId="urn:microsoft.com/office/officeart/2005/8/layout/vList5"/>
    <dgm:cxn modelId="{C2AACD8B-163B-4046-B375-798F7D6D3E29}" type="presParOf" srcId="{6B9F7438-F794-410D-86FB-2FF3CBD4044B}" destId="{64EEE9C4-D7CE-47F4-B980-DEDEFCA046BA}" srcOrd="1" destOrd="0" presId="urn:microsoft.com/office/officeart/2005/8/layout/vList5"/>
    <dgm:cxn modelId="{2438E34B-CE58-4F09-A949-90900FF21180}" type="presParOf" srcId="{9847C82F-7694-45FF-8261-9DB246A5579A}" destId="{65836921-F430-43B4-AB0F-E231734B0904}" srcOrd="1" destOrd="0" presId="urn:microsoft.com/office/officeart/2005/8/layout/vList5"/>
    <dgm:cxn modelId="{EA755C11-DE10-411E-B200-49BB5549165F}" type="presParOf" srcId="{9847C82F-7694-45FF-8261-9DB246A5579A}" destId="{43C04699-90C9-4392-B6F5-005BD9641DC9}" srcOrd="2" destOrd="0" presId="urn:microsoft.com/office/officeart/2005/8/layout/vList5"/>
    <dgm:cxn modelId="{27DE7C65-D747-4629-901F-7A5CF9BB6CA7}" type="presParOf" srcId="{43C04699-90C9-4392-B6F5-005BD9641DC9}" destId="{E977638C-F845-4CF0-85C2-DD3B4070DFAD}" srcOrd="0" destOrd="0" presId="urn:microsoft.com/office/officeart/2005/8/layout/vList5"/>
    <dgm:cxn modelId="{006F38F1-DF6C-4DA8-9AF4-777D4CDC276D}" type="presParOf" srcId="{43C04699-90C9-4392-B6F5-005BD9641DC9}" destId="{50EB7271-C5A0-4F27-8727-E78B00FEE6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EE9C4-D7CE-47F4-B980-DEDEFCA046BA}">
      <dsp:nvSpPr>
        <dsp:cNvPr id="0" name=""/>
        <dsp:cNvSpPr/>
      </dsp:nvSpPr>
      <dsp:spPr>
        <a:xfrm rot="5400000">
          <a:off x="4276128" y="-1560853"/>
          <a:ext cx="1158325" cy="456968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M=30,000 kg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q= 30 kg/s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/>
            <a:t>Ve</a:t>
          </a:r>
          <a:r>
            <a:rPr lang="en-US" sz="1500" b="1" kern="1200" dirty="0"/>
            <a:t>= 3100 m/s</a:t>
          </a:r>
          <a:endParaRPr lang="ar-SA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t= 60 s</a:t>
          </a:r>
          <a:endParaRPr lang="ar-SA" sz="1500" b="1" kern="1200" dirty="0"/>
        </a:p>
      </dsp:txBody>
      <dsp:txXfrm rot="-5400000">
        <a:off x="2570449" y="201371"/>
        <a:ext cx="4513140" cy="1045235"/>
      </dsp:txXfrm>
    </dsp:sp>
    <dsp:sp modelId="{165474B2-03C6-4D07-B177-88A7D3FC37CF}">
      <dsp:nvSpPr>
        <dsp:cNvPr id="0" name=""/>
        <dsp:cNvSpPr/>
      </dsp:nvSpPr>
      <dsp:spPr>
        <a:xfrm>
          <a:off x="0" y="36"/>
          <a:ext cx="2570448" cy="14479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/>
            <a:t>المعطيات</a:t>
          </a:r>
          <a:endParaRPr lang="en-US" sz="4400" kern="1200" dirty="0"/>
        </a:p>
      </dsp:txBody>
      <dsp:txXfrm>
        <a:off x="70681" y="70717"/>
        <a:ext cx="2429086" cy="1306544"/>
      </dsp:txXfrm>
    </dsp:sp>
    <dsp:sp modelId="{50EB7271-C5A0-4F27-8727-E78B00FEE680}">
      <dsp:nvSpPr>
        <dsp:cNvPr id="0" name=""/>
        <dsp:cNvSpPr/>
      </dsp:nvSpPr>
      <dsp:spPr>
        <a:xfrm rot="5400000">
          <a:off x="4276128" y="-40551"/>
          <a:ext cx="1158325" cy="4569685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500" b="1" kern="1200" dirty="0"/>
            <a:t>Δ</a:t>
          </a:r>
          <a:r>
            <a:rPr lang="en-US" sz="1500" b="1" kern="1200" dirty="0"/>
            <a:t>v = </a:t>
          </a:r>
          <a:r>
            <a:rPr lang="en-US" sz="1500" b="1" kern="1200" dirty="0" err="1"/>
            <a:t>ve</a:t>
          </a:r>
          <a:r>
            <a:rPr lang="en-US" sz="1500" b="1" kern="1200" dirty="0"/>
            <a:t> x ln( M / (M-</a:t>
          </a:r>
          <a:r>
            <a:rPr lang="en-US" sz="1500" b="1" kern="1200" dirty="0" err="1"/>
            <a:t>qt</a:t>
          </a:r>
          <a:r>
            <a:rPr lang="en-US" sz="1500" b="1" kern="1200" dirty="0"/>
            <a:t>) 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= 3100 x ln( 30000/(30000x60) 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/>
            <a:t>= 192 m/s</a:t>
          </a:r>
          <a:endParaRPr lang="en-US" sz="1500" kern="1200" dirty="0"/>
        </a:p>
      </dsp:txBody>
      <dsp:txXfrm rot="-5400000">
        <a:off x="2570449" y="1721673"/>
        <a:ext cx="4513140" cy="1045235"/>
      </dsp:txXfrm>
    </dsp:sp>
    <dsp:sp modelId="{E977638C-F845-4CF0-85C2-DD3B4070DFAD}">
      <dsp:nvSpPr>
        <dsp:cNvPr id="0" name=""/>
        <dsp:cNvSpPr/>
      </dsp:nvSpPr>
      <dsp:spPr>
        <a:xfrm>
          <a:off x="0" y="1520338"/>
          <a:ext cx="2570448" cy="144790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/>
            <a:t>الحل</a:t>
          </a:r>
          <a:endParaRPr lang="en-US" sz="4400" kern="1200" dirty="0"/>
        </a:p>
      </dsp:txBody>
      <dsp:txXfrm>
        <a:off x="70681" y="1591019"/>
        <a:ext cx="2429086" cy="1306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80723" y="0"/>
            <a:ext cx="2111277" cy="6856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1028" name="Picture 4" descr="Image result for rocket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t="25605" b="22480"/>
          <a:stretch/>
        </p:blipFill>
        <p:spPr bwMode="auto">
          <a:xfrm>
            <a:off x="-16935" y="530"/>
            <a:ext cx="101168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31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032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ar-SA" dirty="0"/>
              <a:t>معادلة </a:t>
            </a:r>
            <a:br>
              <a:rPr lang="ar-SA" dirty="0"/>
            </a:b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تسلكوفسكي</a:t>
            </a:r>
            <a:r>
              <a:rPr lang="ar-SA" dirty="0"/>
              <a:t> في حركة الصواريخ</a:t>
            </a:r>
            <a:endParaRPr lang="ar-B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Tsiolkovsky</a:t>
            </a:r>
            <a:r>
              <a:rPr lang="en-US" sz="2400" dirty="0">
                <a:solidFill>
                  <a:srgbClr val="00B050"/>
                </a:solidFill>
              </a:rPr>
              <a:t> rocket equation</a:t>
            </a:r>
            <a:endParaRPr lang="ar-BH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90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444947" cy="1456267"/>
          </a:xfrm>
        </p:spPr>
        <p:txBody>
          <a:bodyPr>
            <a:normAutofit/>
          </a:bodyPr>
          <a:lstStyle/>
          <a:p>
            <a:pPr algn="r"/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المصادر:</a:t>
            </a:r>
            <a:endParaRPr lang="ar-B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65867"/>
            <a:ext cx="8325677" cy="372533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ar-SA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موقع الفضائيون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aliens-sci.com</a:t>
            </a:r>
            <a:r>
              <a:rPr lang="ar-SA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.</a:t>
            </a:r>
          </a:p>
          <a:p>
            <a:pPr marL="342900" indent="-342900">
              <a:buAutoNum type="arabicPeriod"/>
            </a:pPr>
            <a:r>
              <a:rPr lang="ar-SA" sz="3200" b="1" dirty="0">
                <a:solidFill>
                  <a:srgbClr val="92D050"/>
                </a:solidFill>
              </a:rPr>
              <a:t>موقع ويكيبيديا </a:t>
            </a:r>
            <a:r>
              <a:rPr lang="en-US" sz="3200" b="1" dirty="0">
                <a:solidFill>
                  <a:srgbClr val="92D050"/>
                </a:solidFill>
              </a:rPr>
              <a:t>Wikipedia.org</a:t>
            </a:r>
            <a:r>
              <a:rPr lang="ar-SA" sz="3200" b="1" dirty="0">
                <a:solidFill>
                  <a:srgbClr val="92D050"/>
                </a:solidFill>
              </a:rPr>
              <a:t> .</a:t>
            </a:r>
          </a:p>
          <a:p>
            <a:pPr marL="342900" indent="-342900">
              <a:buAutoNum type="arabicPeriod"/>
            </a:pPr>
            <a:r>
              <a:rPr lang="ar-SA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موقع روسيا اليوم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Arabic.rt.com</a:t>
            </a:r>
            <a:r>
              <a:rPr lang="ar-SA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.</a:t>
            </a:r>
          </a:p>
          <a:p>
            <a:pPr marL="342900" indent="-342900">
              <a:buAutoNum type="arabicPeriod"/>
            </a:pPr>
            <a:r>
              <a:rPr lang="ar-S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موقع ملتقى العلوم 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al3lom.com</a:t>
            </a:r>
            <a:r>
              <a:rPr lang="ar-S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.</a:t>
            </a:r>
            <a:endParaRPr lang="ar-BH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57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2" y="609600"/>
            <a:ext cx="8802756" cy="1456267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ماهي معادلة تسلكوفسكي؟</a:t>
            </a:r>
            <a:endParaRPr lang="ar-BH" sz="4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8802757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3200" b="1" dirty="0"/>
              <a:t>معادلة </a:t>
            </a:r>
            <a:r>
              <a:rPr lang="ar-SA" sz="3200" b="1" dirty="0">
                <a:solidFill>
                  <a:srgbClr val="92D050"/>
                </a:solidFill>
              </a:rPr>
              <a:t>تسلكوفسكي</a:t>
            </a:r>
            <a:r>
              <a:rPr lang="ar-SA" sz="3200" b="1" dirty="0"/>
              <a:t> أو معادلة الصاروخ المثالي هي معادلة تصف حركة المركبات التي تتبع مبدأ عمل الصاروخ، وهذه المعادلة تربط التغير في </a:t>
            </a:r>
            <a:r>
              <a:rPr lang="ar-SA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السرعة</a:t>
            </a:r>
            <a:r>
              <a:rPr lang="ar-SA" sz="3200" b="1" dirty="0"/>
              <a:t> مع التغير في </a:t>
            </a:r>
            <a:r>
              <a:rPr lang="ar-SA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الكتلة</a:t>
            </a:r>
            <a:r>
              <a:rPr lang="ar-SA" sz="3200" b="1" dirty="0"/>
              <a:t>، وهي تجمع الأساسيات الفيزيائية لطيران الصاروخ في معادلة قصيرة واحدة!</a:t>
            </a:r>
            <a:endParaRPr lang="ar-BH" sz="3200" b="1" dirty="0"/>
          </a:p>
        </p:txBody>
      </p:sp>
    </p:spTree>
    <p:extLst>
      <p:ext uri="{BB962C8B-B14F-4D97-AF65-F5344CB8AC3E}">
        <p14:creationId xmlns:p14="http://schemas.microsoft.com/office/powerpoint/2010/main" val="33076323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630477" cy="1456267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أهميتها؟</a:t>
            </a:r>
            <a:endParaRPr lang="ar-BH" sz="4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445430"/>
            <a:ext cx="9316277" cy="3167579"/>
            <a:chOff x="0" y="2445430"/>
            <a:chExt cx="9316277" cy="3167579"/>
          </a:xfrm>
        </p:grpSpPr>
        <p:sp>
          <p:nvSpPr>
            <p:cNvPr id="6" name="Rectangle 5"/>
            <p:cNvSpPr/>
            <p:nvPr/>
          </p:nvSpPr>
          <p:spPr>
            <a:xfrm>
              <a:off x="0" y="2447778"/>
              <a:ext cx="8820444" cy="31652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18917" y="2447778"/>
              <a:ext cx="84406" cy="31652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113520" y="2445430"/>
              <a:ext cx="202757" cy="31652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8008032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3200" b="1" dirty="0">
                <a:solidFill>
                  <a:schemeClr val="tx1">
                    <a:lumMod val="95000"/>
                  </a:schemeClr>
                </a:solidFill>
              </a:rPr>
              <a:t>تكمن أهمية معادلة تسلكوفسكي بأنها تبين الطرق المحتملة للحصول على السرعات الكبيرة اللازمة للطيران في الفضاء، وسنلاحظ من هذه المعادلة أننا نحتاج </a:t>
            </a:r>
            <a:r>
              <a:rPr lang="ar-SA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لتخفيف كتلة الصاروخ</a:t>
            </a:r>
            <a:r>
              <a:rPr lang="ar-SA" sz="3200" b="1" dirty="0">
                <a:solidFill>
                  <a:schemeClr val="tx1">
                    <a:lumMod val="95000"/>
                  </a:schemeClr>
                </a:solidFill>
              </a:rPr>
              <a:t> الجافة </a:t>
            </a:r>
            <a:r>
              <a:rPr lang="ar-SA" sz="3200" b="1" dirty="0">
                <a:solidFill>
                  <a:srgbClr val="92D050"/>
                </a:solidFill>
              </a:rPr>
              <a:t>وزيادة كتلة الوقود</a:t>
            </a:r>
            <a:r>
              <a:rPr lang="ar-SA" sz="3200" b="1" dirty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ar-BH" sz="32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12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nstantin Tsiolkovs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r="2529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459" y="639097"/>
            <a:ext cx="4493342" cy="1612490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تاريخها:</a:t>
            </a:r>
            <a:endParaRPr lang="ar-BH" sz="4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459" y="2251587"/>
            <a:ext cx="5275220" cy="397223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SA" sz="2800" b="1" dirty="0"/>
              <a:t>تم تسميتها باسم العالم الروسي قسطنطين تسلكوفسكي وهو من قام باستنتاجها ونشرها عام 1903م.</a:t>
            </a:r>
          </a:p>
        </p:txBody>
      </p:sp>
    </p:spTree>
    <p:extLst>
      <p:ext uri="{BB962C8B-B14F-4D97-AF65-F5344CB8AC3E}">
        <p14:creationId xmlns:p14="http://schemas.microsoft.com/office/powerpoint/2010/main" val="3478904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09600"/>
            <a:ext cx="8206407" cy="1456267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استنتاج المعادلة:</a:t>
            </a:r>
            <a:endParaRPr lang="ar-BH" sz="44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http://i.imgur.com/BnHiKP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98" y="3880999"/>
            <a:ext cx="16287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.imgur.com/vmL9Q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35" y="4372604"/>
            <a:ext cx="21717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i.imgur.com/OO4PtC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46" y="5327386"/>
            <a:ext cx="3343275" cy="7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.imgur.com/JqJSEk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5" y="6234543"/>
            <a:ext cx="16668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i.imgur.com/7uz6FQ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09" y="1980229"/>
            <a:ext cx="5031068" cy="159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35173" y="4372604"/>
            <a:ext cx="753011" cy="4784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V-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5100" y="5713148"/>
            <a:ext cx="677321" cy="3857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V-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8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i.imgur.com/oeF6MU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02" y="2254101"/>
            <a:ext cx="8043558" cy="44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26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045699"/>
            <a:ext cx="8630477" cy="1456267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لتطبيق المعادلة:</a:t>
            </a:r>
            <a:endParaRPr lang="ar-BH" sz="4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9187069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/>
              <a:t>مركبة فضائية لها </a:t>
            </a:r>
            <a:r>
              <a:rPr lang="ar-SA" sz="2800" b="1" dirty="0">
                <a:solidFill>
                  <a:srgbClr val="92D050"/>
                </a:solidFill>
              </a:rPr>
              <a:t>كتلة ابتدائية </a:t>
            </a:r>
            <a:r>
              <a:rPr lang="ar-SA" sz="2800" b="1" dirty="0"/>
              <a:t>تساوي </a:t>
            </a:r>
            <a:r>
              <a:rPr lang="ar-SA" sz="2800" b="1" dirty="0">
                <a:solidFill>
                  <a:srgbClr val="92D050"/>
                </a:solidFill>
              </a:rPr>
              <a:t>30000كيلوجرام</a:t>
            </a:r>
            <a:r>
              <a:rPr lang="ar-SA" sz="2800" b="1" dirty="0"/>
              <a:t>، و</a:t>
            </a:r>
            <a:r>
              <a:rPr 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التغير في الكتلة </a:t>
            </a:r>
            <a:r>
              <a:rPr lang="ar-SA" sz="2800" b="1" dirty="0"/>
              <a:t>لها يساوي 30</a:t>
            </a:r>
            <a:r>
              <a:rPr lang="ar-SA" sz="2800" b="1" dirty="0">
                <a:solidFill>
                  <a:srgbClr val="993366"/>
                </a:solidFill>
              </a:rPr>
              <a:t> </a:t>
            </a:r>
            <a:r>
              <a:rPr 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كيلوجرام في الثانية </a:t>
            </a:r>
            <a:r>
              <a:rPr lang="ar-SA" sz="2800" b="1" dirty="0"/>
              <a:t>و</a:t>
            </a:r>
            <a:r>
              <a:rPr lang="ar-SA" sz="2800" b="1" dirty="0">
                <a:solidFill>
                  <a:srgbClr val="FFFF00"/>
                </a:solidFill>
              </a:rPr>
              <a:t>التغير في السرعة </a:t>
            </a:r>
            <a:r>
              <a:rPr lang="ar-SA" sz="2800" b="1" dirty="0"/>
              <a:t>يساوي </a:t>
            </a:r>
            <a:r>
              <a:rPr lang="ar-SA" sz="2800" b="1" dirty="0">
                <a:solidFill>
                  <a:srgbClr val="FFFF00"/>
                </a:solidFill>
              </a:rPr>
              <a:t>3100 متر في الثانية </a:t>
            </a:r>
            <a:r>
              <a:rPr lang="ar-SA" sz="2800" b="1" dirty="0"/>
              <a:t>. ما مقدار التغير في سرعة المركبة الفضائية بعد دقيقة من حرق وقودها؟</a:t>
            </a:r>
            <a:endParaRPr lang="ar-BH" sz="2800" b="1" dirty="0"/>
          </a:p>
        </p:txBody>
      </p:sp>
    </p:spTree>
    <p:extLst>
      <p:ext uri="{BB962C8B-B14F-4D97-AF65-F5344CB8AC3E}">
        <p14:creationId xmlns:p14="http://schemas.microsoft.com/office/powerpoint/2010/main" val="4259788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69243958"/>
              </p:ext>
            </p:extLst>
          </p:nvPr>
        </p:nvGraphicFramePr>
        <p:xfrm>
          <a:off x="2735386" y="3123027"/>
          <a:ext cx="7140134" cy="296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Image result for rocket 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7" y="236219"/>
            <a:ext cx="3832274" cy="38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615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3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645921"/>
            <a:ext cx="8542604" cy="4145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b="1" dirty="0"/>
              <a:t>الجدير بالذكر أن هذه المعادلة تحسب السرعة الناتجة من القوة المنعكسة عن </a:t>
            </a:r>
            <a:r>
              <a:rPr lang="ar-SA" sz="2800" b="1" dirty="0">
                <a:solidFill>
                  <a:srgbClr val="FFB7B7"/>
                </a:solidFill>
              </a:rPr>
              <a:t>محرك الصاروخ فقط </a:t>
            </a:r>
            <a:r>
              <a:rPr lang="ar-SA" sz="2800" b="1" dirty="0"/>
              <a:t>(القوى الداخلية) ولا تتضمن قوى أخرى (القوى الخارجية) التي من الممكن أن تؤثر على الصاروخ مثل </a:t>
            </a:r>
            <a:r>
              <a:rPr lang="ar-SA" sz="2800" b="1" dirty="0">
                <a:solidFill>
                  <a:srgbClr val="92D050"/>
                </a:solidFill>
              </a:rPr>
              <a:t>قوة الجاذبية</a:t>
            </a:r>
            <a:r>
              <a:rPr lang="ar-SA" sz="2800" b="1" dirty="0"/>
              <a:t>، فعند استخدام هذه المعادلة لحساب الوقود اللازم للإنطلاق من كوكب له غلاف جوي، لابد من اخذ هذه القوى بعين الإعتبار.</a:t>
            </a:r>
            <a:endParaRPr lang="ar-BH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340948" y="2743200"/>
            <a:ext cx="98474" cy="20257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26924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347</TotalTime>
  <Words>268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Celestial</vt:lpstr>
      <vt:lpstr>معادلة  تسلكوفسكي في حركة الصواريخ</vt:lpstr>
      <vt:lpstr>ماهي معادلة تسلكوفسكي؟</vt:lpstr>
      <vt:lpstr>ما أهميتها؟</vt:lpstr>
      <vt:lpstr>تاريخها:</vt:lpstr>
      <vt:lpstr>استنتاج المعادلة:</vt:lpstr>
      <vt:lpstr>PowerPoint Presentation</vt:lpstr>
      <vt:lpstr>مثال لتطبيق المعادلة:</vt:lpstr>
      <vt:lpstr>PowerPoint Presentation</vt:lpstr>
      <vt:lpstr>PowerPoint Presentation</vt:lpstr>
      <vt:lpstr>المصادر: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معادلة  تسلكوفسكي في حركة الصواريخ</dc:title>
  <dc:creator>HSN A w A d h I</dc:creator>
  <cp:lastModifiedBy>اريج</cp:lastModifiedBy>
  <cp:revision>32</cp:revision>
  <dcterms:created xsi:type="dcterms:W3CDTF">2016-12-30T13:32:20Z</dcterms:created>
  <dcterms:modified xsi:type="dcterms:W3CDTF">2017-01-01T06:49:03Z</dcterms:modified>
</cp:coreProperties>
</file>