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0" autoAdjust="0"/>
    <p:restoredTop sz="94580"/>
  </p:normalViewPr>
  <p:slideViewPr>
    <p:cSldViewPr snapToGrid="0">
      <p:cViewPr>
        <p:scale>
          <a:sx n="91" d="100"/>
          <a:sy n="91" d="100"/>
        </p:scale>
        <p:origin x="-13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ال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اسحب الصورة إلى العنصر النائب أو انقر فوق الأيقونة لإضافة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01D25-F729-4600-A74B-45DCED36C135}" type="datetimeFigureOut">
              <a:rPr lang="ar-SA" smtClean="0"/>
              <a:pPr/>
              <a:t>18/01/39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BC9906F-6B2B-4D36-B56C-83C24934143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46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الفصل الثاني عشر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SA" dirty="0" smtClean="0"/>
              <a:t>سلوك المودعين و البنك التجاري ،نموذج متكامل لعرض النقود </a:t>
            </a:r>
          </a:p>
          <a:p>
            <a:endParaRPr lang="ar-SA" dirty="0"/>
          </a:p>
          <a:p>
            <a:r>
              <a:rPr lang="ar-SA" dirty="0" smtClean="0"/>
              <a:t>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2530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المقدمة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0070C0"/>
                </a:solidFill>
              </a:rPr>
              <a:t>يركز هذا الفصل على تحليل سلوك المودعين والبنوك التجارية بهدف الوصول إلى نموذج متكامل لعرض النقود .</a:t>
            </a:r>
          </a:p>
          <a:p>
            <a:endParaRPr lang="ar-SA" dirty="0"/>
          </a:p>
          <a:p>
            <a:r>
              <a:rPr lang="ar-SA" dirty="0" smtClean="0">
                <a:solidFill>
                  <a:srgbClr val="C00000"/>
                </a:solidFill>
              </a:rPr>
              <a:t>المواضيع المتناولة :</a:t>
            </a:r>
          </a:p>
          <a:p>
            <a:r>
              <a:rPr lang="ar-SA" dirty="0"/>
              <a:t>نسبة العملات المتداولة الى الودائع تحت الطلب </a:t>
            </a:r>
            <a:r>
              <a:rPr lang="en-US" dirty="0" smtClean="0"/>
              <a:t>C/D</a:t>
            </a:r>
            <a:endParaRPr lang="ar-SA" dirty="0" smtClean="0"/>
          </a:p>
          <a:p>
            <a:r>
              <a:rPr lang="ar-SA" dirty="0"/>
              <a:t>نسبة الاحتياطيات الإضافية الى الودائع تحت الطلب </a:t>
            </a:r>
            <a:r>
              <a:rPr lang="en-US" dirty="0"/>
              <a:t> ER/D</a:t>
            </a:r>
            <a:r>
              <a:rPr lang="ar-SA" dirty="0"/>
              <a:t> </a:t>
            </a:r>
            <a:endParaRPr lang="ar-SA" dirty="0" smtClean="0"/>
          </a:p>
          <a:p>
            <a:r>
              <a:rPr lang="ar-SA" dirty="0"/>
              <a:t>المتغيرات المؤثرة على عرض النقود</a:t>
            </a:r>
            <a:endParaRPr lang="ar-SA" dirty="0" smtClean="0"/>
          </a:p>
          <a:p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3278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نسبة العملات المتداولة الى الودائع تحت الطلب </a:t>
            </a:r>
            <a:r>
              <a:rPr lang="en-US" dirty="0" smtClean="0"/>
              <a:t>C/D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يتأثر بعوامل اقتصادية و اجتماعية وسياسية </a:t>
            </a:r>
          </a:p>
          <a:p>
            <a:r>
              <a:rPr lang="ar-SA" dirty="0" smtClean="0"/>
              <a:t>يظهر سلوك المودعين </a:t>
            </a:r>
          </a:p>
          <a:p>
            <a:r>
              <a:rPr lang="ar-SA" dirty="0" smtClean="0"/>
              <a:t>قراءة لسلوك الأفراد في المملكة من 1970 الى2007</a:t>
            </a:r>
          </a:p>
          <a:p>
            <a:r>
              <a:rPr lang="ar-SA" dirty="0" smtClean="0">
                <a:solidFill>
                  <a:schemeClr val="accent5">
                    <a:lumMod val="75000"/>
                  </a:schemeClr>
                </a:solidFill>
              </a:rPr>
              <a:t>ترتفع هذه النسبة مقارنة بالدول المتقدمة رغم انخفاضها بسب زيادة الوعي و النقلة النوعية في الخدمات البنكية </a:t>
            </a:r>
          </a:p>
          <a:p>
            <a:r>
              <a:rPr lang="ar-SA" dirty="0" smtClean="0"/>
              <a:t>ارتفعت  هذه النسبة خلال السبعينات بسبب ارتفاع إيرادات النفط </a:t>
            </a:r>
            <a:r>
              <a:rPr lang="ar-SA" dirty="0"/>
              <a:t> </a:t>
            </a:r>
            <a:r>
              <a:rPr lang="ar-SA" dirty="0" smtClean="0"/>
              <a:t>     زيادة الانفاق الحكومي و كذلك عدم تقدم الخدمات البنكية وانخفاض وعي الأفراد </a:t>
            </a:r>
          </a:p>
          <a:p>
            <a:r>
              <a:rPr lang="ar-SA" dirty="0" smtClean="0"/>
              <a:t>ارتفعت  هذه النسبة في الثمانينات بسبب انخفاض الدخل الناتج عن انخفاض أسعار النفط </a:t>
            </a:r>
          </a:p>
          <a:p>
            <a:r>
              <a:rPr lang="ar-SA" dirty="0" smtClean="0"/>
              <a:t>ارتفاع هذه النسبة في  بداية التسعينات بسبب حرب الخليج</a:t>
            </a:r>
            <a:endParaRPr lang="ar-SA" dirty="0"/>
          </a:p>
        </p:txBody>
      </p:sp>
      <p:sp>
        <p:nvSpPr>
          <p:cNvPr id="4" name="سهم أيسر 3"/>
          <p:cNvSpPr/>
          <p:nvPr/>
        </p:nvSpPr>
        <p:spPr>
          <a:xfrm>
            <a:off x="5517931" y="3983421"/>
            <a:ext cx="283779" cy="1786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473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51578" y="142367"/>
            <a:ext cx="9603275" cy="104923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ar-SA" dirty="0" smtClean="0"/>
              <a:t>نسبة العملات المتداولة الى الودائع تحت الطلب </a:t>
            </a:r>
            <a:r>
              <a:rPr lang="en-US" dirty="0" smtClean="0"/>
              <a:t>C/D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4498" y="1973690"/>
            <a:ext cx="11109434" cy="3870062"/>
          </a:xfrm>
        </p:spPr>
        <p:txBody>
          <a:bodyPr>
            <a:normAutofit fontScale="85000" lnSpcReduction="20000"/>
          </a:bodyPr>
          <a:lstStyle/>
          <a:p>
            <a:r>
              <a:rPr lang="ar-SA" b="1" u="sng" dirty="0" smtClean="0">
                <a:solidFill>
                  <a:schemeClr val="accent2">
                    <a:lumMod val="75000"/>
                  </a:schemeClr>
                </a:solidFill>
              </a:rPr>
              <a:t>نظرية الطلب على الأصول و تحليل العوامل المؤثرة في الطلب على العملات المتداولة أو الودائع تحت الطلب :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أ – </a:t>
            </a:r>
            <a:r>
              <a:rPr lang="ar-SA" b="1" u="sng" dirty="0" smtClean="0">
                <a:solidFill>
                  <a:schemeClr val="accent6">
                    <a:lumMod val="75000"/>
                  </a:schemeClr>
                </a:solidFill>
              </a:rPr>
              <a:t>الثروة: </a:t>
            </a:r>
            <a:r>
              <a:rPr lang="ar-SA" dirty="0" smtClean="0">
                <a:solidFill>
                  <a:srgbClr val="7030A0"/>
                </a:solidFill>
              </a:rPr>
              <a:t> هناك علاقة عكسية بين الثروة و الطلب على النقود المتداولة  مقارنة بالطلب على الودائع الجارية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علاقة </a:t>
            </a:r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عكسية</a:t>
            </a:r>
            <a:r>
              <a:rPr lang="ar-SA" dirty="0" smtClean="0">
                <a:solidFill>
                  <a:srgbClr val="7030A0"/>
                </a:solidFill>
              </a:rPr>
              <a:t> بين الثروة و</a:t>
            </a:r>
            <a:r>
              <a:rPr lang="en-US" dirty="0" smtClean="0">
                <a:solidFill>
                  <a:srgbClr val="7030A0"/>
                </a:solidFill>
              </a:rPr>
              <a:t> C /D </a:t>
            </a:r>
            <a:r>
              <a:rPr lang="ar-SA" dirty="0" smtClean="0">
                <a:solidFill>
                  <a:srgbClr val="7030A0"/>
                </a:solidFill>
              </a:rPr>
              <a:t> ( </a:t>
            </a:r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↑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D </a:t>
            </a:r>
            <a:r>
              <a:rPr lang="ar-SA" dirty="0" smtClean="0">
                <a:solidFill>
                  <a:srgbClr val="7030A0"/>
                </a:solidFill>
              </a:rPr>
              <a:t>     </a:t>
            </a:r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↓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C</a:t>
            </a:r>
            <a:r>
              <a:rPr lang="ar-SA" dirty="0" smtClean="0">
                <a:solidFill>
                  <a:srgbClr val="7030A0"/>
                </a:solidFill>
              </a:rPr>
              <a:t> )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/>
              <a:t>ب – </a:t>
            </a:r>
            <a:r>
              <a:rPr lang="ar-SA" b="1" u="sng" dirty="0" smtClean="0">
                <a:solidFill>
                  <a:schemeClr val="accent6">
                    <a:lumMod val="75000"/>
                  </a:schemeClr>
                </a:solidFill>
              </a:rPr>
              <a:t>العائد المتوقع على الودائع الجارية: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هناك علاقة عكسية بين العائد على الودائع الجارية و  </a:t>
            </a:r>
            <a:r>
              <a:rPr lang="en-US" dirty="0" smtClean="0">
                <a:solidFill>
                  <a:srgbClr val="7030A0"/>
                </a:solidFill>
              </a:rPr>
              <a:t>C /D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/>
              <a:t>زيادة العائد على الودائع الجارية( اذا وجد)         انخفاض الطلب على النقود المتداولة و زيادة الطلب على الودائع تحت الطلب        انخفاض  </a:t>
            </a:r>
            <a:r>
              <a:rPr lang="en-US" dirty="0" smtClean="0"/>
              <a:t>C /D </a:t>
            </a:r>
            <a:r>
              <a:rPr lang="ar-SA" dirty="0"/>
              <a:t> </a:t>
            </a:r>
            <a:r>
              <a:rPr lang="ar-SA" dirty="0" smtClean="0"/>
              <a:t>  (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↑</a:t>
            </a:r>
            <a:r>
              <a:rPr lang="en-US" dirty="0" smtClean="0"/>
              <a:t> D</a:t>
            </a:r>
            <a:r>
              <a:rPr lang="ar-SA" dirty="0" smtClean="0"/>
              <a:t>        </a:t>
            </a:r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↓</a:t>
            </a:r>
            <a:r>
              <a:rPr lang="ar-SA" dirty="0"/>
              <a:t> </a:t>
            </a:r>
            <a:r>
              <a:rPr lang="en-US" dirty="0" smtClean="0"/>
              <a:t>C </a:t>
            </a:r>
            <a:r>
              <a:rPr lang="ar-SA" dirty="0" smtClean="0"/>
              <a:t> )</a:t>
            </a:r>
            <a:endParaRPr lang="en-US" dirty="0" smtClean="0"/>
          </a:p>
          <a:p>
            <a:endParaRPr lang="ar-SA" dirty="0" smtClean="0"/>
          </a:p>
          <a:p>
            <a:r>
              <a:rPr lang="ar-SA" b="1" u="sng" dirty="0" err="1" smtClean="0">
                <a:solidFill>
                  <a:schemeClr val="accent6">
                    <a:lumMod val="75000"/>
                  </a:schemeClr>
                </a:solidFill>
              </a:rPr>
              <a:t>ج</a:t>
            </a:r>
            <a:r>
              <a:rPr lang="ar-SA" b="1" u="sng" dirty="0" smtClean="0">
                <a:solidFill>
                  <a:schemeClr val="accent6">
                    <a:lumMod val="75000"/>
                  </a:schemeClr>
                </a:solidFill>
              </a:rPr>
              <a:t> – الأزمات السياسية ومن ثم الاقتصادية: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هناك علاقة طردية بين الأزمات و </a:t>
            </a:r>
            <a:r>
              <a:rPr lang="en-US" dirty="0" smtClean="0">
                <a:solidFill>
                  <a:srgbClr val="7030A0"/>
                </a:solidFill>
              </a:rPr>
              <a:t>C /D </a:t>
            </a:r>
            <a:r>
              <a:rPr lang="ar-SA" dirty="0" smtClean="0">
                <a:solidFill>
                  <a:srgbClr val="7030A0"/>
                </a:solidFill>
              </a:rPr>
              <a:t> حيث يخاف الأفراد حدوث أزمة سيولة لدى البنوك ( 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↑</a:t>
            </a:r>
            <a:r>
              <a:rPr lang="en-US" dirty="0" smtClean="0">
                <a:solidFill>
                  <a:srgbClr val="7030A0"/>
                </a:solidFill>
              </a:rPr>
              <a:t> C </a:t>
            </a:r>
            <a:r>
              <a:rPr lang="ar-SA" dirty="0" smtClean="0">
                <a:solidFill>
                  <a:srgbClr val="7030A0"/>
                </a:solidFill>
              </a:rPr>
              <a:t>      </a:t>
            </a:r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↓</a:t>
            </a:r>
            <a:r>
              <a:rPr lang="en-US" dirty="0" smtClean="0">
                <a:solidFill>
                  <a:srgbClr val="7030A0"/>
                </a:solidFill>
              </a:rPr>
              <a:t> D </a:t>
            </a:r>
            <a:r>
              <a:rPr lang="ar-SA" dirty="0" smtClean="0">
                <a:solidFill>
                  <a:srgbClr val="7030A0"/>
                </a:solidFill>
              </a:rPr>
              <a:t> )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ar-SA" dirty="0"/>
          </a:p>
        </p:txBody>
      </p:sp>
      <p:sp>
        <p:nvSpPr>
          <p:cNvPr id="4" name="سهم أيسر 3"/>
          <p:cNvSpPr/>
          <p:nvPr/>
        </p:nvSpPr>
        <p:spPr>
          <a:xfrm>
            <a:off x="7977352" y="2911366"/>
            <a:ext cx="220717" cy="1261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سهم أيسر 4"/>
          <p:cNvSpPr/>
          <p:nvPr/>
        </p:nvSpPr>
        <p:spPr>
          <a:xfrm>
            <a:off x="8019393" y="3975166"/>
            <a:ext cx="357352" cy="26275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سهم أيسر 5"/>
          <p:cNvSpPr/>
          <p:nvPr/>
        </p:nvSpPr>
        <p:spPr>
          <a:xfrm>
            <a:off x="2286000" y="3975166"/>
            <a:ext cx="357352" cy="26275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سهم أيسر 6"/>
          <p:cNvSpPr/>
          <p:nvPr/>
        </p:nvSpPr>
        <p:spPr>
          <a:xfrm>
            <a:off x="10410496" y="4269456"/>
            <a:ext cx="357352" cy="26275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سهم أيسر 7"/>
          <p:cNvSpPr/>
          <p:nvPr/>
        </p:nvSpPr>
        <p:spPr>
          <a:xfrm>
            <a:off x="3852041" y="5430848"/>
            <a:ext cx="357352" cy="26275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872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نسبة الاحتياطيات الإضافية الى الودائع تحت الطلب </a:t>
            </a:r>
            <a:r>
              <a:rPr lang="en-US" dirty="0" smtClean="0"/>
              <a:t> ER/D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تحليل المنافع و التكاليف يساهم في فهم العوامل المؤثرة في نسبة الاحتياطيات الإضافية الى الودائع تحت الطلب </a:t>
            </a:r>
          </a:p>
          <a:p>
            <a:r>
              <a:rPr lang="ar-SA" b="1" u="sng" dirty="0" smtClean="0">
                <a:solidFill>
                  <a:schemeClr val="accent2">
                    <a:lumMod val="75000"/>
                  </a:schemeClr>
                </a:solidFill>
              </a:rPr>
              <a:t>العوامل المؤثرة في المنافع و التكاليف:</a:t>
            </a:r>
          </a:p>
          <a:p>
            <a:r>
              <a:rPr lang="ar-SA" b="1" u="sng" dirty="0" smtClean="0">
                <a:solidFill>
                  <a:schemeClr val="accent6">
                    <a:lumMod val="75000"/>
                  </a:schemeClr>
                </a:solidFill>
              </a:rPr>
              <a:t>1 –معدل الفائدة السوقي (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 r </a:t>
            </a:r>
            <a:r>
              <a:rPr lang="ar-SA" b="1" u="sng" dirty="0" smtClean="0">
                <a:solidFill>
                  <a:schemeClr val="accent6">
                    <a:lumMod val="75000"/>
                  </a:schemeClr>
                </a:solidFill>
              </a:rPr>
              <a:t>) :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هناك علاقة </a:t>
            </a:r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عكسية</a:t>
            </a:r>
            <a:r>
              <a:rPr lang="ar-SA" dirty="0" smtClean="0">
                <a:solidFill>
                  <a:srgbClr val="7030A0"/>
                </a:solidFill>
              </a:rPr>
              <a:t> بين معدل الفائدة و نسبة الاحتياطيات الإضافية الى الودائع </a:t>
            </a:r>
          </a:p>
          <a:p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البنوك أمام خيارين :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1 - </a:t>
            </a:r>
            <a:r>
              <a:rPr lang="ar-SA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تحتفظ بالنقود سائلة ( تزيد الاحتياطيات)  و الفائدة = صفر : </a:t>
            </a:r>
            <a:r>
              <a:rPr lang="ar-SA" dirty="0" smtClean="0">
                <a:solidFill>
                  <a:srgbClr val="7030A0"/>
                </a:solidFill>
              </a:rPr>
              <a:t>إذا </a:t>
            </a:r>
            <a:r>
              <a:rPr lang="ar-SA" dirty="0">
                <a:solidFill>
                  <a:srgbClr val="7030A0"/>
                </a:solidFill>
              </a:rPr>
              <a:t>احتفظت بالنقود سائلة فأنها تضحي بالفائدة و بالتالي تكلفة الفرصة البديلة للاحتفاظ بالنقود هي التضحية بالفائدة ( التي كان يمكن الحصول عليها لو قامت بالاستثمار</a:t>
            </a:r>
            <a:r>
              <a:rPr lang="ar-SA" dirty="0" smtClean="0">
                <a:solidFill>
                  <a:srgbClr val="7030A0"/>
                </a:solidFill>
              </a:rPr>
              <a:t>)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2 -   </a:t>
            </a:r>
            <a:r>
              <a:rPr lang="ar-SA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تستثمر( تقرضها) النقود وتحصل على فائدة:  </a:t>
            </a:r>
            <a:r>
              <a:rPr lang="ar-SA" dirty="0" smtClean="0">
                <a:solidFill>
                  <a:srgbClr val="7030A0"/>
                </a:solidFill>
              </a:rPr>
              <a:t>زيادة </a:t>
            </a:r>
            <a:r>
              <a:rPr lang="en-US" dirty="0" smtClean="0">
                <a:solidFill>
                  <a:srgbClr val="7030A0"/>
                </a:solidFill>
              </a:rPr>
              <a:t>r </a:t>
            </a:r>
            <a:r>
              <a:rPr lang="ar-SA" dirty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        زيادة اقراض البنوك لاحتياطاتها الإضافية         انخفاض في الاحتياطيات الإضافية          انخفاض </a:t>
            </a:r>
            <a:r>
              <a:rPr lang="en-US" dirty="0" smtClean="0">
                <a:solidFill>
                  <a:srgbClr val="7030A0"/>
                </a:solidFill>
              </a:rPr>
              <a:t>ER/D</a:t>
            </a:r>
            <a:r>
              <a:rPr lang="ar-SA" dirty="0" smtClean="0">
                <a:solidFill>
                  <a:srgbClr val="7030A0"/>
                </a:solidFill>
              </a:rPr>
              <a:t> .</a:t>
            </a:r>
            <a:endParaRPr lang="ar-SA" dirty="0">
              <a:solidFill>
                <a:srgbClr val="7030A0"/>
              </a:solidFill>
            </a:endParaRPr>
          </a:p>
        </p:txBody>
      </p:sp>
      <p:sp>
        <p:nvSpPr>
          <p:cNvPr id="4" name="سهم أيسر 3"/>
          <p:cNvSpPr/>
          <p:nvPr/>
        </p:nvSpPr>
        <p:spPr>
          <a:xfrm>
            <a:off x="6058774" y="4887311"/>
            <a:ext cx="388883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سهم أيسر 4"/>
          <p:cNvSpPr/>
          <p:nvPr/>
        </p:nvSpPr>
        <p:spPr>
          <a:xfrm>
            <a:off x="2732250" y="4887311"/>
            <a:ext cx="388883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سهم أيسر 5"/>
          <p:cNvSpPr/>
          <p:nvPr/>
        </p:nvSpPr>
        <p:spPr>
          <a:xfrm>
            <a:off x="8796719" y="5130015"/>
            <a:ext cx="388883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6720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نسبة الاحتياطيات الإضافية الى الودائع تحت الطلب  </a:t>
            </a:r>
            <a:r>
              <a:rPr lang="en-US" dirty="0"/>
              <a:t>ER/D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u="sng" dirty="0" smtClean="0">
                <a:solidFill>
                  <a:schemeClr val="accent6">
                    <a:lumMod val="75000"/>
                  </a:schemeClr>
                </a:solidFill>
              </a:rPr>
              <a:t>2 – إقدام الأفراد على سحب ودائعهم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(↑ ER 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ar-SA" b="1" u="sng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تحتفظ البنوك بحد أدنى من السيولة خوفا من سحب المودعين ودائعهم بشكل مفاجئ</a:t>
            </a:r>
          </a:p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يمكن أن تحصل البنوك على حاجتها من الأموال السائلة  عن طريق: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أ - استدعاء القروض.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ب- بيع الممتلكات من الأوراق المالية.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ج – الاقتراض من البنك المركزي أو مؤسسات مالية أخرى ( بنوك تجاريه مثلا)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زيادة هذه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الاحتياطيات</a:t>
            </a:r>
            <a:r>
              <a:rPr lang="ar-SA" dirty="0" smtClean="0">
                <a:solidFill>
                  <a:srgbClr val="7030A0"/>
                </a:solidFill>
              </a:rPr>
              <a:t> يجعل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ER/D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 تتناسب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طرديا</a:t>
            </a:r>
            <a:r>
              <a:rPr lang="ar-SA" dirty="0" smtClean="0">
                <a:solidFill>
                  <a:srgbClr val="7030A0"/>
                </a:solidFill>
              </a:rPr>
              <a:t> مع توقع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سحب</a:t>
            </a:r>
            <a:r>
              <a:rPr lang="ar-SA" dirty="0" smtClean="0">
                <a:solidFill>
                  <a:srgbClr val="7030A0"/>
                </a:solidFill>
              </a:rPr>
              <a:t> الافراد لودائعهم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872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C00000"/>
                </a:solidFill>
              </a:rPr>
              <a:t>المتغيرات المؤثرة على عرض النقود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b="1" u="sng" dirty="0" smtClean="0">
                <a:solidFill>
                  <a:schemeClr val="accent6">
                    <a:lumMod val="75000"/>
                  </a:schemeClr>
                </a:solidFill>
              </a:rPr>
              <a:t>المتغيرات المؤثرة على عرض النقود:</a:t>
            </a:r>
            <a:r>
              <a:rPr lang="ar-SA" b="1" u="sng" dirty="0" smtClean="0">
                <a:solidFill>
                  <a:srgbClr val="7030A0"/>
                </a:solidFill>
              </a:rPr>
              <a:t>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تؤثر </a:t>
            </a:r>
            <a:r>
              <a:rPr lang="ar-SA" dirty="0">
                <a:solidFill>
                  <a:srgbClr val="7030A0"/>
                </a:solidFill>
              </a:rPr>
              <a:t>إ</a:t>
            </a:r>
            <a:r>
              <a:rPr lang="ar-SA" dirty="0" smtClean="0">
                <a:solidFill>
                  <a:srgbClr val="7030A0"/>
                </a:solidFill>
              </a:rPr>
              <a:t>ما على القاعدة النقدية أو على  المضاعف النقدي،  </a:t>
            </a:r>
            <a:r>
              <a:rPr lang="ar-SA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و هذه المتغيرات هي </a:t>
            </a:r>
            <a:r>
              <a:rPr lang="ar-SA" dirty="0" smtClean="0">
                <a:solidFill>
                  <a:srgbClr val="7030A0"/>
                </a:solidFill>
              </a:rPr>
              <a:t>:</a:t>
            </a:r>
          </a:p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أ - التغير في القاعدة النقدية غير المقترضة (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القاعدة النقدية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ب – التغير في القروض المخصومة من البنك المركزي  (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القاعدة النقدية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ج- الثروة (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C/D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المضاعف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)</a:t>
            </a:r>
          </a:p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د – العائد المتوقع(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C/D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المضاعف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) </a:t>
            </a:r>
          </a:p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ه – الأزمات التي يواجها الاقتصاد(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C/D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المضاعف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و – معدلات الفائدة السائدة ( </a:t>
            </a:r>
            <a:r>
              <a:rPr lang="en-US" dirty="0" smtClean="0">
                <a:solidFill>
                  <a:srgbClr val="FFFF00"/>
                </a:solidFill>
              </a:rPr>
              <a:t>ER/D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المضاعف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)</a:t>
            </a:r>
          </a:p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ز – احتمالات سحب الافراد ودائعهم  (</a:t>
            </a:r>
            <a:r>
              <a:rPr lang="en-US" dirty="0">
                <a:solidFill>
                  <a:srgbClr val="FFFF00"/>
                </a:solidFill>
              </a:rPr>
              <a:t>ER/D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المضاعف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ar-SA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رابط كسهم مستقيم 4"/>
          <p:cNvCxnSpPr/>
          <p:nvPr/>
        </p:nvCxnSpPr>
        <p:spPr>
          <a:xfrm flipH="1">
            <a:off x="9049407" y="3730528"/>
            <a:ext cx="325821" cy="10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كسهم مستقيم 5"/>
          <p:cNvCxnSpPr/>
          <p:nvPr/>
        </p:nvCxnSpPr>
        <p:spPr>
          <a:xfrm flipH="1">
            <a:off x="8592207" y="4114801"/>
            <a:ext cx="325821" cy="10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flipH="1">
            <a:off x="7152290" y="5297214"/>
            <a:ext cx="325821" cy="10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flipH="1">
            <a:off x="7803932" y="4892566"/>
            <a:ext cx="325821" cy="10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flipH="1">
            <a:off x="7478111" y="4540470"/>
            <a:ext cx="325821" cy="10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525002"/>
      </p:ext>
    </p:extLst>
  </p:cSld>
  <p:clrMapOvr>
    <a:masterClrMapping/>
  </p:clrMapOvr>
</p:sld>
</file>

<file path=ppt/theme/theme1.xml><?xml version="1.0" encoding="utf-8"?>
<a:theme xmlns:a="http://schemas.openxmlformats.org/drawingml/2006/main" name="المعرض">
  <a:themeElements>
    <a:clrScheme name="المعرض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المعرض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المعرض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159</TotalTime>
  <Words>574</Words>
  <Application>Microsoft Office PowerPoint</Application>
  <PresentationFormat>مخصص</PresentationFormat>
  <Paragraphs>55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المعرض</vt:lpstr>
      <vt:lpstr>الفصل الثاني عشر</vt:lpstr>
      <vt:lpstr>المقدمة</vt:lpstr>
      <vt:lpstr>نسبة العملات المتداولة الى الودائع تحت الطلب C/D</vt:lpstr>
      <vt:lpstr> نسبة العملات المتداولة الى الودائع تحت الطلب C/D</vt:lpstr>
      <vt:lpstr>نسبة الاحتياطيات الإضافية الى الودائع تحت الطلب  ER/D </vt:lpstr>
      <vt:lpstr>نسبة الاحتياطيات الإضافية الى الودائع تحت الطلب  ER/D </vt:lpstr>
      <vt:lpstr>المتغيرات المؤثرة على عرض النقود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الثاني عشر</dc:title>
  <dc:creator>n</dc:creator>
  <cp:lastModifiedBy>samalmalki</cp:lastModifiedBy>
  <cp:revision>22</cp:revision>
  <dcterms:created xsi:type="dcterms:W3CDTF">2016-10-31T13:06:40Z</dcterms:created>
  <dcterms:modified xsi:type="dcterms:W3CDTF">2017-10-08T05:01:18Z</dcterms:modified>
</cp:coreProperties>
</file>