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0" r:id="rId8"/>
    <p:sldId id="261" r:id="rId9"/>
    <p:sldId id="266" r:id="rId10"/>
    <p:sldId id="267" r:id="rId11"/>
    <p:sldId id="268" r:id="rId12"/>
    <p:sldId id="263" r:id="rId13"/>
    <p:sldId id="264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5" autoAdjust="0"/>
    <p:restoredTop sz="94660"/>
  </p:normalViewPr>
  <p:slideViewPr>
    <p:cSldViewPr snapToGrid="0">
      <p:cViewPr>
        <p:scale>
          <a:sx n="92" d="100"/>
          <a:sy n="92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ال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D444101-0B0C-440F-984B-9FC5C75DF6FB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321BC60-3776-4881-98E3-BFFB2832F5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06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العاشر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خلق النقود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3356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7030A0"/>
                </a:solidFill>
              </a:rPr>
              <a:t>أولا - خلق الودائع حالة البنك الواحد :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الافتراضات:</a:t>
            </a:r>
          </a:p>
          <a:p>
            <a:r>
              <a:rPr lang="ar-SA" dirty="0" smtClean="0"/>
              <a:t>1- وجود بنك واحد.</a:t>
            </a:r>
          </a:p>
          <a:p>
            <a:r>
              <a:rPr lang="ar-SA" dirty="0" smtClean="0"/>
              <a:t>2 – لا يوجد تسرب للنقود. </a:t>
            </a:r>
          </a:p>
          <a:p>
            <a:r>
              <a:rPr lang="ar-SA" dirty="0" smtClean="0"/>
              <a:t>3- البنك التجاري لا يحتفظ بأي احتياطيات تزيد عن الاحتياطي القانوني.</a:t>
            </a:r>
          </a:p>
          <a:p>
            <a:r>
              <a:rPr lang="ar-SA" dirty="0" smtClean="0"/>
              <a:t>قام البنك التجاري </a:t>
            </a:r>
            <a:r>
              <a:rPr lang="ar-SA" dirty="0" smtClean="0">
                <a:solidFill>
                  <a:srgbClr val="FF0000"/>
                </a:solidFill>
              </a:rPr>
              <a:t>ببيع</a:t>
            </a:r>
            <a:r>
              <a:rPr lang="ar-SA" dirty="0" smtClean="0"/>
              <a:t> سند حكومي للبنك المركزي بمقدار 100 ريال سيؤدي هذا إلى          زيادة الاحتياطيات الاختيارية و سيقوم البنك التجاري  بإقراضها  ←  زيادة خلق النقود ( عرض النقود ) .</a:t>
            </a:r>
            <a:endParaRPr lang="ar-SA" dirty="0"/>
          </a:p>
        </p:txBody>
      </p:sp>
      <p:cxnSp>
        <p:nvCxnSpPr>
          <p:cNvPr id="6" name="رابط كسهم مستقيم 5"/>
          <p:cNvCxnSpPr/>
          <p:nvPr/>
        </p:nvCxnSpPr>
        <p:spPr>
          <a:xfrm flipH="1" flipV="1">
            <a:off x="2971800" y="4830417"/>
            <a:ext cx="427383" cy="9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174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ثانيا -  خلق الودائع في حالة البنوك  مجتمعة: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الافتراضات: </a:t>
            </a:r>
          </a:p>
          <a:p>
            <a:r>
              <a:rPr lang="ar-SA" dirty="0" smtClean="0"/>
              <a:t>1 - هناك عدة بنوك تجارية .</a:t>
            </a:r>
          </a:p>
          <a:p>
            <a:r>
              <a:rPr lang="ar-SA" dirty="0" smtClean="0"/>
              <a:t>2 – لا يوجد تسرب للنقود .</a:t>
            </a:r>
          </a:p>
          <a:p>
            <a:r>
              <a:rPr lang="ar-SA" dirty="0" smtClean="0"/>
              <a:t>3 – نسبة الاحتياطي النظامي 10%  لجميع البنوك التجارية.</a:t>
            </a:r>
          </a:p>
          <a:p>
            <a:r>
              <a:rPr lang="ar-SA" dirty="0" smtClean="0"/>
              <a:t>4- لا تحتفظ البنوك التجارية  بأي احتياطيات اختيارية .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تم إيداع شيك في بنك الرياض بمقدار 100 ريال تتبعي عملية خلق النقود ( عرض النقود ) في الاقتصاد 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1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رابعا : صيغة مضاعف خلق الائتمان ( خلق الودائع)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مضاعف خلق الائتمان ( مضاعف خلق الودائع):  </a:t>
            </a:r>
            <a:endParaRPr lang="ar-SA" dirty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 يرمز له بـ : (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1/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rD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) و يبين : العلاقة بين التغير في الودائع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∆D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) </a:t>
            </a:r>
            <a:r>
              <a:rPr lang="ar-SA" dirty="0" smtClean="0">
                <a:solidFill>
                  <a:srgbClr val="7030A0"/>
                </a:solidFill>
              </a:rPr>
              <a:t>و التغير في الاحتياطيات الاجمالية القانونية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∆R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)  </a:t>
            </a:r>
            <a:r>
              <a:rPr lang="ar-SA" dirty="0" smtClean="0">
                <a:solidFill>
                  <a:srgbClr val="7030A0"/>
                </a:solidFill>
              </a:rPr>
              <a:t>حيث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rD </a:t>
            </a:r>
            <a:r>
              <a:rPr lang="ar-SA" dirty="0" smtClean="0">
                <a:solidFill>
                  <a:srgbClr val="7030A0"/>
                </a:solidFill>
              </a:rPr>
              <a:t> هي نسبة الاحتياطي القانوني .</a:t>
            </a:r>
          </a:p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1/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rD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= ∆D/∆R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و يطلق عليه مضاعف خلق النقود </a:t>
            </a:r>
          </a:p>
          <a:p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التغير في الاحتياطيات الاجمالية ( القانونية)= </a:t>
            </a:r>
          </a:p>
          <a:p>
            <a:r>
              <a:rPr lang="ar-SA" dirty="0">
                <a:solidFill>
                  <a:srgbClr val="7030A0"/>
                </a:solidFill>
              </a:rPr>
              <a:t>(اجمالي الاحتياطيات في الاقتصاد - احتياطيات البنك الأول)= (ما وصلت اليه الاحتياطيات  في الاقتصاد – ما بدأت به</a:t>
            </a:r>
            <a:r>
              <a:rPr lang="ar-SA" dirty="0" smtClean="0">
                <a:solidFill>
                  <a:srgbClr val="7030A0"/>
                </a:solidFill>
              </a:rPr>
              <a:t>)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FF0000"/>
                </a:solidFill>
              </a:rPr>
              <a:t>بافتراض: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١- أن البنوك لا تحتفظ باحتياطيات إضافية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(ER)</a:t>
            </a:r>
            <a:r>
              <a:rPr lang="ar-SA" dirty="0" smtClean="0">
                <a:solidFill>
                  <a:srgbClr val="7030A0"/>
                </a:solidFill>
              </a:rPr>
              <a:t>تزيد عن الاحتياطي القانوني.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٢- الأفراد لا يحتفظون بنقود سائلة </a:t>
            </a:r>
            <a:r>
              <a:rPr lang="ar-SA" dirty="0" smtClean="0">
                <a:solidFill>
                  <a:srgbClr val="FF0000"/>
                </a:solidFill>
              </a:rPr>
              <a:t>(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ar-SA" dirty="0" smtClean="0">
                <a:solidFill>
                  <a:srgbClr val="FF0000"/>
                </a:solidFill>
              </a:rPr>
              <a:t> ) </a:t>
            </a:r>
            <a:r>
              <a:rPr lang="ar-SA" dirty="0" smtClean="0">
                <a:solidFill>
                  <a:srgbClr val="7030A0"/>
                </a:solidFill>
              </a:rPr>
              <a:t>كلها  ودائع في البنوك  </a:t>
            </a:r>
          </a:p>
        </p:txBody>
      </p:sp>
    </p:spTree>
    <p:extLst>
      <p:ext uri="{BB962C8B-B14F-4D97-AF65-F5344CB8AC3E}">
        <p14:creationId xmlns:p14="http://schemas.microsoft.com/office/powerpoint/2010/main" val="3637474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24742" cy="3416300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rgbClr val="FF0000"/>
                </a:solidFill>
              </a:rPr>
              <a:t>مثال: </a:t>
            </a:r>
          </a:p>
          <a:p>
            <a:r>
              <a:rPr lang="ar-SA" dirty="0">
                <a:solidFill>
                  <a:srgbClr val="7030A0"/>
                </a:solidFill>
              </a:rPr>
              <a:t>اذا كانت الزيادة في الاحتياطيات الاجمالية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∆R</a:t>
            </a:r>
            <a:r>
              <a:rPr lang="ar-SA" dirty="0">
                <a:solidFill>
                  <a:srgbClr val="7030A0"/>
                </a:solidFill>
              </a:rPr>
              <a:t>تساوي 90 ريال  و نسبة الاحتياطي القانوني  تساوي  </a:t>
            </a:r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10% </a:t>
            </a:r>
            <a:r>
              <a:rPr lang="ar-SA" dirty="0">
                <a:solidFill>
                  <a:srgbClr val="7030A0"/>
                </a:solidFill>
              </a:rPr>
              <a:t>و البنوك لا تحتفظ بأي احتياطيات تزيد عن الاحتياطي القانوني ولا يوجد أي تسرب نقدي خارج النظام المصرفي فما هي قيمة </a:t>
            </a:r>
            <a:r>
              <a:rPr lang="ar-SA" u="sng" dirty="0">
                <a:solidFill>
                  <a:srgbClr val="7030A0"/>
                </a:solidFill>
              </a:rPr>
              <a:t>مضاعف خلق النقود  </a:t>
            </a:r>
            <a:r>
              <a:rPr lang="ar-SA" dirty="0">
                <a:solidFill>
                  <a:srgbClr val="7030A0"/>
                </a:solidFill>
              </a:rPr>
              <a:t>وما هو  </a:t>
            </a:r>
            <a:r>
              <a:rPr lang="ar-SA" u="sng" dirty="0">
                <a:solidFill>
                  <a:srgbClr val="7030A0"/>
                </a:solidFill>
              </a:rPr>
              <a:t>التغير في حجم الودائع</a:t>
            </a:r>
            <a:r>
              <a:rPr lang="ar-SA" dirty="0" smtClean="0">
                <a:solidFill>
                  <a:srgbClr val="7030A0"/>
                </a:solidFill>
              </a:rPr>
              <a:t>؟</a:t>
            </a:r>
            <a:endParaRPr lang="ar-S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ar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مضاعف خلق النقود ( الائتمان ) بمعناه الواسع </a:t>
            </a:r>
            <a:r>
              <a:rPr lang="ar-SA" dirty="0" smtClean="0">
                <a:solidFill>
                  <a:srgbClr val="7030A0"/>
                </a:solidFill>
              </a:rPr>
              <a:t>= </a:t>
            </a:r>
            <a:r>
              <a:rPr lang="en-US" dirty="0" smtClean="0">
                <a:solidFill>
                  <a:srgbClr val="7030A0"/>
                </a:solidFill>
              </a:rPr>
              <a:t>1/rD = 1/0.10 = 10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التغير في حجم الودائع 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∆D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) </a:t>
            </a:r>
            <a:r>
              <a:rPr lang="en-US" dirty="0" smtClean="0">
                <a:solidFill>
                  <a:srgbClr val="7030A0"/>
                </a:solidFill>
              </a:rPr>
              <a:t>∆D=1/</a:t>
            </a:r>
            <a:r>
              <a:rPr lang="en-US" dirty="0" err="1" smtClean="0">
                <a:solidFill>
                  <a:srgbClr val="7030A0"/>
                </a:solidFill>
              </a:rPr>
              <a:t>rD</a:t>
            </a:r>
            <a:r>
              <a:rPr lang="en-US" dirty="0" smtClean="0">
                <a:solidFill>
                  <a:srgbClr val="7030A0"/>
                </a:solidFill>
              </a:rPr>
              <a:t> * ∆R = 10* 90 =900   = 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اجمالي الودائع (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) </a:t>
            </a:r>
            <a:r>
              <a:rPr lang="ar-SA" dirty="0" smtClean="0">
                <a:solidFill>
                  <a:srgbClr val="7030A0"/>
                </a:solidFill>
              </a:rPr>
              <a:t>=</a:t>
            </a:r>
            <a:r>
              <a:rPr lang="en-US" dirty="0" smtClean="0">
                <a:solidFill>
                  <a:srgbClr val="7030A0"/>
                </a:solidFill>
              </a:rPr>
              <a:t> 10 * 100 = 1000 </a:t>
            </a:r>
            <a:endParaRPr lang="ar-SA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1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خلق النقود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أولا مقدمة</a:t>
            </a:r>
          </a:p>
          <a:p>
            <a:r>
              <a:rPr lang="ar-SA" dirty="0"/>
              <a:t>إ</a:t>
            </a:r>
            <a:r>
              <a:rPr lang="ar-SA" dirty="0" smtClean="0"/>
              <a:t>ذا </a:t>
            </a:r>
            <a:r>
              <a:rPr lang="ar-SA" dirty="0"/>
              <a:t>أ</a:t>
            </a:r>
            <a:r>
              <a:rPr lang="ar-SA" dirty="0" smtClean="0"/>
              <a:t>علن البنك المركزي عن زيادة عرض النقود  بنسبة  15% هذا يعني زيادة العرض من النقود &gt;&gt;&gt;  زيادة الطلب على السلع و الخدمات ومن  ضمنها النقود و القروض    &gt;&gt;&gt;&gt;&gt;  زيادة </a:t>
            </a:r>
            <a:r>
              <a:rPr lang="en-US" dirty="0" smtClean="0"/>
              <a:t>P  </a:t>
            </a:r>
            <a:r>
              <a:rPr lang="ar-SA" dirty="0" smtClean="0"/>
              <a:t>  و زيادة  </a:t>
            </a:r>
            <a:r>
              <a:rPr lang="en-US" dirty="0" smtClean="0"/>
              <a:t>r   </a:t>
            </a:r>
            <a:r>
              <a:rPr lang="ar-SA" dirty="0" smtClean="0"/>
              <a:t>   &gt;&gt;&gt; زيادة  معدل التضخم </a:t>
            </a:r>
          </a:p>
          <a:p>
            <a:r>
              <a:rPr lang="ar-SA" dirty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و</a:t>
            </a:r>
          </a:p>
          <a:p>
            <a:r>
              <a:rPr lang="ar-SA" dirty="0" smtClean="0"/>
              <a:t>&gt;&gt;&gt;&gt;&gt; زيادة الانتعاش الاقتصادي و انتعاش الأسواق المالية &gt;&gt;&gt;انخفاض معدل البطالة.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سؤال :</a:t>
            </a:r>
            <a:r>
              <a:rPr lang="ar-SA" dirty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ماهي ردود الاقتصاديين على قرار البنك المركزي ؟</a:t>
            </a:r>
          </a:p>
          <a:p>
            <a:r>
              <a:rPr lang="ar-SA" dirty="0" smtClean="0"/>
              <a:t>١-هناك من سيلوم البنك المركزي على هذه الزيادة لأنها أدت إلى زيادة التضخم</a:t>
            </a:r>
          </a:p>
          <a:p>
            <a:r>
              <a:rPr lang="ar-SA" dirty="0" smtClean="0"/>
              <a:t>٢-هناك من سيلوم البنك المركزي لأنه لم يزيد العرض من النقود بشكل كافي للقضاء على البطالة                                         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9161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ثانيا الجهات </a:t>
            </a:r>
            <a:r>
              <a:rPr lang="ar-SA" dirty="0"/>
              <a:t>المؤثرة في عرض النقود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أربع جهات :</a:t>
            </a:r>
            <a:endParaRPr lang="ar-SA" b="1" dirty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البنك المركزي : </a:t>
            </a:r>
            <a:r>
              <a:rPr lang="ar-SA" u="sng" dirty="0" smtClean="0">
                <a:solidFill>
                  <a:srgbClr val="7030A0"/>
                </a:solidFill>
              </a:rPr>
              <a:t>الأكثر تأثيرا </a:t>
            </a:r>
            <a:r>
              <a:rPr lang="ar-SA" dirty="0" smtClean="0">
                <a:solidFill>
                  <a:srgbClr val="7030A0"/>
                </a:solidFill>
              </a:rPr>
              <a:t>وهو جهة مستقلة تقوم بوظائفها التي سنذكرها في الفصول القادمة.</a:t>
            </a:r>
          </a:p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البنوك التجارية </a:t>
            </a:r>
            <a:r>
              <a:rPr lang="ar-SA" dirty="0" smtClean="0">
                <a:solidFill>
                  <a:srgbClr val="7030A0"/>
                </a:solidFill>
              </a:rPr>
              <a:t>( بنوك الإيداع) : هي مؤسسات مالية وسيطة تقبل الودائع من الأفراد و المؤسسات وتقوم بإقراضها</a:t>
            </a:r>
          </a:p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المودعون :</a:t>
            </a:r>
            <a:r>
              <a:rPr lang="ar-SA" dirty="0" smtClean="0">
                <a:solidFill>
                  <a:srgbClr val="7030A0"/>
                </a:solidFill>
              </a:rPr>
              <a:t> وهم أفراد </a:t>
            </a:r>
            <a:r>
              <a:rPr lang="ar-SA" dirty="0">
                <a:solidFill>
                  <a:srgbClr val="7030A0"/>
                </a:solidFill>
              </a:rPr>
              <a:t>أ</a:t>
            </a:r>
            <a:r>
              <a:rPr lang="ar-SA" dirty="0" smtClean="0">
                <a:solidFill>
                  <a:srgbClr val="7030A0"/>
                </a:solidFill>
              </a:rPr>
              <a:t>و مؤسسات عامة أو خاصة يحتفظون بودائع لدى البنك المركزي.</a:t>
            </a:r>
          </a:p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المقترضون :</a:t>
            </a:r>
            <a:r>
              <a:rPr lang="ar-SA" dirty="0" smtClean="0">
                <a:solidFill>
                  <a:srgbClr val="7030A0"/>
                </a:solidFill>
              </a:rPr>
              <a:t> هم أفراد </a:t>
            </a:r>
            <a:r>
              <a:rPr lang="ar-SA" dirty="0">
                <a:solidFill>
                  <a:srgbClr val="7030A0"/>
                </a:solidFill>
              </a:rPr>
              <a:t>أ</a:t>
            </a:r>
            <a:r>
              <a:rPr lang="ar-SA" dirty="0" smtClean="0">
                <a:solidFill>
                  <a:srgbClr val="7030A0"/>
                </a:solidFill>
              </a:rPr>
              <a:t>و مؤسسات عامة  أو خاصة يقترضون إما بصورة مباشرة من بنوك الإيداع أو عن طريق إصدار سندات أو صكوك و بيعها في الأسواق المالية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7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أنواع الاحتياطيات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70C0"/>
                </a:solidFill>
              </a:rPr>
              <a:t>لدينا ثلاثة أنواع :</a:t>
            </a:r>
          </a:p>
          <a:p>
            <a:endParaRPr lang="ar-SA" dirty="0"/>
          </a:p>
          <a:p>
            <a:r>
              <a:rPr lang="ar-SA" dirty="0" smtClean="0"/>
              <a:t>1- </a:t>
            </a:r>
            <a:r>
              <a:rPr lang="ar-SA" dirty="0" smtClean="0">
                <a:solidFill>
                  <a:srgbClr val="FF0000"/>
                </a:solidFill>
              </a:rPr>
              <a:t>الاحتياطي النظامي ( القانوني) :</a:t>
            </a:r>
            <a:r>
              <a:rPr lang="ar-SA" dirty="0" smtClean="0"/>
              <a:t> وهو نسبة ( متغيرة ) يفرضها البنك المركزي على الودائع في البنوك التجارية * الاحتياطي النظامي إحدى أدوات السياسة النقدية في التأثير على عرض النقود.                                  *زيادة نسبة الاحتياطي تؤدي إلى انخفاض العرض من النقود والعكس صحيح .</a:t>
            </a:r>
          </a:p>
          <a:p>
            <a:r>
              <a:rPr lang="ar-SA" dirty="0" smtClean="0"/>
              <a:t>2 – </a:t>
            </a:r>
            <a:r>
              <a:rPr lang="ar-SA" dirty="0" smtClean="0">
                <a:solidFill>
                  <a:srgbClr val="FF0000"/>
                </a:solidFill>
              </a:rPr>
              <a:t>الاحتياطي الاختياري ( الاتفاقي) :</a:t>
            </a:r>
            <a:r>
              <a:rPr lang="ar-SA" dirty="0" smtClean="0"/>
              <a:t> وهو احتياطي عام يكوّنه كل بنك حسب ما يراه .</a:t>
            </a:r>
          </a:p>
          <a:p>
            <a:r>
              <a:rPr lang="ar-SA" dirty="0" smtClean="0"/>
              <a:t>3- </a:t>
            </a:r>
            <a:r>
              <a:rPr lang="ar-SA" dirty="0" smtClean="0">
                <a:solidFill>
                  <a:srgbClr val="FF0000"/>
                </a:solidFill>
              </a:rPr>
              <a:t>الاحتياط الإجمالي </a:t>
            </a:r>
            <a:r>
              <a:rPr lang="ar-SA" dirty="0" smtClean="0"/>
              <a:t>= الاحتياطي الاختياري + الاحتياطي النظامي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321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rgbClr val="002060"/>
                </a:solidFill>
              </a:rPr>
              <a:t>طرق زيادة الاحتياطيات الاختيارية للبنوك التجارية من البنك المركزي :</a:t>
            </a:r>
          </a:p>
          <a:p>
            <a:r>
              <a:rPr lang="ar-SA" dirty="0" err="1" smtClean="0">
                <a:solidFill>
                  <a:srgbClr val="7030A0"/>
                </a:solidFill>
              </a:rPr>
              <a:t>أ</a:t>
            </a:r>
            <a:r>
              <a:rPr lang="ar-SA" dirty="0" smtClean="0">
                <a:solidFill>
                  <a:srgbClr val="7030A0"/>
                </a:solidFill>
              </a:rPr>
              <a:t> -  القروض المخصومة             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ب – عمليات السوق المفتوحة 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002060"/>
                </a:solidFill>
              </a:rPr>
              <a:t>أولا – القروض المخصومة :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الحالة : رغبة  البنك التجاري ( الأهلي )  في زيادة السيولة بمقدار 100 ريال &gt;&gt;&gt; الى زيادة الاحتياطيات الاختيارية لدى  الأهلي بمقدار 100 ريال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هذا يعني أن البنك المركزي قدم قرضا مخصوما مقداره 100 ريال للبنك الأهلي .</a:t>
            </a:r>
            <a:endParaRPr lang="ar-SA" dirty="0">
              <a:solidFill>
                <a:srgbClr val="7030A0"/>
              </a:solidFill>
            </a:endParaRP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b="1" dirty="0" smtClean="0"/>
              <a:t>كيف تظهر هذه العملية في حسابات البنك الأهلي و البنك المركزي ؟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6055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145522"/>
              </p:ext>
            </p:extLst>
          </p:nvPr>
        </p:nvGraphicFramePr>
        <p:xfrm>
          <a:off x="1762125" y="2025650"/>
          <a:ext cx="10096500" cy="339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7450"/>
                <a:gridCol w="238125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الأهلي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 </a:t>
                      </a:r>
                      <a:endParaRPr lang="ar-SA" dirty="0"/>
                    </a:p>
                  </a:txBody>
                  <a:tcPr/>
                </a:tc>
              </a:tr>
              <a:tr h="826135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احتياطيات اختيارية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100+</a:t>
                      </a:r>
                      <a:r>
                        <a:rPr lang="ar-SA" baseline="0" dirty="0" smtClean="0"/>
                        <a:t> ق</a:t>
                      </a:r>
                      <a:r>
                        <a:rPr lang="ar-SA" dirty="0" smtClean="0"/>
                        <a:t>روض مخصومة من البنك المركزي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قروض مخصومة للبنك الاهلي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احتياطيات اختيارية  للبنك الاهلي </a:t>
                      </a:r>
                      <a:endParaRPr lang="ar-SA" dirty="0"/>
                    </a:p>
                  </a:txBody>
                  <a:tcPr/>
                </a:tc>
              </a:tr>
              <a:tr h="88900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936625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3200" dirty="0" smtClean="0"/>
              <a:t>ثالثا مضاعف خلق الودائع ( الائتمان ) نموذج مبسط</a:t>
            </a:r>
            <a:br>
              <a:rPr lang="ar-SA" sz="3200" dirty="0" smtClean="0"/>
            </a:b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>
                <a:solidFill>
                  <a:srgbClr val="002060"/>
                </a:solidFill>
              </a:rPr>
              <a:t>ثانيا – عمليات السوق المفتوحة 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تعرف بأنها بيع و شراء البنك المركزي للسندات الحكومية من أجل التأثير على عرض النقود .  </a:t>
            </a:r>
          </a:p>
          <a:p>
            <a:endParaRPr lang="ar-SA" dirty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*بيع السندات من قبل البنك المركزي &gt;&gt;&gt;&gt;&gt; تخفيض العرض من النقود.                                                 *شراء السندات من قبل البنك المركزي &gt;&gt;&gt;&gt; زيادة العرض من النقود .</a:t>
            </a:r>
          </a:p>
          <a:p>
            <a:endParaRPr lang="ar-S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نفس المثال : البنك الأهلي يرغب في زيادة السيولة لديه بمقدار 100 ريال  فيقوم البنك المركزي بشراء السندات من البنك الأهلي (الأهلي يبيع)</a:t>
            </a:r>
          </a:p>
          <a:p>
            <a:endParaRPr lang="ar-SA" dirty="0" smtClean="0"/>
          </a:p>
          <a:p>
            <a:r>
              <a:rPr lang="ar-SA" b="1" dirty="0" smtClean="0"/>
              <a:t>كيف يظهر هذا في حسابات البنكين ؟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939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691149"/>
              </p:ext>
            </p:extLst>
          </p:nvPr>
        </p:nvGraphicFramePr>
        <p:xfrm>
          <a:off x="1155701" y="2603500"/>
          <a:ext cx="8824912" cy="1752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06228"/>
                <a:gridCol w="2206228"/>
                <a:gridCol w="2206228"/>
                <a:gridCol w="220622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الأهلي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76738" marR="76738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الخصوم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 </a:t>
                      </a:r>
                      <a:endParaRPr lang="ar-SA" dirty="0"/>
                    </a:p>
                  </a:txBody>
                  <a:tcPr marL="76738" marR="76738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100 - سندات حكومية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+ سندات حكومية( على البنك الأهلي )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+احتياطيات اختيارية للبنك الاهلي</a:t>
                      </a:r>
                      <a:endParaRPr lang="ar-SA" dirty="0"/>
                    </a:p>
                  </a:txBody>
                  <a:tcPr marL="76738" marR="76738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100+ احتياطيات اختيارية  </a:t>
                      </a:r>
                      <a:endParaRPr lang="ar-SA" dirty="0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marL="76738" marR="76738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76738" marR="7673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34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ثالثا مضاعف خلق الودائع ( الائتمان ) نموذج مبسط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خلق الودائع لدينا حالتين :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1 – خلق الودائع حالة البنك الواحد.</a:t>
            </a:r>
          </a:p>
          <a:p>
            <a:endParaRPr lang="ar-SA" dirty="0" smtClean="0"/>
          </a:p>
          <a:p>
            <a:r>
              <a:rPr lang="ar-SA" dirty="0" smtClean="0"/>
              <a:t>2- خلق الودائع حالة البنوك المتعددة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73260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مجلس إدارة أيون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مجلس إدارة أيون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جلس إدارة 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729</TotalTime>
  <Words>934</Words>
  <Application>Microsoft Office PowerPoint</Application>
  <PresentationFormat>مخصص</PresentationFormat>
  <Paragraphs>103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مجلس إدارة أيون</vt:lpstr>
      <vt:lpstr>الفصل العاشر </vt:lpstr>
      <vt:lpstr>خلق النقود</vt:lpstr>
      <vt:lpstr>ثانيا الجهات المؤثرة في عرض النقود </vt:lpstr>
      <vt:lpstr>أنواع الاحتياطيات</vt:lpstr>
      <vt:lpstr>ثالثا مضاعف خلق الودائع ( الائتمان ) نموذج مبسط </vt:lpstr>
      <vt:lpstr>ثالثا مضاعف خلق الودائع ( الائتمان ) نموذج مبسط </vt:lpstr>
      <vt:lpstr>ثالثا مضاعف خلق الودائع ( الائتمان ) نموذج مبسط </vt:lpstr>
      <vt:lpstr>ثالثا مضاعف خلق الودائع ( الائتمان ) نموذج مبسط </vt:lpstr>
      <vt:lpstr>ثالثا مضاعف خلق الودائع ( الائتمان ) نموذج مبسط </vt:lpstr>
      <vt:lpstr>ثالثا مضاعف خلق الودائع ( الائتمان ) نموذج مبسط </vt:lpstr>
      <vt:lpstr>ثالثا مضاعف خلق الودائع ( الائتمان ) نموذج مبسط </vt:lpstr>
      <vt:lpstr>رابعا : صيغة مضاعف خلق الائتمان ( خلق الودائع)</vt:lpstr>
      <vt:lpstr>ثالثا مضاعف خلق الودائع ( الائتمان ) نموذج مبسط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العاشر</dc:title>
  <dc:creator>n</dc:creator>
  <cp:lastModifiedBy>samalmalki</cp:lastModifiedBy>
  <cp:revision>48</cp:revision>
  <dcterms:created xsi:type="dcterms:W3CDTF">2016-10-22T06:48:59Z</dcterms:created>
  <dcterms:modified xsi:type="dcterms:W3CDTF">2018-01-28T08:06:43Z</dcterms:modified>
</cp:coreProperties>
</file>