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8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مستطيل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مستطيل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مستطيل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مستطيل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مستطيل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مستطيل مستدير الزوايا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مستطيل مستدير الزوايا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مستطيل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3B76CD9-22CB-44F6-B251-F4D65E1F5453}" type="datetimeFigureOut">
              <a:rPr lang="ar-SA" smtClean="0"/>
              <a:pPr/>
              <a:t>10/02/35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3274A8E-7FF9-4653-B1AC-0B52AD3E47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76CD9-22CB-44F6-B251-F4D65E1F5453}" type="datetimeFigureOut">
              <a:rPr lang="ar-SA" smtClean="0"/>
              <a:pPr/>
              <a:t>10/02/35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4A8E-7FF9-4653-B1AC-0B52AD3E47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76CD9-22CB-44F6-B251-F4D65E1F5453}" type="datetimeFigureOut">
              <a:rPr lang="ar-SA" smtClean="0"/>
              <a:pPr/>
              <a:t>10/02/35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4A8E-7FF9-4653-B1AC-0B52AD3E47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76CD9-22CB-44F6-B251-F4D65E1F5453}" type="datetimeFigureOut">
              <a:rPr lang="ar-SA" smtClean="0"/>
              <a:pPr/>
              <a:t>10/02/35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4A8E-7FF9-4653-B1AC-0B52AD3E47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76CD9-22CB-44F6-B251-F4D65E1F5453}" type="datetimeFigureOut">
              <a:rPr lang="ar-SA" smtClean="0"/>
              <a:pPr/>
              <a:t>10/02/35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4A8E-7FF9-4653-B1AC-0B52AD3E47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76CD9-22CB-44F6-B251-F4D65E1F5453}" type="datetimeFigureOut">
              <a:rPr lang="ar-SA" smtClean="0"/>
              <a:pPr/>
              <a:t>10/02/35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4A8E-7FF9-4653-B1AC-0B52AD3E47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6" name="عنصر نائب للتاريخ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3B76CD9-22CB-44F6-B251-F4D65E1F5453}" type="datetimeFigureOut">
              <a:rPr lang="ar-SA" smtClean="0"/>
              <a:pPr/>
              <a:t>10/02/35</a:t>
            </a:fld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3274A8E-7FF9-4653-B1AC-0B52AD3E4751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3B76CD9-22CB-44F6-B251-F4D65E1F5453}" type="datetimeFigureOut">
              <a:rPr lang="ar-SA" smtClean="0"/>
              <a:pPr/>
              <a:t>10/02/35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3274A8E-7FF9-4653-B1AC-0B52AD3E47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76CD9-22CB-44F6-B251-F4D65E1F5453}" type="datetimeFigureOut">
              <a:rPr lang="ar-SA" smtClean="0"/>
              <a:pPr/>
              <a:t>10/02/35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4A8E-7FF9-4653-B1AC-0B52AD3E47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76CD9-22CB-44F6-B251-F4D65E1F5453}" type="datetimeFigureOut">
              <a:rPr lang="ar-SA" smtClean="0"/>
              <a:pPr/>
              <a:t>10/02/35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4A8E-7FF9-4653-B1AC-0B52AD3E47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76CD9-22CB-44F6-B251-F4D65E1F5453}" type="datetimeFigureOut">
              <a:rPr lang="ar-SA" smtClean="0"/>
              <a:pPr/>
              <a:t>10/02/35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4A8E-7FF9-4653-B1AC-0B52AD3E475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مستطيل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مستطيل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مستطيل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مستطيل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مستطيل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مستطيل مستدير الزوايا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مستطيل مستدير الزوايا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مستطيل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مستطيل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مستطيل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مستطيل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مستطيل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مستطيل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3B76CD9-22CB-44F6-B251-F4D65E1F5453}" type="datetimeFigureOut">
              <a:rPr lang="ar-SA" smtClean="0"/>
              <a:pPr/>
              <a:t>10/02/35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3274A8E-7FF9-4653-B1AC-0B52AD3E4751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r" rtl="1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r" rtl="1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>
                <a:cs typeface="+mn-cs"/>
              </a:rPr>
              <a:t>مدخل التاريخ </a:t>
            </a:r>
            <a:r>
              <a:rPr lang="ar-SA" dirty="0" err="1" smtClean="0">
                <a:cs typeface="+mn-cs"/>
              </a:rPr>
              <a:t>الاسطوري</a:t>
            </a:r>
            <a:r>
              <a:rPr lang="en-US" dirty="0" smtClean="0">
                <a:cs typeface="+mn-cs"/>
              </a:rPr>
              <a:t/>
            </a:r>
            <a:br>
              <a:rPr lang="en-US" dirty="0" smtClean="0">
                <a:cs typeface="+mn-cs"/>
              </a:rPr>
            </a:br>
            <a:r>
              <a:rPr lang="ar-SA" dirty="0" smtClean="0">
                <a:cs typeface="+mn-cs"/>
              </a:rPr>
              <a:t> </a:t>
            </a:r>
            <a:r>
              <a:rPr lang="en-US" dirty="0" smtClean="0">
                <a:cs typeface="+mn-cs"/>
              </a:rPr>
              <a:t/>
            </a:r>
            <a:br>
              <a:rPr lang="en-US" dirty="0" smtClean="0">
                <a:cs typeface="+mn-cs"/>
              </a:rPr>
            </a:br>
            <a:endParaRPr lang="ar-SA" dirty="0">
              <a:cs typeface="+mn-cs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ar-SA" sz="2000" dirty="0"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dirty="0" smtClean="0"/>
              <a:t>المطلب الرابع  : خلاصة الموقف العلماني  من الوحي :</a:t>
            </a:r>
            <a:endParaRPr lang="en-US" dirty="0" smtClean="0"/>
          </a:p>
          <a:p>
            <a:r>
              <a:rPr lang="ar-SA" dirty="0" smtClean="0"/>
              <a:t>يمكننا  </a:t>
            </a:r>
            <a:r>
              <a:rPr lang="ar-SA" dirty="0" err="1" smtClean="0"/>
              <a:t>الان</a:t>
            </a:r>
            <a:r>
              <a:rPr lang="ar-SA" dirty="0" smtClean="0"/>
              <a:t>  أن  نوجز  الموقف  العلماني  من الوحي  بالعناصر  التالية </a:t>
            </a:r>
            <a:endParaRPr lang="en-US" dirty="0" smtClean="0"/>
          </a:p>
          <a:p>
            <a:r>
              <a:rPr lang="ar-SA" dirty="0" smtClean="0"/>
              <a:t>- الوحي  هجوم  مباغت  داخل الضمير  , والجنون  يمكن  أن  يعد </a:t>
            </a:r>
            <a:r>
              <a:rPr lang="ar-SA" dirty="0" err="1" smtClean="0"/>
              <a:t>آصلا</a:t>
            </a:r>
            <a:r>
              <a:rPr lang="ar-SA" dirty="0" smtClean="0"/>
              <a:t>  للوحي </a:t>
            </a:r>
            <a:endParaRPr lang="en-US" dirty="0" smtClean="0"/>
          </a:p>
          <a:p>
            <a:r>
              <a:rPr lang="ar-SA" dirty="0" smtClean="0"/>
              <a:t>والنبوة  </a:t>
            </a:r>
            <a:r>
              <a:rPr lang="ar-SA" dirty="0" err="1" smtClean="0"/>
              <a:t>مطبوعه</a:t>
            </a:r>
            <a:r>
              <a:rPr lang="ar-SA" dirty="0" smtClean="0"/>
              <a:t> </a:t>
            </a:r>
            <a:r>
              <a:rPr lang="ar-SA" dirty="0" err="1" smtClean="0"/>
              <a:t>بشيئ</a:t>
            </a:r>
            <a:r>
              <a:rPr lang="ar-SA" dirty="0" smtClean="0"/>
              <a:t> من </a:t>
            </a:r>
            <a:r>
              <a:rPr lang="ar-SA" dirty="0" err="1" smtClean="0"/>
              <a:t>العصاب</a:t>
            </a:r>
            <a:r>
              <a:rPr lang="ar-SA" dirty="0" smtClean="0"/>
              <a:t> </a:t>
            </a:r>
            <a:endParaRPr lang="en-US" dirty="0" smtClean="0"/>
          </a:p>
          <a:p>
            <a:r>
              <a:rPr lang="ar-SA" dirty="0" smtClean="0"/>
              <a:t>- الهلس  والهلوسة  تفسيرات  صحيحة  للوحي  ستسود ذات  يوم  في الفكر  </a:t>
            </a:r>
            <a:r>
              <a:rPr lang="ar-SA" dirty="0" err="1" smtClean="0"/>
              <a:t>الاسلامي</a:t>
            </a:r>
            <a:r>
              <a:rPr lang="ar-SA" dirty="0" smtClean="0"/>
              <a:t> </a:t>
            </a:r>
            <a:endParaRPr lang="en-US" dirty="0" smtClean="0"/>
          </a:p>
          <a:p>
            <a:r>
              <a:rPr lang="ar-SA" dirty="0" smtClean="0"/>
              <a:t>- الوحي  يبدأ من </a:t>
            </a:r>
            <a:r>
              <a:rPr lang="ar-SA" dirty="0" err="1" smtClean="0"/>
              <a:t>اللا</a:t>
            </a:r>
            <a:r>
              <a:rPr lang="ar-SA" dirty="0" smtClean="0"/>
              <a:t> شعور , ثم  يتحول </a:t>
            </a:r>
            <a:r>
              <a:rPr lang="ar-SA" dirty="0" err="1" smtClean="0"/>
              <a:t>الى</a:t>
            </a:r>
            <a:r>
              <a:rPr lang="ar-SA" dirty="0" smtClean="0"/>
              <a:t> واقعه  </a:t>
            </a:r>
            <a:r>
              <a:rPr lang="ar-SA" dirty="0" err="1" smtClean="0"/>
              <a:t>شعروية</a:t>
            </a:r>
            <a:r>
              <a:rPr lang="ar-SA" dirty="0" smtClean="0"/>
              <a:t> </a:t>
            </a:r>
            <a:endParaRPr lang="en-US" dirty="0" smtClean="0"/>
          </a:p>
          <a:p>
            <a:r>
              <a:rPr lang="ar-SA" dirty="0" smtClean="0"/>
              <a:t>- الوحي  حدوث  معنى  في الفضاء  الداخلي  </a:t>
            </a:r>
            <a:r>
              <a:rPr lang="ar-SA" dirty="0" err="1" smtClean="0"/>
              <a:t>للانسان</a:t>
            </a:r>
            <a:r>
              <a:rPr lang="ar-SA" dirty="0" smtClean="0"/>
              <a:t> </a:t>
            </a:r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 المطلب الخامس ؛ تعقيب  ونقد :</a:t>
            </a:r>
            <a:endParaRPr lang="en-US" dirty="0" smtClean="0"/>
          </a:p>
          <a:p>
            <a:r>
              <a:rPr lang="ar-SA" dirty="0" smtClean="0"/>
              <a:t> من حقنا  أن نسأل  هنا :  هل حقق العلمانيون  الزحزحة  </a:t>
            </a:r>
            <a:r>
              <a:rPr lang="ar-SA" dirty="0" err="1" smtClean="0"/>
              <a:t>المرادة</a:t>
            </a:r>
            <a:r>
              <a:rPr lang="ar-SA" dirty="0" smtClean="0"/>
              <a:t>  </a:t>
            </a:r>
            <a:r>
              <a:rPr lang="ar-SA" dirty="0" err="1" smtClean="0"/>
              <a:t>ام</a:t>
            </a:r>
            <a:r>
              <a:rPr lang="ar-SA" dirty="0" smtClean="0"/>
              <a:t> أنهم  يجترون  كل  ما  </a:t>
            </a:r>
            <a:r>
              <a:rPr lang="ar-SA" dirty="0" err="1" smtClean="0"/>
              <a:t>رددة</a:t>
            </a:r>
            <a:r>
              <a:rPr lang="ar-SA" dirty="0" smtClean="0"/>
              <a:t>  </a:t>
            </a:r>
            <a:r>
              <a:rPr lang="ar-SA" dirty="0" err="1" smtClean="0"/>
              <a:t>فلاسفه</a:t>
            </a:r>
            <a:r>
              <a:rPr lang="ar-SA" dirty="0" smtClean="0"/>
              <a:t>  الغرب  </a:t>
            </a:r>
            <a:r>
              <a:rPr lang="ar-SA" dirty="0" err="1" smtClean="0"/>
              <a:t>ومستشرفهم</a:t>
            </a:r>
            <a:r>
              <a:rPr lang="ar-SA" dirty="0" smtClean="0"/>
              <a:t>  حو الوحي . وان  التجديد  الذي  يزعمون  أنهم يمارسون  ليس  أكثر  من عملية  نقل  أو سطو  على </a:t>
            </a:r>
            <a:r>
              <a:rPr lang="ar-SA" dirty="0" err="1" smtClean="0"/>
              <a:t>ماهو</a:t>
            </a:r>
            <a:r>
              <a:rPr lang="ar-SA" dirty="0" smtClean="0"/>
              <a:t>  شائع  في </a:t>
            </a:r>
            <a:r>
              <a:rPr lang="ar-SA" dirty="0" err="1" smtClean="0"/>
              <a:t>الثقافه</a:t>
            </a:r>
            <a:r>
              <a:rPr lang="ar-SA" dirty="0" smtClean="0"/>
              <a:t>  الغربية  الوضعية  </a:t>
            </a:r>
            <a:r>
              <a:rPr lang="ar-SA" dirty="0" err="1" smtClean="0"/>
              <a:t>وعرضة</a:t>
            </a:r>
            <a:r>
              <a:rPr lang="ar-SA" dirty="0" smtClean="0"/>
              <a:t>  في الساحة  الثقافية العربية  </a:t>
            </a:r>
            <a:r>
              <a:rPr lang="ar-SA" dirty="0" err="1" smtClean="0"/>
              <a:t>والاسلامية</a:t>
            </a:r>
            <a:r>
              <a:rPr lang="ar-SA" dirty="0" smtClean="0"/>
              <a:t>  على أنة </a:t>
            </a:r>
            <a:r>
              <a:rPr lang="ar-SA" dirty="0" err="1" smtClean="0"/>
              <a:t>ابداع</a:t>
            </a:r>
            <a:r>
              <a:rPr lang="ar-SA" dirty="0" smtClean="0"/>
              <a:t>  أصيل .</a:t>
            </a:r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عمل الطالبات :</a:t>
            </a:r>
          </a:p>
          <a:p>
            <a:r>
              <a:rPr lang="ar-SA" dirty="0" smtClean="0"/>
              <a:t>حنان </a:t>
            </a:r>
            <a:r>
              <a:rPr lang="ar-SA" dirty="0" err="1" smtClean="0"/>
              <a:t>الشثري</a:t>
            </a:r>
            <a:endParaRPr lang="ar-SA" dirty="0" smtClean="0"/>
          </a:p>
          <a:p>
            <a:r>
              <a:rPr lang="ar-SA" dirty="0" smtClean="0"/>
              <a:t>شعاع </a:t>
            </a:r>
            <a:r>
              <a:rPr lang="ar-SA" dirty="0" err="1" smtClean="0"/>
              <a:t>العنزي</a:t>
            </a:r>
            <a:endParaRPr lang="ar-SA" dirty="0" smtClean="0"/>
          </a:p>
          <a:p>
            <a:r>
              <a:rPr lang="ar-SA" smtClean="0"/>
              <a:t>وجدان الراشد</a:t>
            </a:r>
            <a:endParaRPr lang="ar-S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>
                <a:cs typeface="+mn-cs"/>
              </a:rPr>
              <a:t> _المدخل التاريخي الأسطوري _</a:t>
            </a:r>
            <a:endParaRPr lang="ar-SA" dirty="0">
              <a:cs typeface="+mn-cs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/>
              <a:t>المطلب الأول : الموقف العلماني : يسلك فريق من </a:t>
            </a:r>
            <a:r>
              <a:rPr lang="ar-SA" b="1" dirty="0" err="1" smtClean="0"/>
              <a:t>العلمانين</a:t>
            </a:r>
            <a:r>
              <a:rPr lang="ar-SA" b="1" dirty="0" smtClean="0"/>
              <a:t> مسلكا </a:t>
            </a:r>
            <a:r>
              <a:rPr lang="ar-SA" b="1" dirty="0" err="1" smtClean="0"/>
              <a:t>اخر</a:t>
            </a:r>
            <a:r>
              <a:rPr lang="ar-SA" b="1" dirty="0" smtClean="0"/>
              <a:t> لتحجيم دور القران الكريم وفاعليته في الحياة والفكر والسلوك يتوجهون من خلاله </a:t>
            </a:r>
            <a:r>
              <a:rPr lang="ar-SA" b="1" dirty="0" err="1" smtClean="0"/>
              <a:t>الى</a:t>
            </a:r>
            <a:r>
              <a:rPr lang="ar-SA" b="1" dirty="0" smtClean="0"/>
              <a:t> أبعاد النص وآفاقه التاريخية وأخباره عن الأمم الغابرة والشعوب الدارسة والحضارات البائدة .</a:t>
            </a:r>
            <a:endParaRPr lang="en-US" dirty="0" smtClean="0"/>
          </a:p>
          <a:p>
            <a:r>
              <a:rPr lang="en-US" dirty="0" smtClean="0"/>
              <a:t> </a:t>
            </a:r>
          </a:p>
          <a:p>
            <a:endParaRPr lang="ar-SA" dirty="0" smtClean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ar-SA" b="1" dirty="0" smtClean="0"/>
              <a:t>.</a:t>
            </a:r>
            <a:endParaRPr lang="en-US" dirty="0" smtClean="0"/>
          </a:p>
          <a:p>
            <a:r>
              <a:rPr lang="ar-SA" b="1" dirty="0" smtClean="0"/>
              <a:t>1/ طه حسين </a:t>
            </a:r>
            <a:r>
              <a:rPr lang="ar-SA" b="1" dirty="0" err="1" smtClean="0"/>
              <a:t>والموثوقية</a:t>
            </a:r>
            <a:r>
              <a:rPr lang="ar-SA" b="1" dirty="0" smtClean="0"/>
              <a:t> </a:t>
            </a:r>
            <a:r>
              <a:rPr lang="ar-SA" b="1" dirty="0" err="1" smtClean="0"/>
              <a:t>القرانية</a:t>
            </a:r>
            <a:r>
              <a:rPr lang="ar-SA" b="1" dirty="0" smtClean="0"/>
              <a:t> : </a:t>
            </a:r>
            <a:endParaRPr lang="en-US" dirty="0" smtClean="0"/>
          </a:p>
          <a:p>
            <a:r>
              <a:rPr lang="ar-SA" b="1" dirty="0" smtClean="0"/>
              <a:t>شاع ذلك منذ أن طعن طه حسين في خبر القران الكريم على سيدنا </a:t>
            </a:r>
            <a:r>
              <a:rPr lang="ar-SA" b="1" dirty="0" err="1" smtClean="0"/>
              <a:t>ابراهيم</a:t>
            </a:r>
            <a:r>
              <a:rPr lang="ar-SA" b="1" dirty="0" smtClean="0"/>
              <a:t> </a:t>
            </a:r>
            <a:r>
              <a:rPr lang="ar-SA" b="1" dirty="0" err="1" smtClean="0"/>
              <a:t>واسماعيل</a:t>
            </a:r>
            <a:r>
              <a:rPr lang="ar-SA" b="1" dirty="0" smtClean="0"/>
              <a:t> عليهما السلام .</a:t>
            </a:r>
            <a:endParaRPr lang="en-US" dirty="0" smtClean="0"/>
          </a:p>
          <a:p>
            <a:r>
              <a:rPr lang="ar-SA" b="1" dirty="0" smtClean="0"/>
              <a:t>2/ بيضة طه حسين : </a:t>
            </a:r>
            <a:endParaRPr lang="en-US" dirty="0" smtClean="0"/>
          </a:p>
          <a:p>
            <a:r>
              <a:rPr lang="ar-SA" b="1" dirty="0" smtClean="0"/>
              <a:t>غفر الله لطه حسين ولكن البيضة التي باضها احتضنها أمين خولي حتى </a:t>
            </a:r>
            <a:r>
              <a:rPr lang="ar-SA" b="1" dirty="0" err="1" smtClean="0"/>
              <a:t>أنقسمت</a:t>
            </a:r>
            <a:r>
              <a:rPr lang="ar-SA" b="1" dirty="0" smtClean="0"/>
              <a:t> فخرج منها محمد أحمد خلف الله .</a:t>
            </a:r>
            <a:endParaRPr lang="en-US" dirty="0" smtClean="0"/>
          </a:p>
          <a:p>
            <a:r>
              <a:rPr lang="ar-SA" b="1" dirty="0" smtClean="0"/>
              <a:t>3/ الحداثة والأساطير وتكلم </a:t>
            </a:r>
            <a:r>
              <a:rPr lang="ar-SA" b="1" dirty="0" err="1" smtClean="0"/>
              <a:t>الرويبضات</a:t>
            </a:r>
            <a:r>
              <a:rPr lang="ar-SA" b="1" dirty="0" smtClean="0"/>
              <a:t> : </a:t>
            </a:r>
            <a:endParaRPr lang="en-US" dirty="0" smtClean="0"/>
          </a:p>
          <a:p>
            <a:r>
              <a:rPr lang="ar-SA" b="1" dirty="0" smtClean="0"/>
              <a:t>هكذا تكلم خلف الله فأصبح تنويرا يحظي بثناء إخوانه </a:t>
            </a:r>
            <a:r>
              <a:rPr lang="ar-SA" b="1" dirty="0" err="1" smtClean="0"/>
              <a:t>العلمانين</a:t>
            </a:r>
            <a:r>
              <a:rPr lang="ar-SA" b="1" dirty="0" smtClean="0"/>
              <a:t> وينعم برضاهم .</a:t>
            </a:r>
            <a:endParaRPr lang="en-US" dirty="0" smtClean="0"/>
          </a:p>
          <a:p>
            <a:r>
              <a:rPr lang="ar-SA" b="1" dirty="0" smtClean="0"/>
              <a:t>4/ أساس </a:t>
            </a:r>
            <a:r>
              <a:rPr lang="ar-SA" b="1" dirty="0" err="1" smtClean="0"/>
              <a:t>الأسطرة</a:t>
            </a:r>
            <a:r>
              <a:rPr lang="ar-SA" b="1" dirty="0" smtClean="0"/>
              <a:t> وأوهام العلم : </a:t>
            </a:r>
            <a:endParaRPr lang="en-US" dirty="0" smtClean="0"/>
          </a:p>
          <a:p>
            <a:r>
              <a:rPr lang="ar-SA" b="1" dirty="0" smtClean="0"/>
              <a:t>إن التاريخ كعلم بنظر الخطاب العلماني لم يثبت شيئا من هذه الأساطير فليس في التاريخ كعلم أي آثار تدل على وجود شخصية </a:t>
            </a:r>
            <a:r>
              <a:rPr lang="ar-SA" b="1" dirty="0" err="1" smtClean="0"/>
              <a:t>ابراهيم</a:t>
            </a:r>
            <a:r>
              <a:rPr lang="ar-SA" b="1" dirty="0" smtClean="0"/>
              <a:t> عليه السلام أو أي من البطاركة .</a:t>
            </a:r>
            <a:endParaRPr lang="en-US" dirty="0" smtClean="0"/>
          </a:p>
          <a:p>
            <a:r>
              <a:rPr lang="ar-SA" b="1" dirty="0" err="1" smtClean="0"/>
              <a:t>ثانيآ</a:t>
            </a:r>
            <a:r>
              <a:rPr lang="ar-SA" b="1" dirty="0" smtClean="0"/>
              <a:t> : تعقيب ونقد : لم تختلف الرؤية العلمانية كثيرا عبر العقود الممتدة بين خلف الله والمعاصرين أمثال أركون رغم أن خلف الله بنظر أركون لم يكن مسلحا بالمنهجيات الحديثة . </a:t>
            </a:r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ar-SA" b="1" dirty="0" smtClean="0"/>
              <a:t>/ مفهوم الأسطورة في القران الكريم : </a:t>
            </a:r>
            <a:endParaRPr lang="en-US" dirty="0" smtClean="0"/>
          </a:p>
          <a:p>
            <a:r>
              <a:rPr lang="ar-SA" b="1" dirty="0" smtClean="0"/>
              <a:t>اعتمد خلف الله على القران لكي يبدو أمام قارئه منصفا موضوعيا فسر الآيات </a:t>
            </a:r>
            <a:r>
              <a:rPr lang="ar-SA" b="1" dirty="0" err="1" smtClean="0"/>
              <a:t>القرانية</a:t>
            </a:r>
            <a:r>
              <a:rPr lang="ar-SA" b="1" dirty="0" smtClean="0"/>
              <a:t> التي ورد فيها مفهوم الأسطورة </a:t>
            </a:r>
            <a:endParaRPr lang="en-US" dirty="0" smtClean="0"/>
          </a:p>
          <a:p>
            <a:r>
              <a:rPr lang="ar-SA" b="1" dirty="0" smtClean="0"/>
              <a:t>2/ الأسطورة في المعهود العربي : </a:t>
            </a:r>
            <a:endParaRPr lang="en-US" dirty="0" smtClean="0"/>
          </a:p>
          <a:p>
            <a:r>
              <a:rPr lang="ar-SA" b="1" dirty="0" smtClean="0"/>
              <a:t>إن المنهج الأدبي الذي ارتضاه الأستاذ أمين </a:t>
            </a:r>
            <a:r>
              <a:rPr lang="ar-SA" b="1" dirty="0" err="1" smtClean="0"/>
              <a:t>الخولي</a:t>
            </a:r>
            <a:r>
              <a:rPr lang="ar-SA" b="1" dirty="0" smtClean="0"/>
              <a:t> وشغف </a:t>
            </a:r>
            <a:r>
              <a:rPr lang="ar-SA" b="1" dirty="0" err="1" smtClean="0"/>
              <a:t>به</a:t>
            </a:r>
            <a:r>
              <a:rPr lang="ar-SA" b="1" dirty="0" smtClean="0"/>
              <a:t> خلف الله يقوم على أساس يلح عليه دعاة هذا المنهج أنفسهم وهو ضرورة مراعاة معاني الألفاظ </a:t>
            </a:r>
            <a:r>
              <a:rPr lang="ar-SA" b="1" dirty="0" err="1" smtClean="0"/>
              <a:t>القرانية</a:t>
            </a:r>
            <a:r>
              <a:rPr lang="ar-SA" b="1" dirty="0" smtClean="0"/>
              <a:t> عند النزول .</a:t>
            </a:r>
            <a:endParaRPr lang="en-US" dirty="0" smtClean="0"/>
          </a:p>
          <a:p>
            <a:r>
              <a:rPr lang="ar-SA" b="1" dirty="0" smtClean="0"/>
              <a:t>3/ المفهوم </a:t>
            </a:r>
            <a:r>
              <a:rPr lang="ar-SA" b="1" dirty="0" err="1" smtClean="0"/>
              <a:t>الحداثي</a:t>
            </a:r>
            <a:r>
              <a:rPr lang="ar-SA" b="1" dirty="0" smtClean="0"/>
              <a:t> المراوغ للأسطورة : </a:t>
            </a:r>
            <a:endParaRPr lang="en-US" dirty="0" smtClean="0"/>
          </a:p>
          <a:p>
            <a:r>
              <a:rPr lang="ar-SA" b="1" dirty="0" smtClean="0"/>
              <a:t>لقد قال خلف الله بأن القران في إعجازه كان يجري على أساس </a:t>
            </a:r>
            <a:r>
              <a:rPr lang="ar-SA" b="1" dirty="0" err="1" smtClean="0"/>
              <a:t>ماكانت</a:t>
            </a:r>
            <a:r>
              <a:rPr lang="ar-SA" b="1" dirty="0" smtClean="0"/>
              <a:t> العرب تعتقد وتتخيل </a:t>
            </a:r>
            <a:r>
              <a:rPr lang="ar-SA" b="1" dirty="0" err="1" smtClean="0"/>
              <a:t>لاعلى</a:t>
            </a:r>
            <a:r>
              <a:rPr lang="ar-SA" b="1" dirty="0" smtClean="0"/>
              <a:t> أساس الحقيقة والواقع العلمي . </a:t>
            </a:r>
            <a:endParaRPr lang="en-US" dirty="0" smtClean="0"/>
          </a:p>
          <a:p>
            <a:r>
              <a:rPr lang="ar-SA" b="1" dirty="0" smtClean="0"/>
              <a:t>4/ ظنية الأدلة الحفرية  وخضوعها </a:t>
            </a:r>
            <a:r>
              <a:rPr lang="ar-SA" b="1" dirty="0" err="1" smtClean="0"/>
              <a:t>لتاويلات</a:t>
            </a:r>
            <a:r>
              <a:rPr lang="ar-SA" b="1" dirty="0" smtClean="0"/>
              <a:t> وخلفيات الباحثين : </a:t>
            </a:r>
            <a:endParaRPr lang="en-US" dirty="0" smtClean="0"/>
          </a:p>
          <a:p>
            <a:r>
              <a:rPr lang="ar-SA" b="1" dirty="0" err="1" smtClean="0"/>
              <a:t>انما</a:t>
            </a:r>
            <a:r>
              <a:rPr lang="ar-SA" b="1" dirty="0" smtClean="0"/>
              <a:t> كما يحلو للضمني كثيرا أن يكرر الأدلة </a:t>
            </a:r>
            <a:r>
              <a:rPr lang="ar-SA" b="1" dirty="0" err="1" smtClean="0"/>
              <a:t>الأركيولوجية</a:t>
            </a:r>
            <a:r>
              <a:rPr lang="ar-SA" b="1" dirty="0" smtClean="0"/>
              <a:t> أو التاريخ كعلم ولكن الأدلة متناقضة وملتبسة ولا تكثف واضحا .</a:t>
            </a:r>
            <a:endParaRPr lang="en-US" dirty="0" smtClean="0"/>
          </a:p>
          <a:p>
            <a:r>
              <a:rPr lang="ar-SA" b="1" dirty="0" smtClean="0"/>
              <a:t>5/ المقاربات اللفظية هل يمكن التعويل عليها ؟ </a:t>
            </a:r>
            <a:endParaRPr lang="en-US" dirty="0" smtClean="0"/>
          </a:p>
          <a:p>
            <a:r>
              <a:rPr lang="ar-SA" b="1" dirty="0" smtClean="0"/>
              <a:t>المستند الآخر الذي يعتمده </a:t>
            </a:r>
            <a:r>
              <a:rPr lang="ar-SA" b="1" dirty="0" err="1" smtClean="0"/>
              <a:t>منقبو</a:t>
            </a:r>
            <a:r>
              <a:rPr lang="ar-SA" b="1" dirty="0" smtClean="0"/>
              <a:t> الأساطير هو المقاربات اللغوية والمتشابهات اللفظية </a:t>
            </a:r>
            <a:r>
              <a:rPr lang="ar-SA" b="1" dirty="0" err="1" smtClean="0"/>
              <a:t>او</a:t>
            </a:r>
            <a:r>
              <a:rPr lang="ar-SA" b="1" dirty="0" smtClean="0"/>
              <a:t> </a:t>
            </a:r>
            <a:r>
              <a:rPr lang="ar-SA" b="1" dirty="0" err="1" smtClean="0"/>
              <a:t>التشكلية</a:t>
            </a:r>
            <a:r>
              <a:rPr lang="ar-SA" b="1" dirty="0" smtClean="0"/>
              <a:t> . </a:t>
            </a:r>
            <a:endParaRPr lang="en-US" dirty="0" smtClean="0"/>
          </a:p>
          <a:p>
            <a:r>
              <a:rPr lang="ar-SA" b="1" dirty="0" smtClean="0"/>
              <a:t>6/ إغفال البعد الزمني لون من المخالفة العلمانية : </a:t>
            </a:r>
            <a:endParaRPr lang="en-US" dirty="0" smtClean="0"/>
          </a:p>
          <a:p>
            <a:r>
              <a:rPr lang="ar-SA" b="1" dirty="0" smtClean="0"/>
              <a:t>لقد </a:t>
            </a:r>
            <a:r>
              <a:rPr lang="ar-SA" b="1" dirty="0" err="1" smtClean="0"/>
              <a:t>راينا</a:t>
            </a:r>
            <a:r>
              <a:rPr lang="ar-SA" b="1" dirty="0" smtClean="0"/>
              <a:t> اعتماد </a:t>
            </a:r>
            <a:r>
              <a:rPr lang="ar-SA" b="1" dirty="0" err="1" smtClean="0"/>
              <a:t>القمني</a:t>
            </a:r>
            <a:r>
              <a:rPr lang="ar-SA" b="1" dirty="0" smtClean="0"/>
              <a:t> على المقاربات اللفظية في أساطيره والواقع </a:t>
            </a:r>
            <a:r>
              <a:rPr lang="ar-SA" b="1" dirty="0" err="1" smtClean="0"/>
              <a:t>انني</a:t>
            </a:r>
            <a:r>
              <a:rPr lang="ar-SA" b="1" dirty="0" smtClean="0"/>
              <a:t> نقلت نماذج وأمثلة وأستطيع أن أقول أن ثلاثة أرباع مؤلفاته إن لم يكن أكثر من ذلك تقوم على هذه الطريقة في المتشابهات من الأسماء . </a:t>
            </a:r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fontScale="55000" lnSpcReduction="20000"/>
          </a:bodyPr>
          <a:lstStyle/>
          <a:p>
            <a:r>
              <a:rPr lang="ar-SA" b="1" dirty="0" smtClean="0"/>
              <a:t> المبحث الثاني ...</a:t>
            </a:r>
            <a:endParaRPr lang="en-US" b="1" dirty="0" smtClean="0"/>
          </a:p>
          <a:p>
            <a:r>
              <a:rPr lang="ar-SA" b="1" dirty="0" smtClean="0"/>
              <a:t>المدخل الأدبي ...</a:t>
            </a:r>
            <a:endParaRPr lang="en-US" b="1" dirty="0" smtClean="0"/>
          </a:p>
          <a:p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المطلب </a:t>
            </a:r>
            <a:r>
              <a:rPr lang="ar-SA" b="1" dirty="0" err="1" smtClean="0">
                <a:solidFill>
                  <a:schemeClr val="accent1">
                    <a:lumMod val="75000"/>
                  </a:schemeClr>
                </a:solidFill>
              </a:rPr>
              <a:t>الاول</a:t>
            </a:r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 : الدعوة </a:t>
            </a:r>
            <a:r>
              <a:rPr lang="ar-SA" b="1" dirty="0" err="1" smtClean="0">
                <a:solidFill>
                  <a:schemeClr val="accent1">
                    <a:lumMod val="75000"/>
                  </a:schemeClr>
                </a:solidFill>
              </a:rPr>
              <a:t>الخولية</a:t>
            </a:r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 ( لون من </a:t>
            </a:r>
            <a:r>
              <a:rPr lang="ar-SA" b="1" dirty="0" err="1" smtClean="0">
                <a:solidFill>
                  <a:schemeClr val="accent1">
                    <a:lumMod val="75000"/>
                  </a:schemeClr>
                </a:solidFill>
              </a:rPr>
              <a:t>الاحتكا</a:t>
            </a:r>
            <a:r>
              <a:rPr lang="ar-SA" b="1" dirty="0" smtClean="0">
                <a:solidFill>
                  <a:schemeClr val="accent1">
                    <a:lumMod val="75000"/>
                  </a:schemeClr>
                </a:solidFill>
              </a:rPr>
              <a:t> ر المنهجي )</a:t>
            </a:r>
            <a:endParaRPr lang="en-US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ar-SA" b="1" dirty="0" smtClean="0"/>
              <a:t>لقد كان القول  بوجود  </a:t>
            </a:r>
            <a:r>
              <a:rPr lang="ar-SA" b="1" dirty="0" err="1" smtClean="0"/>
              <a:t>الاساطير</a:t>
            </a:r>
            <a:r>
              <a:rPr lang="ar-SA" b="1" dirty="0" smtClean="0"/>
              <a:t> في القران  لدى المعاصرين  نتيجة  لمنهج  </a:t>
            </a:r>
            <a:r>
              <a:rPr lang="ar-SA" b="1" dirty="0" err="1" smtClean="0"/>
              <a:t>سلكة</a:t>
            </a:r>
            <a:r>
              <a:rPr lang="ar-SA" b="1" dirty="0" smtClean="0"/>
              <a:t> </a:t>
            </a:r>
            <a:r>
              <a:rPr lang="ar-SA" b="1" dirty="0" err="1" smtClean="0"/>
              <a:t>واختارة</a:t>
            </a:r>
            <a:r>
              <a:rPr lang="ar-SA" b="1" dirty="0" smtClean="0"/>
              <a:t> الشيخ  </a:t>
            </a:r>
            <a:r>
              <a:rPr lang="ar-SA" b="1" dirty="0" err="1" smtClean="0"/>
              <a:t>امين</a:t>
            </a:r>
            <a:r>
              <a:rPr lang="ar-SA" b="1" dirty="0" smtClean="0"/>
              <a:t>  </a:t>
            </a:r>
            <a:r>
              <a:rPr lang="ar-SA" b="1" dirty="0" err="1" smtClean="0"/>
              <a:t>الخولي</a:t>
            </a:r>
            <a:r>
              <a:rPr lang="ar-SA" b="1" dirty="0" smtClean="0"/>
              <a:t>  وحاول </a:t>
            </a:r>
            <a:endParaRPr lang="en-US" b="1" dirty="0" smtClean="0"/>
          </a:p>
          <a:p>
            <a:r>
              <a:rPr lang="ar-SA" b="1" dirty="0" smtClean="0"/>
              <a:t>أن  يقنع  </a:t>
            </a:r>
            <a:r>
              <a:rPr lang="ar-SA" b="1" dirty="0" err="1" smtClean="0"/>
              <a:t>به</a:t>
            </a:r>
            <a:r>
              <a:rPr lang="ar-SA" b="1" dirty="0" smtClean="0"/>
              <a:t> </a:t>
            </a:r>
            <a:r>
              <a:rPr lang="ar-SA" b="1" dirty="0" err="1" smtClean="0"/>
              <a:t>تلاميذة</a:t>
            </a:r>
            <a:r>
              <a:rPr lang="ar-SA" b="1" dirty="0" smtClean="0"/>
              <a:t>  فبرز منهم  في هذا  الاتجاه  محمد أحمد  خلف  الله  بسبب </a:t>
            </a:r>
            <a:r>
              <a:rPr lang="ar-SA" b="1" dirty="0" err="1" smtClean="0"/>
              <a:t>رسالتة</a:t>
            </a:r>
            <a:r>
              <a:rPr lang="ar-SA" b="1" dirty="0" smtClean="0"/>
              <a:t>  (( الفن القصصي بالقران ))</a:t>
            </a:r>
            <a:endParaRPr lang="en-US" b="1" dirty="0" smtClean="0"/>
          </a:p>
          <a:p>
            <a:r>
              <a:rPr lang="ar-SA" b="1" dirty="0" smtClean="0"/>
              <a:t> </a:t>
            </a:r>
            <a:endParaRPr lang="en-US" b="1" dirty="0" smtClean="0"/>
          </a:p>
          <a:p>
            <a:r>
              <a:rPr lang="ar-SA" b="1" dirty="0" smtClean="0"/>
              <a:t>ركز  </a:t>
            </a:r>
            <a:r>
              <a:rPr lang="ar-SA" b="1" dirty="0" err="1" smtClean="0"/>
              <a:t>الخولي</a:t>
            </a:r>
            <a:r>
              <a:rPr lang="ar-SA" b="1" dirty="0" smtClean="0"/>
              <a:t>  على  الجانب  </a:t>
            </a:r>
            <a:r>
              <a:rPr lang="ar-SA" b="1" dirty="0" err="1" smtClean="0"/>
              <a:t>الادبي</a:t>
            </a:r>
            <a:r>
              <a:rPr lang="ar-SA" b="1" dirty="0" smtClean="0"/>
              <a:t>  واللغوي  في القران  , وأعتبر  المدخل  </a:t>
            </a:r>
            <a:r>
              <a:rPr lang="ar-SA" b="1" dirty="0" err="1" smtClean="0"/>
              <a:t>الاساسي</a:t>
            </a:r>
            <a:r>
              <a:rPr lang="ar-SA" b="1" dirty="0" smtClean="0"/>
              <a:t>  لفهم القران  الكريم  وفهم </a:t>
            </a:r>
            <a:r>
              <a:rPr lang="ar-SA" b="1" dirty="0" err="1" smtClean="0"/>
              <a:t>مقاصدة</a:t>
            </a:r>
            <a:r>
              <a:rPr lang="ar-SA" b="1" dirty="0" smtClean="0"/>
              <a:t>  لا بد أن يتم  عبر  النظر </a:t>
            </a:r>
            <a:r>
              <a:rPr lang="ar-SA" b="1" dirty="0" err="1" smtClean="0"/>
              <a:t>الى</a:t>
            </a:r>
            <a:r>
              <a:rPr lang="ar-SA" b="1" dirty="0" smtClean="0"/>
              <a:t> (( القران  من حيث هو  كتاب </a:t>
            </a:r>
            <a:r>
              <a:rPr lang="ar-SA" b="1" dirty="0" err="1" smtClean="0"/>
              <a:t>العربيه</a:t>
            </a:r>
            <a:r>
              <a:rPr lang="ar-SA" b="1" dirty="0" smtClean="0"/>
              <a:t>   </a:t>
            </a:r>
            <a:r>
              <a:rPr lang="ar-SA" b="1" dirty="0" err="1" smtClean="0"/>
              <a:t>الاكبر</a:t>
            </a:r>
            <a:r>
              <a:rPr lang="ar-SA" b="1" dirty="0" smtClean="0"/>
              <a:t>  وأثرها  </a:t>
            </a:r>
            <a:r>
              <a:rPr lang="ar-SA" b="1" dirty="0" err="1" smtClean="0"/>
              <a:t>الادبي</a:t>
            </a:r>
            <a:r>
              <a:rPr lang="ar-SA" b="1" dirty="0" smtClean="0"/>
              <a:t>  </a:t>
            </a:r>
            <a:r>
              <a:rPr lang="ar-SA" b="1" dirty="0" err="1" smtClean="0"/>
              <a:t>الاعظم</a:t>
            </a:r>
            <a:r>
              <a:rPr lang="ar-SA" b="1" dirty="0" smtClean="0"/>
              <a:t> )</a:t>
            </a:r>
            <a:endParaRPr lang="en-US" b="1" dirty="0" smtClean="0"/>
          </a:p>
          <a:p>
            <a:r>
              <a:rPr lang="ar-SA" b="1" dirty="0" smtClean="0"/>
              <a:t>وقرر </a:t>
            </a:r>
            <a:r>
              <a:rPr lang="ar-SA" b="1" dirty="0" err="1" smtClean="0"/>
              <a:t>انة</a:t>
            </a:r>
            <a:r>
              <a:rPr lang="ar-SA" b="1" dirty="0" smtClean="0"/>
              <a:t>  </a:t>
            </a:r>
            <a:r>
              <a:rPr lang="ar-SA" b="1" dirty="0" err="1" smtClean="0"/>
              <a:t>لايمكن</a:t>
            </a:r>
            <a:r>
              <a:rPr lang="ar-SA" b="1" dirty="0" smtClean="0"/>
              <a:t>  أن  نصل </a:t>
            </a:r>
            <a:r>
              <a:rPr lang="ar-SA" b="1" dirty="0" err="1" smtClean="0"/>
              <a:t>الى</a:t>
            </a:r>
            <a:r>
              <a:rPr lang="ar-SA" b="1" dirty="0" smtClean="0"/>
              <a:t> مراد  القران  </a:t>
            </a:r>
            <a:r>
              <a:rPr lang="ar-SA" b="1" dirty="0" err="1" smtClean="0"/>
              <a:t>الا</a:t>
            </a:r>
            <a:r>
              <a:rPr lang="ar-SA" b="1" dirty="0" smtClean="0"/>
              <a:t> حين  تعتمد  (( الدراسة  </a:t>
            </a:r>
            <a:r>
              <a:rPr lang="ar-SA" b="1" dirty="0" err="1" smtClean="0"/>
              <a:t>الادبيه</a:t>
            </a:r>
            <a:r>
              <a:rPr lang="ar-SA" b="1" dirty="0" smtClean="0"/>
              <a:t>  لكتاب  </a:t>
            </a:r>
            <a:r>
              <a:rPr lang="ar-SA" b="1" dirty="0" err="1" smtClean="0"/>
              <a:t>العربيه</a:t>
            </a:r>
            <a:r>
              <a:rPr lang="ar-SA" b="1" dirty="0" smtClean="0"/>
              <a:t>  </a:t>
            </a:r>
            <a:r>
              <a:rPr lang="ar-SA" b="1" dirty="0" err="1" smtClean="0"/>
              <a:t>الا</a:t>
            </a:r>
            <a:r>
              <a:rPr lang="ar-SA" b="1" dirty="0" smtClean="0"/>
              <a:t> وحد </a:t>
            </a:r>
            <a:r>
              <a:rPr lang="ar-SA" b="1" dirty="0" err="1" smtClean="0"/>
              <a:t>دراسه</a:t>
            </a:r>
            <a:r>
              <a:rPr lang="ar-SA" b="1" dirty="0" smtClean="0"/>
              <a:t>  صحيحة  كاملة ))</a:t>
            </a:r>
            <a:endParaRPr lang="en-US" b="1" dirty="0" smtClean="0"/>
          </a:p>
          <a:p>
            <a:r>
              <a:rPr lang="ar-SA" b="1" dirty="0" smtClean="0"/>
              <a:t> المطلب الثاني : المنهج  </a:t>
            </a:r>
            <a:r>
              <a:rPr lang="ar-SA" b="1" dirty="0" err="1" smtClean="0"/>
              <a:t>الاوحد</a:t>
            </a:r>
            <a:r>
              <a:rPr lang="ar-SA" b="1" dirty="0" smtClean="0"/>
              <a:t> (( </a:t>
            </a:r>
            <a:r>
              <a:rPr lang="ar-SA" b="1" dirty="0" err="1" smtClean="0"/>
              <a:t>اقصاء</a:t>
            </a:r>
            <a:r>
              <a:rPr lang="ar-SA" b="1" dirty="0" smtClean="0"/>
              <a:t>  </a:t>
            </a:r>
            <a:r>
              <a:rPr lang="ar-SA" b="1" dirty="0" err="1" smtClean="0"/>
              <a:t>واستيداد</a:t>
            </a:r>
            <a:r>
              <a:rPr lang="ar-SA" b="1" dirty="0" smtClean="0"/>
              <a:t> ))</a:t>
            </a:r>
            <a:endParaRPr lang="en-US" b="1" dirty="0" smtClean="0"/>
          </a:p>
          <a:p>
            <a:r>
              <a:rPr lang="ar-SA" b="1" dirty="0" smtClean="0"/>
              <a:t>كانت دعوة </a:t>
            </a:r>
            <a:r>
              <a:rPr lang="ar-SA" b="1" dirty="0" err="1" smtClean="0"/>
              <a:t>الخولي</a:t>
            </a:r>
            <a:r>
              <a:rPr lang="ar-SA" b="1" dirty="0" smtClean="0"/>
              <a:t>  وتلميذة  خلف  الله  قد أجهضتها  بسبب أجماع  العلماء  على رفض  لا أقول   المنهج  </a:t>
            </a:r>
            <a:r>
              <a:rPr lang="ar-SA" b="1" dirty="0" err="1" smtClean="0"/>
              <a:t>وأنما</a:t>
            </a:r>
            <a:r>
              <a:rPr lang="ar-SA" b="1" dirty="0" smtClean="0"/>
              <a:t>  بعض عناصر  هذا المنهج  </a:t>
            </a:r>
            <a:r>
              <a:rPr lang="ar-SA" b="1" dirty="0" err="1" smtClean="0"/>
              <a:t>والمالات</a:t>
            </a:r>
            <a:r>
              <a:rPr lang="ar-SA" b="1" dirty="0" smtClean="0"/>
              <a:t>  التي آل  أليها , وظهرت  ردود  قوية  ودراسات  نقدية  أسهمت  في كشف الخلل  والقصور  الذي  انتهت  أليه  تلك الدعوة . </a:t>
            </a:r>
            <a:endParaRPr lang="en-US" b="1" dirty="0" smtClean="0"/>
          </a:p>
          <a:p>
            <a:r>
              <a:rPr lang="ar-SA" b="1" dirty="0" err="1" smtClean="0"/>
              <a:t>الا</a:t>
            </a:r>
            <a:r>
              <a:rPr lang="ar-SA" b="1" dirty="0" smtClean="0"/>
              <a:t> </a:t>
            </a:r>
            <a:r>
              <a:rPr lang="ar-SA" b="1" dirty="0" err="1" smtClean="0"/>
              <a:t>انة</a:t>
            </a:r>
            <a:r>
              <a:rPr lang="ar-SA" b="1" dirty="0" smtClean="0"/>
              <a:t> ظهر في العقدين  </a:t>
            </a:r>
            <a:r>
              <a:rPr lang="ar-SA" b="1" dirty="0" err="1" smtClean="0"/>
              <a:t>الاخيرين</a:t>
            </a:r>
            <a:r>
              <a:rPr lang="ar-SA" b="1" dirty="0" smtClean="0"/>
              <a:t>  من القرن العشرين  من يحاول  أحياء  تلك الدعوة  ودراسة  القران  بوصفة </a:t>
            </a:r>
            <a:r>
              <a:rPr lang="ar-SA" b="1" dirty="0" err="1" smtClean="0"/>
              <a:t>نصآ</a:t>
            </a:r>
            <a:r>
              <a:rPr lang="ar-SA" b="1" dirty="0" smtClean="0"/>
              <a:t> ,</a:t>
            </a:r>
            <a:endParaRPr lang="en-US" b="1" dirty="0" smtClean="0"/>
          </a:p>
          <a:p>
            <a:r>
              <a:rPr lang="ar-SA" b="1" dirty="0" smtClean="0"/>
              <a:t>هكذا  مفصولا  عن أي  دلالات  أخرى  مثل </a:t>
            </a:r>
            <a:r>
              <a:rPr lang="ar-SA" b="1" dirty="0" err="1" smtClean="0"/>
              <a:t>كونة</a:t>
            </a:r>
            <a:r>
              <a:rPr lang="ar-SA" b="1" dirty="0" smtClean="0"/>
              <a:t>  تنزيلا أو قرآنا أو </a:t>
            </a:r>
            <a:r>
              <a:rPr lang="ar-SA" b="1" dirty="0" err="1" smtClean="0"/>
              <a:t>وحيآ</a:t>
            </a:r>
            <a:r>
              <a:rPr lang="ar-SA" b="1" dirty="0" smtClean="0"/>
              <a:t>  ويعتبر ذلك </a:t>
            </a:r>
            <a:r>
              <a:rPr lang="ar-SA" b="1" dirty="0" err="1" smtClean="0"/>
              <a:t>دتخلا</a:t>
            </a:r>
            <a:r>
              <a:rPr lang="ar-SA" b="1" dirty="0" smtClean="0"/>
              <a:t> (( في صميم  الدرس </a:t>
            </a:r>
            <a:r>
              <a:rPr lang="ar-SA" b="1" dirty="0" err="1" smtClean="0"/>
              <a:t>الادبي</a:t>
            </a:r>
            <a:r>
              <a:rPr lang="ar-SA" b="1" dirty="0" smtClean="0"/>
              <a:t> )) </a:t>
            </a:r>
            <a:endParaRPr lang="en-US" b="1" dirty="0" smtClean="0"/>
          </a:p>
          <a:p>
            <a:r>
              <a:rPr lang="ar-SA" b="1" dirty="0" smtClean="0"/>
              <a:t>وليست الدعوة  </a:t>
            </a:r>
            <a:r>
              <a:rPr lang="ar-SA" b="1" dirty="0" err="1" smtClean="0"/>
              <a:t>الى</a:t>
            </a:r>
            <a:r>
              <a:rPr lang="ar-SA" b="1" dirty="0" smtClean="0"/>
              <a:t> درس القرآن  بوصفة </a:t>
            </a:r>
            <a:r>
              <a:rPr lang="ar-SA" b="1" dirty="0" err="1" smtClean="0"/>
              <a:t>نصآ</a:t>
            </a:r>
            <a:r>
              <a:rPr lang="ar-SA" b="1" dirty="0" smtClean="0"/>
              <a:t>  ألا </a:t>
            </a:r>
            <a:r>
              <a:rPr lang="ar-SA" b="1" dirty="0" err="1" smtClean="0"/>
              <a:t>أستجابة</a:t>
            </a:r>
            <a:r>
              <a:rPr lang="ar-SA" b="1" dirty="0" smtClean="0"/>
              <a:t>  لدعوة  قديمة  شاءت  لها الظروف  </a:t>
            </a:r>
            <a:r>
              <a:rPr lang="ar-SA" b="1" dirty="0" err="1" smtClean="0"/>
              <a:t>ان</a:t>
            </a:r>
            <a:r>
              <a:rPr lang="ar-SA" b="1" dirty="0" smtClean="0"/>
              <a:t> تمر  دون أن  تتحقق </a:t>
            </a:r>
            <a:endParaRPr lang="en-US" b="1" dirty="0" smtClean="0"/>
          </a:p>
          <a:p>
            <a:r>
              <a:rPr lang="ar-SA" b="1" dirty="0" smtClean="0"/>
              <a:t>أنها  دعوة  الشيخ  أمين </a:t>
            </a:r>
            <a:r>
              <a:rPr lang="ar-SA" b="1" dirty="0" err="1" smtClean="0"/>
              <a:t>الخولي</a:t>
            </a:r>
            <a:r>
              <a:rPr lang="ar-SA" b="1" dirty="0" smtClean="0"/>
              <a:t> ))</a:t>
            </a:r>
            <a:endParaRPr lang="en-US" b="1" dirty="0" smtClean="0"/>
          </a:p>
          <a:p>
            <a:endParaRPr lang="ar-S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ar-SA" dirty="0" smtClean="0"/>
              <a:t>المطلب الثالث :  تعقيب (( لماذا  </a:t>
            </a:r>
            <a:r>
              <a:rPr lang="ar-SA" dirty="0" err="1" smtClean="0"/>
              <a:t>الاقصاء</a:t>
            </a:r>
            <a:r>
              <a:rPr lang="ar-SA" dirty="0" smtClean="0"/>
              <a:t> للمناهج  </a:t>
            </a:r>
            <a:r>
              <a:rPr lang="ar-SA" dirty="0" err="1" smtClean="0"/>
              <a:t>الاخرى</a:t>
            </a:r>
            <a:r>
              <a:rPr lang="ar-SA" dirty="0" smtClean="0"/>
              <a:t> ))</a:t>
            </a:r>
            <a:endParaRPr lang="en-US" dirty="0" smtClean="0"/>
          </a:p>
          <a:p>
            <a:r>
              <a:rPr lang="ar-SA" dirty="0" smtClean="0"/>
              <a:t> أن كل نص  سواء  أكان  مكتوبا  أم </a:t>
            </a:r>
            <a:r>
              <a:rPr lang="ar-SA" dirty="0" err="1" smtClean="0"/>
              <a:t>شفاهيا</a:t>
            </a:r>
            <a:r>
              <a:rPr lang="ar-SA" dirty="0" smtClean="0"/>
              <a:t> يستخدم  </a:t>
            </a:r>
            <a:r>
              <a:rPr lang="ar-SA" dirty="0" err="1" smtClean="0"/>
              <a:t>اللغه</a:t>
            </a:r>
            <a:r>
              <a:rPr lang="ar-SA" dirty="0" smtClean="0"/>
              <a:t> , </a:t>
            </a:r>
            <a:r>
              <a:rPr lang="ar-SA" dirty="0" err="1" smtClean="0"/>
              <a:t>فكونة</a:t>
            </a:r>
            <a:r>
              <a:rPr lang="ar-SA" dirty="0" smtClean="0"/>
              <a:t>  نصا  </a:t>
            </a:r>
            <a:r>
              <a:rPr lang="ar-SA" dirty="0" err="1" smtClean="0"/>
              <a:t>لغويآ</a:t>
            </a:r>
            <a:r>
              <a:rPr lang="ar-SA" dirty="0" smtClean="0"/>
              <a:t> ليس مما  تميز النص القرآني  عن غيرة , لأن  </a:t>
            </a:r>
            <a:r>
              <a:rPr lang="ar-SA" dirty="0" err="1" smtClean="0"/>
              <a:t>اللغه</a:t>
            </a:r>
            <a:r>
              <a:rPr lang="ar-SA" dirty="0" smtClean="0"/>
              <a:t> هي جسد النص  , فكل  نص يستخدم  </a:t>
            </a:r>
            <a:r>
              <a:rPr lang="ar-SA" dirty="0" err="1" smtClean="0"/>
              <a:t>اللغه</a:t>
            </a:r>
            <a:r>
              <a:rPr lang="ar-SA" dirty="0" smtClean="0"/>
              <a:t> , ومن ثم  يغدو مصطلح  نص لغوي  مصطلحا  غامضا  فضفاضا  مفرطا  في </a:t>
            </a:r>
            <a:r>
              <a:rPr lang="ar-SA" dirty="0" err="1" smtClean="0"/>
              <a:t>عموميتة</a:t>
            </a:r>
            <a:r>
              <a:rPr lang="ar-SA" dirty="0" smtClean="0"/>
              <a:t>  , فما  هو المنهج  اللغوي  </a:t>
            </a:r>
            <a:r>
              <a:rPr lang="ar-SA" dirty="0" err="1" smtClean="0"/>
              <a:t>وماهي</a:t>
            </a:r>
            <a:r>
              <a:rPr lang="ar-SA" dirty="0" smtClean="0"/>
              <a:t> </a:t>
            </a:r>
            <a:r>
              <a:rPr lang="ar-SA" dirty="0" err="1" smtClean="0"/>
              <a:t>خصائصة</a:t>
            </a:r>
            <a:r>
              <a:rPr lang="ar-SA" dirty="0" smtClean="0"/>
              <a:t>  التي يتعامل  </a:t>
            </a:r>
            <a:r>
              <a:rPr lang="ar-SA" dirty="0" err="1" smtClean="0"/>
              <a:t>بها</a:t>
            </a:r>
            <a:r>
              <a:rPr lang="ar-SA" dirty="0" smtClean="0"/>
              <a:t> مع النصوص .</a:t>
            </a:r>
            <a:endParaRPr lang="en-US" dirty="0" smtClean="0"/>
          </a:p>
          <a:p>
            <a:r>
              <a:rPr lang="ar-SA" dirty="0" smtClean="0"/>
              <a:t>- يتواتر  أيضا  في الخطاب  العلماني  وصف الفكر </a:t>
            </a:r>
            <a:r>
              <a:rPr lang="ar-SA" dirty="0" err="1" smtClean="0"/>
              <a:t>الاسلامي</a:t>
            </a:r>
            <a:r>
              <a:rPr lang="ar-SA" dirty="0" smtClean="0"/>
              <a:t>  القديم  والمعاصر  بأنة  تقليدي </a:t>
            </a:r>
            <a:endParaRPr lang="en-US" dirty="0" smtClean="0"/>
          </a:p>
          <a:p>
            <a:r>
              <a:rPr lang="ar-SA" dirty="0" smtClean="0"/>
              <a:t> أو  </a:t>
            </a:r>
            <a:r>
              <a:rPr lang="ar-SA" dirty="0" err="1" smtClean="0"/>
              <a:t>اجتتراري</a:t>
            </a:r>
            <a:r>
              <a:rPr lang="ar-SA" dirty="0" smtClean="0"/>
              <a:t>  تسطيحي  </a:t>
            </a:r>
            <a:r>
              <a:rPr lang="ar-SA" dirty="0" err="1" smtClean="0"/>
              <a:t>اسقاطي</a:t>
            </a:r>
            <a:r>
              <a:rPr lang="ar-SA" dirty="0" smtClean="0"/>
              <a:t> , وأنة يعيش </a:t>
            </a:r>
            <a:r>
              <a:rPr lang="ar-SA" dirty="0" err="1" smtClean="0"/>
              <a:t>دائمآ</a:t>
            </a:r>
            <a:r>
              <a:rPr lang="ar-SA" dirty="0" smtClean="0"/>
              <a:t>  ملتفتا  </a:t>
            </a:r>
            <a:r>
              <a:rPr lang="ar-SA" dirty="0" err="1" smtClean="0"/>
              <a:t>الى</a:t>
            </a:r>
            <a:r>
              <a:rPr lang="ar-SA" dirty="0" smtClean="0"/>
              <a:t> الوراء  أي  </a:t>
            </a:r>
            <a:r>
              <a:rPr lang="ar-SA" dirty="0" err="1" smtClean="0"/>
              <a:t>الى</a:t>
            </a:r>
            <a:r>
              <a:rPr lang="ar-SA" dirty="0" smtClean="0"/>
              <a:t> الماضي  دون  أن يفكر بالمستقبل, </a:t>
            </a:r>
            <a:endParaRPr lang="en-US" dirty="0" smtClean="0"/>
          </a:p>
          <a:p>
            <a:r>
              <a:rPr lang="ar-SA" dirty="0" err="1" smtClean="0"/>
              <a:t>وانة</a:t>
            </a:r>
            <a:r>
              <a:rPr lang="ar-SA" dirty="0" smtClean="0"/>
              <a:t>  عاجز  بحكم  </a:t>
            </a:r>
            <a:r>
              <a:rPr lang="ar-SA" dirty="0" err="1" smtClean="0"/>
              <a:t>تكوينة</a:t>
            </a:r>
            <a:r>
              <a:rPr lang="ar-SA" dirty="0" smtClean="0"/>
              <a:t>  عن  مسايرة  </a:t>
            </a:r>
            <a:r>
              <a:rPr lang="ar-SA" dirty="0" err="1" smtClean="0"/>
              <a:t>مايجد</a:t>
            </a:r>
            <a:r>
              <a:rPr lang="ar-SA" dirty="0" smtClean="0"/>
              <a:t>  في حقول  المعرفة  الحديثة  لأنة أسير  لنظرة  قديمة  عفا عليها الزمن ,</a:t>
            </a:r>
            <a:endParaRPr lang="en-US" dirty="0" smtClean="0"/>
          </a:p>
          <a:p>
            <a:r>
              <a:rPr lang="ar-SA" dirty="0" smtClean="0"/>
              <a:t>أما هو الخطاب  العلماني  فان </a:t>
            </a:r>
            <a:r>
              <a:rPr lang="ar-SA" dirty="0" err="1" smtClean="0"/>
              <a:t>الابداع</a:t>
            </a:r>
            <a:r>
              <a:rPr lang="ar-SA" dirty="0" smtClean="0"/>
              <a:t>  والتجديد  ومستقبل  </a:t>
            </a:r>
            <a:r>
              <a:rPr lang="ar-SA" dirty="0" err="1" smtClean="0"/>
              <a:t>الامة</a:t>
            </a:r>
            <a:r>
              <a:rPr lang="ar-SA" dirty="0" smtClean="0"/>
              <a:t>  هي الهموم  </a:t>
            </a:r>
            <a:r>
              <a:rPr lang="ar-SA" dirty="0" err="1" smtClean="0"/>
              <a:t>الاساية</a:t>
            </a:r>
            <a:r>
              <a:rPr lang="ar-SA" dirty="0" smtClean="0"/>
              <a:t>  التي يعيش  من أجلها , ويكافح  </a:t>
            </a:r>
            <a:endParaRPr lang="en-US" dirty="0" smtClean="0"/>
          </a:p>
          <a:p>
            <a:r>
              <a:rPr lang="ar-SA" dirty="0" smtClean="0"/>
              <a:t>لتحقيق  أكبر  قدر ممكن  منها , </a:t>
            </a:r>
            <a:r>
              <a:rPr lang="ar-SA" dirty="0" err="1" smtClean="0"/>
              <a:t>ومنهجة</a:t>
            </a:r>
            <a:r>
              <a:rPr lang="ar-SA" dirty="0" smtClean="0"/>
              <a:t>  هو ( المنهج العلمي  الرصين  الرزين )</a:t>
            </a:r>
            <a:endParaRPr lang="en-US" dirty="0" smtClean="0"/>
          </a:p>
          <a:p>
            <a:r>
              <a:rPr lang="ar-SA" dirty="0" smtClean="0"/>
              <a:t> الذي يقدم حلولا  جذرية  لما </a:t>
            </a:r>
            <a:r>
              <a:rPr lang="ar-SA" dirty="0" err="1" smtClean="0"/>
              <a:t>تعانية</a:t>
            </a:r>
            <a:r>
              <a:rPr lang="ar-SA" dirty="0" smtClean="0"/>
              <a:t>  </a:t>
            </a:r>
            <a:r>
              <a:rPr lang="ar-SA" dirty="0" err="1" smtClean="0"/>
              <a:t>الامة</a:t>
            </a:r>
            <a:r>
              <a:rPr lang="ar-SA" dirty="0" smtClean="0"/>
              <a:t>  من تخلف  </a:t>
            </a:r>
            <a:r>
              <a:rPr lang="ar-SA" dirty="0" err="1" smtClean="0"/>
              <a:t>وازدوا</a:t>
            </a:r>
            <a:r>
              <a:rPr lang="ar-SA" dirty="0" smtClean="0"/>
              <a:t> </a:t>
            </a:r>
            <a:r>
              <a:rPr lang="ar-SA" dirty="0" err="1" smtClean="0"/>
              <a:t>جية</a:t>
            </a:r>
            <a:r>
              <a:rPr lang="ar-SA" dirty="0" smtClean="0"/>
              <a:t> .</a:t>
            </a:r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ar-SA" dirty="0" smtClean="0"/>
              <a:t> المبحث </a:t>
            </a:r>
            <a:r>
              <a:rPr lang="ar-SA" dirty="0" err="1" smtClean="0"/>
              <a:t>الاول</a:t>
            </a:r>
            <a:r>
              <a:rPr lang="ar-SA" dirty="0" smtClean="0"/>
              <a:t> ..</a:t>
            </a:r>
            <a:endParaRPr lang="en-US" dirty="0" smtClean="0"/>
          </a:p>
          <a:p>
            <a:r>
              <a:rPr lang="ar-SA" dirty="0" err="1" smtClean="0"/>
              <a:t>النزعه</a:t>
            </a:r>
            <a:r>
              <a:rPr lang="ar-SA" dirty="0" smtClean="0"/>
              <a:t>  </a:t>
            </a:r>
            <a:r>
              <a:rPr lang="ar-SA" dirty="0" err="1" smtClean="0"/>
              <a:t>الانسية</a:t>
            </a:r>
            <a:r>
              <a:rPr lang="ar-SA" dirty="0" smtClean="0"/>
              <a:t>  في العالم الغربي ..</a:t>
            </a:r>
            <a:endParaRPr lang="en-US" dirty="0" smtClean="0"/>
          </a:p>
          <a:p>
            <a:r>
              <a:rPr lang="ar-SA" dirty="0" smtClean="0"/>
              <a:t>المطلب </a:t>
            </a:r>
            <a:r>
              <a:rPr lang="ar-SA" dirty="0" err="1" smtClean="0"/>
              <a:t>الاول</a:t>
            </a:r>
            <a:r>
              <a:rPr lang="ar-SA" dirty="0" smtClean="0"/>
              <a:t> : بوادر  </a:t>
            </a:r>
            <a:r>
              <a:rPr lang="ar-SA" dirty="0" err="1" smtClean="0"/>
              <a:t>الانسنة</a:t>
            </a:r>
            <a:r>
              <a:rPr lang="ar-SA" dirty="0" smtClean="0"/>
              <a:t> </a:t>
            </a:r>
            <a:endParaRPr lang="en-US" dirty="0" smtClean="0"/>
          </a:p>
          <a:p>
            <a:r>
              <a:rPr lang="ar-SA" dirty="0" smtClean="0"/>
              <a:t> كان </a:t>
            </a:r>
            <a:r>
              <a:rPr lang="ar-SA" dirty="0" err="1" smtClean="0"/>
              <a:t>بروتاغوراس</a:t>
            </a:r>
            <a:r>
              <a:rPr lang="ar-SA" dirty="0" smtClean="0"/>
              <a:t>  قد أعتبر  </a:t>
            </a:r>
            <a:r>
              <a:rPr lang="ar-SA" dirty="0" err="1" smtClean="0"/>
              <a:t>الانسان</a:t>
            </a:r>
            <a:r>
              <a:rPr lang="ar-SA" dirty="0" smtClean="0"/>
              <a:t>  مقياسا  لجميع </a:t>
            </a:r>
            <a:r>
              <a:rPr lang="ar-SA" dirty="0" err="1" smtClean="0"/>
              <a:t>الاشياء</a:t>
            </a:r>
            <a:r>
              <a:rPr lang="ar-SA" dirty="0" smtClean="0"/>
              <a:t> ,</a:t>
            </a:r>
            <a:endParaRPr lang="en-US" dirty="0" smtClean="0"/>
          </a:p>
          <a:p>
            <a:r>
              <a:rPr lang="ar-SA" dirty="0" smtClean="0"/>
              <a:t> فتصدى له سقراط  ثم </a:t>
            </a:r>
            <a:r>
              <a:rPr lang="ar-SA" dirty="0" err="1" smtClean="0"/>
              <a:t>تلاميذة</a:t>
            </a:r>
            <a:r>
              <a:rPr lang="ar-SA" dirty="0" smtClean="0"/>
              <a:t>  من بعدة  حتى أجهضت  السفسطة  </a:t>
            </a:r>
            <a:r>
              <a:rPr lang="ar-SA" dirty="0" err="1" smtClean="0"/>
              <a:t>البرتاغوراسية</a:t>
            </a:r>
            <a:r>
              <a:rPr lang="ar-SA" dirty="0" smtClean="0"/>
              <a:t> , وفي  عهد  </a:t>
            </a:r>
            <a:r>
              <a:rPr lang="ar-SA" dirty="0" err="1" smtClean="0"/>
              <a:t>شيشرون</a:t>
            </a:r>
            <a:r>
              <a:rPr lang="ar-SA" dirty="0" smtClean="0"/>
              <a:t>  عرف اليونان </a:t>
            </a:r>
            <a:endParaRPr lang="en-US" dirty="0" smtClean="0"/>
          </a:p>
          <a:p>
            <a:r>
              <a:rPr lang="ar-SA" dirty="0" smtClean="0"/>
              <a:t> فكرة التعليم  المتوازن  الذي  يتناول  مختلف  المعارف  </a:t>
            </a:r>
            <a:r>
              <a:rPr lang="ar-SA" dirty="0" err="1" smtClean="0"/>
              <a:t>الانسانية</a:t>
            </a:r>
            <a:r>
              <a:rPr lang="ar-SA" dirty="0" smtClean="0"/>
              <a:t>  وكانت  الكلمة  التي اختارها  </a:t>
            </a:r>
            <a:r>
              <a:rPr lang="ar-SA" dirty="0" err="1" smtClean="0"/>
              <a:t>شيشرون</a:t>
            </a:r>
            <a:r>
              <a:rPr lang="ar-SA" dirty="0" smtClean="0"/>
              <a:t>  للتعبير  عن  </a:t>
            </a:r>
            <a:r>
              <a:rPr lang="ar-SA" dirty="0" err="1" smtClean="0"/>
              <a:t>هذة</a:t>
            </a:r>
            <a:r>
              <a:rPr lang="ar-SA" dirty="0" smtClean="0"/>
              <a:t>  الفكرة  هي </a:t>
            </a:r>
            <a:r>
              <a:rPr lang="en-US" dirty="0" smtClean="0"/>
              <a:t>HUMANITAS</a:t>
            </a:r>
            <a:r>
              <a:rPr lang="ar-SA" dirty="0" smtClean="0"/>
              <a:t>في عصر النهضة  </a:t>
            </a:r>
            <a:r>
              <a:rPr lang="ar-SA" dirty="0" err="1" smtClean="0"/>
              <a:t>اصبح</a:t>
            </a:r>
            <a:r>
              <a:rPr lang="ar-SA" dirty="0" smtClean="0"/>
              <a:t>  المصطلح  الخاص  بالمواد  المدروسة  في مجال  اللغات   </a:t>
            </a:r>
            <a:r>
              <a:rPr lang="ar-SA" dirty="0" err="1" smtClean="0"/>
              <a:t>والاداب</a:t>
            </a:r>
            <a:r>
              <a:rPr lang="ar-SA" dirty="0" smtClean="0"/>
              <a:t>  الكلاسيكية  هو </a:t>
            </a:r>
            <a:r>
              <a:rPr lang="en-US" dirty="0" smtClean="0"/>
              <a:t>HUMANITIS STU DIA </a:t>
            </a:r>
          </a:p>
          <a:p>
            <a:r>
              <a:rPr lang="ar-SA" dirty="0" smtClean="0"/>
              <a:t>التي تترجم  (( </a:t>
            </a:r>
            <a:r>
              <a:rPr lang="ar-SA" dirty="0" err="1" smtClean="0"/>
              <a:t>الانسانيات</a:t>
            </a:r>
            <a:r>
              <a:rPr lang="ar-SA" dirty="0" smtClean="0"/>
              <a:t> </a:t>
            </a:r>
            <a:r>
              <a:rPr lang="en-US" dirty="0" smtClean="0"/>
              <a:t> HUM ANITIEST</a:t>
            </a:r>
          </a:p>
          <a:p>
            <a:r>
              <a:rPr lang="ar-SA" dirty="0" smtClean="0"/>
              <a:t>وكانت  الدراسات  </a:t>
            </a:r>
            <a:r>
              <a:rPr lang="ar-SA" dirty="0" err="1" smtClean="0"/>
              <a:t>الانسانية</a:t>
            </a:r>
            <a:r>
              <a:rPr lang="ar-SA" dirty="0" smtClean="0"/>
              <a:t>  في  القرن  الخامس عشر  تشير  </a:t>
            </a:r>
            <a:r>
              <a:rPr lang="ar-SA" dirty="0" err="1" smtClean="0"/>
              <a:t>الى</a:t>
            </a:r>
            <a:r>
              <a:rPr lang="ar-SA" dirty="0" smtClean="0"/>
              <a:t> دراسة  القواعد  اللغوية  </a:t>
            </a:r>
            <a:r>
              <a:rPr lang="ar-SA" dirty="0" err="1" smtClean="0"/>
              <a:t>والبلاغه</a:t>
            </a:r>
            <a:r>
              <a:rPr lang="ar-SA" dirty="0" smtClean="0"/>
              <a:t>  والتاريخ  </a:t>
            </a:r>
            <a:r>
              <a:rPr lang="ar-SA" dirty="0" err="1" smtClean="0"/>
              <a:t>والاداب</a:t>
            </a:r>
            <a:r>
              <a:rPr lang="ar-SA" dirty="0" smtClean="0"/>
              <a:t>  , </a:t>
            </a:r>
            <a:r>
              <a:rPr lang="ar-SA" dirty="0" err="1" smtClean="0"/>
              <a:t>والفلفسة</a:t>
            </a:r>
            <a:r>
              <a:rPr lang="ar-SA" dirty="0" smtClean="0"/>
              <a:t>  </a:t>
            </a:r>
            <a:r>
              <a:rPr lang="ar-SA" dirty="0" err="1" smtClean="0"/>
              <a:t>الاخلاقية</a:t>
            </a:r>
            <a:r>
              <a:rPr lang="ar-SA" dirty="0" smtClean="0"/>
              <a:t> . وكانت  تتكون  من قراءة  النصوص  </a:t>
            </a:r>
            <a:r>
              <a:rPr lang="ar-SA" dirty="0" err="1" smtClean="0"/>
              <a:t>الاتينية</a:t>
            </a:r>
            <a:r>
              <a:rPr lang="ar-SA" dirty="0" smtClean="0"/>
              <a:t>  الخاصة  بالعصر  الكلاسيكي  </a:t>
            </a:r>
            <a:r>
              <a:rPr lang="ar-SA" dirty="0" err="1" smtClean="0"/>
              <a:t>ماقبل</a:t>
            </a:r>
            <a:r>
              <a:rPr lang="ar-SA" dirty="0" smtClean="0"/>
              <a:t>  المسيحي  ,  </a:t>
            </a:r>
            <a:r>
              <a:rPr lang="ar-SA" dirty="0" err="1" smtClean="0"/>
              <a:t>اما</a:t>
            </a:r>
            <a:r>
              <a:rPr lang="ar-SA" dirty="0" smtClean="0"/>
              <a:t>  كلمة  </a:t>
            </a:r>
            <a:r>
              <a:rPr lang="ar-SA" dirty="0" err="1" smtClean="0"/>
              <a:t>هيوما</a:t>
            </a:r>
            <a:r>
              <a:rPr lang="ar-SA" dirty="0" smtClean="0"/>
              <a:t> نزم  فلم  تكن  معروفة  لا للقدماء , ولا لعصر  النهضة  , </a:t>
            </a:r>
            <a:r>
              <a:rPr lang="ar-SA" dirty="0" err="1" smtClean="0"/>
              <a:t>واانما</a:t>
            </a:r>
            <a:r>
              <a:rPr lang="ar-SA" dirty="0" smtClean="0"/>
              <a:t>  صاغها  في سنة 1808 </a:t>
            </a:r>
            <a:r>
              <a:rPr lang="ar-SA" dirty="0" err="1" smtClean="0"/>
              <a:t>م</a:t>
            </a:r>
            <a:r>
              <a:rPr lang="ar-SA" dirty="0" smtClean="0"/>
              <a:t>  المفكر التربوي  </a:t>
            </a:r>
            <a:r>
              <a:rPr lang="ar-SA" dirty="0" err="1" smtClean="0"/>
              <a:t>الالماني</a:t>
            </a:r>
            <a:r>
              <a:rPr lang="ar-SA" dirty="0" smtClean="0"/>
              <a:t> ( </a:t>
            </a:r>
            <a:r>
              <a:rPr lang="ar-SA" dirty="0" err="1" smtClean="0"/>
              <a:t>نيثامر</a:t>
            </a:r>
            <a:r>
              <a:rPr lang="ar-SA" dirty="0" smtClean="0"/>
              <a:t> ) </a:t>
            </a:r>
            <a:r>
              <a:rPr lang="ar-SA" dirty="0" err="1" smtClean="0"/>
              <a:t>اثناء</a:t>
            </a:r>
            <a:r>
              <a:rPr lang="ar-SA" dirty="0" smtClean="0"/>
              <a:t>  مجادلة  حول مكانة الدراسات  الكلاسيكية  في التعليم الثانوي .</a:t>
            </a:r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ar-SA" dirty="0" smtClean="0"/>
              <a:t> </a:t>
            </a:r>
            <a:endParaRPr lang="en-US" dirty="0" smtClean="0"/>
          </a:p>
          <a:p>
            <a:r>
              <a:rPr lang="ar-SA" dirty="0" smtClean="0"/>
              <a:t> - اتجهت </a:t>
            </a:r>
            <a:r>
              <a:rPr lang="ar-SA" dirty="0" err="1" smtClean="0"/>
              <a:t>الانظار</a:t>
            </a:r>
            <a:r>
              <a:rPr lang="ar-SA" dirty="0" smtClean="0"/>
              <a:t>  لمركزة  </a:t>
            </a:r>
            <a:r>
              <a:rPr lang="ar-SA" dirty="0" err="1" smtClean="0"/>
              <a:t>الانسان</a:t>
            </a:r>
            <a:r>
              <a:rPr lang="ar-SA" dirty="0" smtClean="0"/>
              <a:t>  بدلا  من الله عز وجل  وتمثل  ذلك  في :</a:t>
            </a:r>
            <a:endParaRPr lang="en-US" dirty="0" smtClean="0"/>
          </a:p>
          <a:p>
            <a:r>
              <a:rPr lang="ar-SA" dirty="0" smtClean="0"/>
              <a:t>- الاهتمام  بالحياة  الدنيوية  والعمل  والنشاط  بدلا من حياه  </a:t>
            </a:r>
            <a:r>
              <a:rPr lang="ar-SA" dirty="0" err="1" smtClean="0"/>
              <a:t>التامل</a:t>
            </a:r>
            <a:r>
              <a:rPr lang="ar-SA" dirty="0" smtClean="0"/>
              <a:t>  والتفكر  المجرد .</a:t>
            </a:r>
            <a:endParaRPr lang="en-US" dirty="0" smtClean="0"/>
          </a:p>
          <a:p>
            <a:r>
              <a:rPr lang="ar-SA" dirty="0" smtClean="0"/>
              <a:t>- دفع المجتمع  </a:t>
            </a:r>
            <a:r>
              <a:rPr lang="ar-SA" dirty="0" err="1" smtClean="0"/>
              <a:t>باتجاة</a:t>
            </a:r>
            <a:r>
              <a:rPr lang="ar-SA" dirty="0" smtClean="0"/>
              <a:t> التنافس  </a:t>
            </a:r>
            <a:r>
              <a:rPr lang="ar-SA" dirty="0" err="1" smtClean="0"/>
              <a:t>والابداع</a:t>
            </a:r>
            <a:r>
              <a:rPr lang="ar-SA" dirty="0" smtClean="0"/>
              <a:t>  والمجد في هذا  العالم </a:t>
            </a:r>
            <a:endParaRPr lang="en-US" dirty="0" smtClean="0"/>
          </a:p>
          <a:p>
            <a:r>
              <a:rPr lang="ar-SA" dirty="0" smtClean="0"/>
              <a:t>- تبني  معيار  جديد  للقيم  علماني  الطابع  بحيث  ينظر  </a:t>
            </a:r>
            <a:r>
              <a:rPr lang="ar-SA" dirty="0" err="1" smtClean="0"/>
              <a:t>الى</a:t>
            </a:r>
            <a:r>
              <a:rPr lang="ar-SA" dirty="0" smtClean="0"/>
              <a:t> العالم  عن </a:t>
            </a:r>
            <a:r>
              <a:rPr lang="ar-SA" dirty="0" err="1" smtClean="0"/>
              <a:t>انة</a:t>
            </a:r>
            <a:r>
              <a:rPr lang="ar-SA" dirty="0" smtClean="0"/>
              <a:t>  نتاج لفعاليات  </a:t>
            </a:r>
            <a:r>
              <a:rPr lang="ar-SA" dirty="0" err="1" smtClean="0"/>
              <a:t>الانسان</a:t>
            </a:r>
            <a:r>
              <a:rPr lang="ar-SA" dirty="0" smtClean="0"/>
              <a:t>  </a:t>
            </a:r>
            <a:r>
              <a:rPr lang="ar-SA" dirty="0" err="1" smtClean="0"/>
              <a:t>ومحاولاتة</a:t>
            </a:r>
            <a:r>
              <a:rPr lang="ar-SA" dirty="0" smtClean="0"/>
              <a:t> </a:t>
            </a:r>
            <a:r>
              <a:rPr lang="ar-SA" dirty="0" err="1" smtClean="0"/>
              <a:t>وتجاربة</a:t>
            </a:r>
            <a:r>
              <a:rPr lang="ar-SA" dirty="0" smtClean="0"/>
              <a:t> ..</a:t>
            </a:r>
            <a:endParaRPr lang="en-US" dirty="0" smtClean="0"/>
          </a:p>
          <a:p>
            <a:r>
              <a:rPr lang="ar-SA" dirty="0" smtClean="0"/>
              <a:t>- </a:t>
            </a:r>
            <a:r>
              <a:rPr lang="ar-SA" dirty="0" err="1" smtClean="0"/>
              <a:t>التاكد</a:t>
            </a:r>
            <a:r>
              <a:rPr lang="ar-SA" dirty="0" smtClean="0"/>
              <a:t> على ضرورة  التعليم  </a:t>
            </a:r>
            <a:r>
              <a:rPr lang="ar-SA" dirty="0" err="1" smtClean="0"/>
              <a:t>ومركزيتة</a:t>
            </a:r>
            <a:r>
              <a:rPr lang="ar-SA" dirty="0" smtClean="0"/>
              <a:t> , والتعليم المقصود  هو التعليم  الدنيوي الذي  يخدم  </a:t>
            </a:r>
            <a:r>
              <a:rPr lang="ar-SA" dirty="0" err="1" smtClean="0"/>
              <a:t>الانسان</a:t>
            </a:r>
            <a:r>
              <a:rPr lang="ar-SA" dirty="0" smtClean="0"/>
              <a:t>  في </a:t>
            </a:r>
            <a:r>
              <a:rPr lang="ar-SA" dirty="0" err="1" smtClean="0"/>
              <a:t>هذة</a:t>
            </a:r>
            <a:r>
              <a:rPr lang="ar-SA" dirty="0" smtClean="0"/>
              <a:t> الحياة  بعكس  ما يسعى  </a:t>
            </a:r>
            <a:r>
              <a:rPr lang="ar-SA" dirty="0" err="1" smtClean="0"/>
              <a:t>لتكريسة</a:t>
            </a:r>
            <a:r>
              <a:rPr lang="ar-SA" dirty="0" smtClean="0"/>
              <a:t>  </a:t>
            </a:r>
            <a:r>
              <a:rPr lang="ar-SA" dirty="0" err="1" smtClean="0"/>
              <a:t>الاهوات</a:t>
            </a:r>
            <a:r>
              <a:rPr lang="ar-SA" dirty="0" smtClean="0"/>
              <a:t>  المسيحي </a:t>
            </a:r>
            <a:endParaRPr lang="en-US" dirty="0" smtClean="0"/>
          </a:p>
          <a:p>
            <a:r>
              <a:rPr lang="ar-SA" dirty="0" smtClean="0"/>
              <a:t>- </a:t>
            </a:r>
            <a:r>
              <a:rPr lang="ar-SA" dirty="0" err="1" smtClean="0"/>
              <a:t>التاكيد</a:t>
            </a:r>
            <a:r>
              <a:rPr lang="ar-SA" dirty="0" smtClean="0"/>
              <a:t>  على قدرة  </a:t>
            </a:r>
            <a:r>
              <a:rPr lang="ar-SA" dirty="0" err="1" smtClean="0"/>
              <a:t>الانسان</a:t>
            </a:r>
            <a:r>
              <a:rPr lang="ar-SA" dirty="0" smtClean="0"/>
              <a:t>  في مواجهه القدر  , </a:t>
            </a:r>
            <a:r>
              <a:rPr lang="ar-SA" dirty="0" err="1" smtClean="0"/>
              <a:t>وحريتة</a:t>
            </a:r>
            <a:r>
              <a:rPr lang="ar-SA" dirty="0" smtClean="0"/>
              <a:t>  في تشكيل  </a:t>
            </a:r>
            <a:r>
              <a:rPr lang="ar-SA" dirty="0" err="1" smtClean="0"/>
              <a:t>حياتة</a:t>
            </a:r>
            <a:r>
              <a:rPr lang="ar-SA" dirty="0" smtClean="0"/>
              <a:t>  الشخصية ,</a:t>
            </a:r>
            <a:endParaRPr lang="en-US" dirty="0" smtClean="0"/>
          </a:p>
          <a:p>
            <a:r>
              <a:rPr lang="ar-SA" dirty="0" err="1" smtClean="0"/>
              <a:t>وقدرتة</a:t>
            </a:r>
            <a:r>
              <a:rPr lang="ar-SA" dirty="0" smtClean="0"/>
              <a:t>  على تحقيق  </a:t>
            </a:r>
            <a:r>
              <a:rPr lang="ar-SA" dirty="0" err="1" smtClean="0"/>
              <a:t>طموحاتة</a:t>
            </a:r>
            <a:r>
              <a:rPr lang="ar-SA" dirty="0" smtClean="0"/>
              <a:t>  وفق  مواهبه  دون  اعتداد  بالفاعلية </a:t>
            </a:r>
            <a:r>
              <a:rPr lang="ar-SA" dirty="0" err="1" smtClean="0"/>
              <a:t>الالهية</a:t>
            </a:r>
            <a:r>
              <a:rPr lang="ar-SA" dirty="0" smtClean="0"/>
              <a:t> </a:t>
            </a:r>
            <a:endParaRPr lang="en-US" dirty="0" smtClean="0"/>
          </a:p>
          <a:p>
            <a:r>
              <a:rPr lang="ar-SA" dirty="0" smtClean="0"/>
              <a:t> </a:t>
            </a:r>
            <a:endParaRPr lang="en-US" dirty="0" smtClean="0"/>
          </a:p>
          <a:p>
            <a:r>
              <a:rPr lang="ar-SA" dirty="0" smtClean="0"/>
              <a:t> </a:t>
            </a:r>
            <a:endParaRPr lang="en-US" dirty="0" smtClean="0"/>
          </a:p>
          <a:p>
            <a:r>
              <a:rPr lang="ar-SA" dirty="0" smtClean="0"/>
              <a:t>المطلب الثاني ... الفلسفات  </a:t>
            </a:r>
            <a:r>
              <a:rPr lang="ar-SA" dirty="0" err="1" smtClean="0"/>
              <a:t>الانسية</a:t>
            </a:r>
            <a:r>
              <a:rPr lang="ar-SA" dirty="0" smtClean="0"/>
              <a:t> :</a:t>
            </a:r>
            <a:endParaRPr lang="en-US" dirty="0" smtClean="0"/>
          </a:p>
          <a:p>
            <a:r>
              <a:rPr lang="ar-SA" dirty="0" smtClean="0"/>
              <a:t>يمكن  أذا  أردنا  أن نشير  </a:t>
            </a:r>
            <a:r>
              <a:rPr lang="ar-SA" dirty="0" err="1" smtClean="0"/>
              <a:t>الى</a:t>
            </a:r>
            <a:r>
              <a:rPr lang="ar-SA" dirty="0" smtClean="0"/>
              <a:t>  أبرز  الفلسفات  </a:t>
            </a:r>
            <a:r>
              <a:rPr lang="ar-SA" dirty="0" err="1" smtClean="0"/>
              <a:t>الانسية</a:t>
            </a:r>
            <a:r>
              <a:rPr lang="ar-SA" dirty="0" smtClean="0"/>
              <a:t>  أن  نعتبر  فلسفة  </a:t>
            </a:r>
            <a:r>
              <a:rPr lang="ar-SA" dirty="0" err="1" smtClean="0"/>
              <a:t>سبينوزا</a:t>
            </a:r>
            <a:r>
              <a:rPr lang="ar-SA" dirty="0" smtClean="0"/>
              <a:t> 1634-1677</a:t>
            </a:r>
            <a:endParaRPr lang="en-US" dirty="0" smtClean="0"/>
          </a:p>
          <a:p>
            <a:r>
              <a:rPr lang="ar-SA" dirty="0" smtClean="0"/>
              <a:t>تكريسا  لهذا </a:t>
            </a:r>
            <a:r>
              <a:rPr lang="ar-SA" dirty="0" err="1" smtClean="0"/>
              <a:t>الاتجاة</a:t>
            </a:r>
            <a:r>
              <a:rPr lang="ar-SA" dirty="0" smtClean="0"/>
              <a:t>  ’ </a:t>
            </a:r>
            <a:r>
              <a:rPr lang="ar-SA" dirty="0" err="1" smtClean="0"/>
              <a:t>وذ</a:t>
            </a:r>
            <a:r>
              <a:rPr lang="ar-SA" dirty="0" smtClean="0"/>
              <a:t> </a:t>
            </a:r>
            <a:r>
              <a:rPr lang="ar-SA" dirty="0" err="1" smtClean="0"/>
              <a:t>لك</a:t>
            </a:r>
            <a:r>
              <a:rPr lang="ar-SA" dirty="0" smtClean="0"/>
              <a:t>  عندما  أنزل  </a:t>
            </a:r>
            <a:r>
              <a:rPr lang="ar-SA" dirty="0" err="1" smtClean="0"/>
              <a:t>الاله</a:t>
            </a:r>
            <a:r>
              <a:rPr lang="ar-SA" dirty="0" smtClean="0"/>
              <a:t>  من </a:t>
            </a:r>
            <a:r>
              <a:rPr lang="ar-SA" dirty="0" err="1" smtClean="0"/>
              <a:t>عليائة</a:t>
            </a:r>
            <a:r>
              <a:rPr lang="ar-SA" dirty="0" smtClean="0"/>
              <a:t>  و </a:t>
            </a:r>
            <a:r>
              <a:rPr lang="ar-SA" dirty="0" err="1" smtClean="0"/>
              <a:t>أدمجة</a:t>
            </a:r>
            <a:r>
              <a:rPr lang="ar-SA" dirty="0" smtClean="0"/>
              <a:t>  في الطبيعية  </a:t>
            </a:r>
            <a:r>
              <a:rPr lang="ar-SA" dirty="0" err="1" smtClean="0"/>
              <a:t>وجعلة</a:t>
            </a:r>
            <a:r>
              <a:rPr lang="ar-SA" dirty="0" smtClean="0"/>
              <a:t> مساويا  لها </a:t>
            </a:r>
            <a:endParaRPr lang="en-US" dirty="0" smtClean="0"/>
          </a:p>
          <a:p>
            <a:r>
              <a:rPr lang="ar-SA" dirty="0" smtClean="0"/>
              <a:t>بل أصبح العالم  </a:t>
            </a:r>
            <a:r>
              <a:rPr lang="ar-SA" dirty="0" err="1" smtClean="0"/>
              <a:t>عندة</a:t>
            </a:r>
            <a:r>
              <a:rPr lang="ar-SA" dirty="0" smtClean="0"/>
              <a:t>  هو الله </a:t>
            </a:r>
            <a:r>
              <a:rPr lang="ar-SA" dirty="0" err="1" smtClean="0"/>
              <a:t>سبحانة</a:t>
            </a:r>
            <a:r>
              <a:rPr lang="ar-SA" dirty="0" smtClean="0"/>
              <a:t>  وتعالى  ..</a:t>
            </a:r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ar-SA" dirty="0" smtClean="0"/>
              <a:t>المطلب الثالث :  الوحي  بين  ( </a:t>
            </a:r>
            <a:r>
              <a:rPr lang="ar-SA" dirty="0" err="1" smtClean="0"/>
              <a:t>الاشكلة</a:t>
            </a:r>
            <a:r>
              <a:rPr lang="ar-SA" dirty="0" smtClean="0"/>
              <a:t> ) والزحزحة :</a:t>
            </a:r>
            <a:endParaRPr lang="en-US" dirty="0" smtClean="0"/>
          </a:p>
          <a:p>
            <a:r>
              <a:rPr lang="ar-SA" dirty="0" smtClean="0"/>
              <a:t> </a:t>
            </a:r>
            <a:r>
              <a:rPr lang="ar-SA" dirty="0" err="1" smtClean="0"/>
              <a:t>هذة</a:t>
            </a:r>
            <a:r>
              <a:rPr lang="ar-SA" dirty="0" smtClean="0"/>
              <a:t>  الرؤية  </a:t>
            </a:r>
            <a:r>
              <a:rPr lang="ar-SA" dirty="0" err="1" smtClean="0"/>
              <a:t>الحسفية</a:t>
            </a:r>
            <a:r>
              <a:rPr lang="ar-SA" dirty="0" smtClean="0"/>
              <a:t> - السابقة - لا تختلف  عن الرؤية  </a:t>
            </a:r>
            <a:r>
              <a:rPr lang="ar-SA" dirty="0" err="1" smtClean="0"/>
              <a:t>الاركونية</a:t>
            </a:r>
            <a:r>
              <a:rPr lang="ar-SA" dirty="0" smtClean="0"/>
              <a:t>  للوحي  وخصوصا </a:t>
            </a:r>
            <a:endParaRPr lang="en-US" dirty="0" smtClean="0"/>
          </a:p>
          <a:p>
            <a:r>
              <a:rPr lang="ar-SA" dirty="0" err="1" smtClean="0"/>
              <a:t>اذا</a:t>
            </a:r>
            <a:r>
              <a:rPr lang="ar-SA" dirty="0" smtClean="0"/>
              <a:t> علمنا  أن الوحي  المستقر  في  المفهوم  </a:t>
            </a:r>
            <a:r>
              <a:rPr lang="ar-SA" dirty="0" err="1" smtClean="0"/>
              <a:t>الاسلامي</a:t>
            </a:r>
            <a:r>
              <a:rPr lang="ar-SA" dirty="0" smtClean="0"/>
              <a:t>  بنظر  أركون  مفهوم  أسطوري </a:t>
            </a:r>
            <a:endParaRPr lang="en-US" dirty="0" smtClean="0"/>
          </a:p>
          <a:p>
            <a:r>
              <a:rPr lang="ar-SA" dirty="0" smtClean="0"/>
              <a:t>ثبت  نتيجة  البلورة  التاريخية  الطويلة  والتعليم  والتلقين  المتواصلين ’</a:t>
            </a:r>
            <a:endParaRPr lang="en-US" dirty="0" smtClean="0"/>
          </a:p>
          <a:p>
            <a:r>
              <a:rPr lang="ar-SA" dirty="0" smtClean="0"/>
              <a:t> مع  </a:t>
            </a:r>
            <a:r>
              <a:rPr lang="ar-SA" dirty="0" err="1" smtClean="0"/>
              <a:t>ان</a:t>
            </a:r>
            <a:r>
              <a:rPr lang="ar-SA" dirty="0" smtClean="0"/>
              <a:t> ذلك  رفض من  كقولة : بان  الفهم  السلفي  السائد  والمستقر  للوحي  هو فهم  منغلق  ونهائي  </a:t>
            </a:r>
            <a:r>
              <a:rPr lang="ar-SA" dirty="0" err="1" smtClean="0"/>
              <a:t>الدلاله</a:t>
            </a:r>
            <a:r>
              <a:rPr lang="ar-SA" dirty="0" smtClean="0"/>
              <a:t> ,</a:t>
            </a:r>
            <a:endParaRPr lang="en-US" dirty="0" smtClean="0"/>
          </a:p>
          <a:p>
            <a:r>
              <a:rPr lang="ar-SA" dirty="0" smtClean="0"/>
              <a:t> وهو غير  صحيح   فالفهم  السلفي  ليس  منغلق  </a:t>
            </a:r>
            <a:r>
              <a:rPr lang="ar-SA" dirty="0" err="1" smtClean="0"/>
              <a:t>الدلاله</a:t>
            </a:r>
            <a:r>
              <a:rPr lang="ar-SA" dirty="0" smtClean="0"/>
              <a:t> .</a:t>
            </a:r>
            <a:endParaRPr lang="en-US" dirty="0" smtClean="0"/>
          </a:p>
          <a:p>
            <a:r>
              <a:rPr lang="ar-SA" dirty="0" smtClean="0"/>
              <a:t> </a:t>
            </a:r>
            <a:endParaRPr lang="en-US" dirty="0" smtClean="0"/>
          </a:p>
          <a:p>
            <a:r>
              <a:rPr lang="ar-SA" dirty="0" smtClean="0"/>
              <a:t> كما  </a:t>
            </a:r>
            <a:r>
              <a:rPr lang="ar-SA" dirty="0" err="1" smtClean="0"/>
              <a:t>انة</a:t>
            </a:r>
            <a:r>
              <a:rPr lang="ar-SA" dirty="0" smtClean="0"/>
              <a:t>  ليس  لا نهائي  </a:t>
            </a:r>
            <a:r>
              <a:rPr lang="ar-SA" dirty="0" err="1" smtClean="0"/>
              <a:t>الدلاله</a:t>
            </a:r>
            <a:r>
              <a:rPr lang="ar-SA" dirty="0" smtClean="0"/>
              <a:t>  , </a:t>
            </a:r>
            <a:r>
              <a:rPr lang="ar-SA" dirty="0" err="1" smtClean="0"/>
              <a:t>وانما</a:t>
            </a:r>
            <a:r>
              <a:rPr lang="ar-SA" dirty="0" smtClean="0"/>
              <a:t>  منضبط  </a:t>
            </a:r>
            <a:r>
              <a:rPr lang="ar-SA" dirty="0" err="1" smtClean="0"/>
              <a:t>الدلاله</a:t>
            </a:r>
            <a:r>
              <a:rPr lang="ar-SA" dirty="0" smtClean="0"/>
              <a:t>  , فلابد  لكل  دلاله  من دليل  وضابط  حتى  لا يصبح  العبث  واللعب  هو الغاية  من القراءة </a:t>
            </a:r>
            <a:endParaRPr lang="en-US" dirty="0" smtClean="0"/>
          </a:p>
          <a:p>
            <a:r>
              <a:rPr lang="ar-SA" dirty="0" smtClean="0"/>
              <a:t> </a:t>
            </a:r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ضري">
  <a:themeElements>
    <a:clrScheme name="حضري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حضري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حضري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</TotalTime>
  <Words>968</Words>
  <Application>Microsoft Office PowerPoint</Application>
  <PresentationFormat>عرض على الشاشة (3:4)‏</PresentationFormat>
  <Paragraphs>92</Paragraphs>
  <Slides>12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حضري</vt:lpstr>
      <vt:lpstr>مدخل التاريخ الاسطوري   </vt:lpstr>
      <vt:lpstr> _المدخل التاريخي الأسطوري _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مدخل التاريخ الاسطوري</dc:title>
  <dc:creator>Hanan</dc:creator>
  <cp:lastModifiedBy>seven</cp:lastModifiedBy>
  <cp:revision>1</cp:revision>
  <dcterms:created xsi:type="dcterms:W3CDTF">2013-12-10T18:50:06Z</dcterms:created>
  <dcterms:modified xsi:type="dcterms:W3CDTF">2013-12-12T23:26:43Z</dcterms:modified>
</cp:coreProperties>
</file>