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6CDE5C-9903-45B7-BFFC-325184E2C2E1}" type="doc">
      <dgm:prSet loTypeId="urn:microsoft.com/office/officeart/2005/8/layout/hierarchy4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C9ED02F-356B-4BA5-BECD-21FB4CEC37C6}">
      <dgm:prSet phldrT="[نص]"/>
      <dgm:spPr/>
      <dgm:t>
        <a:bodyPr/>
        <a:lstStyle/>
        <a:p>
          <a:pPr rtl="1"/>
          <a:r>
            <a:rPr lang="ar-SA" dirty="0"/>
            <a:t>مراكز الايواء </a:t>
          </a:r>
        </a:p>
      </dgm:t>
    </dgm:pt>
    <dgm:pt modelId="{592C3DE3-566D-4BF6-9C89-F3BC09D179E2}" type="parTrans" cxnId="{CC6F93B5-23B0-4967-AE34-2CED6F169A40}">
      <dgm:prSet/>
      <dgm:spPr/>
      <dgm:t>
        <a:bodyPr/>
        <a:lstStyle/>
        <a:p>
          <a:pPr rtl="1"/>
          <a:endParaRPr lang="ar-SA"/>
        </a:p>
      </dgm:t>
    </dgm:pt>
    <dgm:pt modelId="{55D88EE9-1C76-450D-B9DD-E8BC2F43D099}" type="sibTrans" cxnId="{CC6F93B5-23B0-4967-AE34-2CED6F169A40}">
      <dgm:prSet/>
      <dgm:spPr/>
      <dgm:t>
        <a:bodyPr/>
        <a:lstStyle/>
        <a:p>
          <a:pPr rtl="1"/>
          <a:endParaRPr lang="ar-SA"/>
        </a:p>
      </dgm:t>
    </dgm:pt>
    <dgm:pt modelId="{B358BCBD-4706-4D3F-9E91-7AF13B16CE50}">
      <dgm:prSet phldrT="[نص]"/>
      <dgm:spPr/>
      <dgm:t>
        <a:bodyPr/>
        <a:lstStyle/>
        <a:p>
          <a:pPr rtl="1"/>
          <a:r>
            <a:rPr lang="ar-SA" dirty="0"/>
            <a:t>الدمج </a:t>
          </a:r>
        </a:p>
      </dgm:t>
    </dgm:pt>
    <dgm:pt modelId="{989E1676-F676-447C-BD10-B88D8D33D34C}" type="parTrans" cxnId="{CE7A0EB0-596A-4B13-BB5E-FCA48A9A6467}">
      <dgm:prSet/>
      <dgm:spPr/>
      <dgm:t>
        <a:bodyPr/>
        <a:lstStyle/>
        <a:p>
          <a:pPr rtl="1"/>
          <a:endParaRPr lang="ar-SA"/>
        </a:p>
      </dgm:t>
    </dgm:pt>
    <dgm:pt modelId="{BD598B15-099D-4325-B842-A1B503E35EE1}" type="sibTrans" cxnId="{CE7A0EB0-596A-4B13-BB5E-FCA48A9A6467}">
      <dgm:prSet/>
      <dgm:spPr/>
      <dgm:t>
        <a:bodyPr/>
        <a:lstStyle/>
        <a:p>
          <a:pPr rtl="1"/>
          <a:endParaRPr lang="ar-SA"/>
        </a:p>
      </dgm:t>
    </dgm:pt>
    <dgm:pt modelId="{6697136C-F05A-4A6C-B05B-6AF1C983F8D5}">
      <dgm:prSet phldrT="[نص]"/>
      <dgm:spPr/>
      <dgm:t>
        <a:bodyPr/>
        <a:lstStyle/>
        <a:p>
          <a:pPr rtl="1"/>
          <a:r>
            <a:rPr lang="ar-SA" dirty="0"/>
            <a:t>فصول نهاريه </a:t>
          </a:r>
        </a:p>
        <a:p>
          <a:pPr rtl="1"/>
          <a:r>
            <a:rPr lang="ar-SA" dirty="0"/>
            <a:t>بمدارس خاصه او عاديه </a:t>
          </a:r>
        </a:p>
      </dgm:t>
    </dgm:pt>
    <dgm:pt modelId="{2A74E0D6-2BF2-4EA4-A1B6-5E09CBC53B8C}" type="parTrans" cxnId="{4CECB842-8B03-4034-B8E8-4919FBC77CE1}">
      <dgm:prSet/>
      <dgm:spPr/>
      <dgm:t>
        <a:bodyPr/>
        <a:lstStyle/>
        <a:p>
          <a:pPr rtl="1"/>
          <a:endParaRPr lang="ar-SA"/>
        </a:p>
      </dgm:t>
    </dgm:pt>
    <dgm:pt modelId="{B93824F7-1140-4A29-8319-C348A7318146}" type="sibTrans" cxnId="{4CECB842-8B03-4034-B8E8-4919FBC77CE1}">
      <dgm:prSet/>
      <dgm:spPr/>
      <dgm:t>
        <a:bodyPr/>
        <a:lstStyle/>
        <a:p>
          <a:pPr rtl="1"/>
          <a:endParaRPr lang="ar-SA"/>
        </a:p>
      </dgm:t>
    </dgm:pt>
    <dgm:pt modelId="{B5E9CEDF-306E-4245-B2F8-CECF19D6CDDF}" type="pres">
      <dgm:prSet presAssocID="{E96CDE5C-9903-45B7-BFFC-325184E2C2E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BA2AA1C-80EE-4F6C-9791-BFC859A55B64}" type="pres">
      <dgm:prSet presAssocID="{8C9ED02F-356B-4BA5-BECD-21FB4CEC37C6}" presName="vertOne" presStyleCnt="0"/>
      <dgm:spPr/>
    </dgm:pt>
    <dgm:pt modelId="{3F53FEF3-7973-4CE7-AAE4-9970D8BD2C51}" type="pres">
      <dgm:prSet presAssocID="{8C9ED02F-356B-4BA5-BECD-21FB4CEC37C6}" presName="txOne" presStyleLbl="node0" presStyleIdx="0" presStyleCnt="1" custScaleY="60862" custLinFactY="-5522" custLinFactNeighborX="-490" custLinFactNeighborY="-100000">
        <dgm:presLayoutVars>
          <dgm:chPref val="3"/>
        </dgm:presLayoutVars>
      </dgm:prSet>
      <dgm:spPr/>
    </dgm:pt>
    <dgm:pt modelId="{946234D0-9966-43F4-9EAA-FB705F21DD47}" type="pres">
      <dgm:prSet presAssocID="{8C9ED02F-356B-4BA5-BECD-21FB4CEC37C6}" presName="parTransOne" presStyleCnt="0"/>
      <dgm:spPr/>
    </dgm:pt>
    <dgm:pt modelId="{945DF4EE-EF98-42EF-AB9D-266CA355CC21}" type="pres">
      <dgm:prSet presAssocID="{8C9ED02F-356B-4BA5-BECD-21FB4CEC37C6}" presName="horzOne" presStyleCnt="0"/>
      <dgm:spPr/>
    </dgm:pt>
    <dgm:pt modelId="{BC0E7A8A-4644-4997-A46F-2A364DF57D1D}" type="pres">
      <dgm:prSet presAssocID="{B358BCBD-4706-4D3F-9E91-7AF13B16CE50}" presName="vertTwo" presStyleCnt="0"/>
      <dgm:spPr/>
    </dgm:pt>
    <dgm:pt modelId="{CA053AD2-5A19-4EAD-847E-561FE99BDAE0}" type="pres">
      <dgm:prSet presAssocID="{B358BCBD-4706-4D3F-9E91-7AF13B16CE50}" presName="txTwo" presStyleLbl="node2" presStyleIdx="0" presStyleCnt="2">
        <dgm:presLayoutVars>
          <dgm:chPref val="3"/>
        </dgm:presLayoutVars>
      </dgm:prSet>
      <dgm:spPr/>
    </dgm:pt>
    <dgm:pt modelId="{D8C014D6-6999-4790-BE0E-7B721A2F175F}" type="pres">
      <dgm:prSet presAssocID="{B358BCBD-4706-4D3F-9E91-7AF13B16CE50}" presName="horzTwo" presStyleCnt="0"/>
      <dgm:spPr/>
    </dgm:pt>
    <dgm:pt modelId="{27923D75-61D4-4C02-A990-11306CF5F7A4}" type="pres">
      <dgm:prSet presAssocID="{BD598B15-099D-4325-B842-A1B503E35EE1}" presName="sibSpaceTwo" presStyleCnt="0"/>
      <dgm:spPr/>
    </dgm:pt>
    <dgm:pt modelId="{E6EE8340-C74D-497F-8740-CBD325F47CE4}" type="pres">
      <dgm:prSet presAssocID="{6697136C-F05A-4A6C-B05B-6AF1C983F8D5}" presName="vertTwo" presStyleCnt="0"/>
      <dgm:spPr/>
    </dgm:pt>
    <dgm:pt modelId="{8A8A9C82-6CEE-4B00-8F8B-EF8E9B6A873D}" type="pres">
      <dgm:prSet presAssocID="{6697136C-F05A-4A6C-B05B-6AF1C983F8D5}" presName="txTwo" presStyleLbl="node2" presStyleIdx="1" presStyleCnt="2">
        <dgm:presLayoutVars>
          <dgm:chPref val="3"/>
        </dgm:presLayoutVars>
      </dgm:prSet>
      <dgm:spPr/>
    </dgm:pt>
    <dgm:pt modelId="{4AB67ACD-E8F1-400D-AF1E-116EDAD5C59B}" type="pres">
      <dgm:prSet presAssocID="{6697136C-F05A-4A6C-B05B-6AF1C983F8D5}" presName="horzTwo" presStyleCnt="0"/>
      <dgm:spPr/>
    </dgm:pt>
  </dgm:ptLst>
  <dgm:cxnLst>
    <dgm:cxn modelId="{AC2FBF1B-FCB5-4AE1-A1F7-CAA70AD1C51F}" type="presOf" srcId="{E96CDE5C-9903-45B7-BFFC-325184E2C2E1}" destId="{B5E9CEDF-306E-4245-B2F8-CECF19D6CDDF}" srcOrd="0" destOrd="0" presId="urn:microsoft.com/office/officeart/2005/8/layout/hierarchy4"/>
    <dgm:cxn modelId="{3E83205E-1795-4CB3-94D9-8B8479272437}" type="presOf" srcId="{8C9ED02F-356B-4BA5-BECD-21FB4CEC37C6}" destId="{3F53FEF3-7973-4CE7-AAE4-9970D8BD2C51}" srcOrd="0" destOrd="0" presId="urn:microsoft.com/office/officeart/2005/8/layout/hierarchy4"/>
    <dgm:cxn modelId="{CE7A0EB0-596A-4B13-BB5E-FCA48A9A6467}" srcId="{8C9ED02F-356B-4BA5-BECD-21FB4CEC37C6}" destId="{B358BCBD-4706-4D3F-9E91-7AF13B16CE50}" srcOrd="0" destOrd="0" parTransId="{989E1676-F676-447C-BD10-B88D8D33D34C}" sibTransId="{BD598B15-099D-4325-B842-A1B503E35EE1}"/>
    <dgm:cxn modelId="{013C0C51-B212-4ADA-95BE-71A35F45FC58}" type="presOf" srcId="{B358BCBD-4706-4D3F-9E91-7AF13B16CE50}" destId="{CA053AD2-5A19-4EAD-847E-561FE99BDAE0}" srcOrd="0" destOrd="0" presId="urn:microsoft.com/office/officeart/2005/8/layout/hierarchy4"/>
    <dgm:cxn modelId="{CC6F93B5-23B0-4967-AE34-2CED6F169A40}" srcId="{E96CDE5C-9903-45B7-BFFC-325184E2C2E1}" destId="{8C9ED02F-356B-4BA5-BECD-21FB4CEC37C6}" srcOrd="0" destOrd="0" parTransId="{592C3DE3-566D-4BF6-9C89-F3BC09D179E2}" sibTransId="{55D88EE9-1C76-450D-B9DD-E8BC2F43D099}"/>
    <dgm:cxn modelId="{4CECB842-8B03-4034-B8E8-4919FBC77CE1}" srcId="{8C9ED02F-356B-4BA5-BECD-21FB4CEC37C6}" destId="{6697136C-F05A-4A6C-B05B-6AF1C983F8D5}" srcOrd="1" destOrd="0" parTransId="{2A74E0D6-2BF2-4EA4-A1B6-5E09CBC53B8C}" sibTransId="{B93824F7-1140-4A29-8319-C348A7318146}"/>
    <dgm:cxn modelId="{2A5BC136-E5D5-42D8-9ACF-631CE8EE0306}" type="presOf" srcId="{6697136C-F05A-4A6C-B05B-6AF1C983F8D5}" destId="{8A8A9C82-6CEE-4B00-8F8B-EF8E9B6A873D}" srcOrd="0" destOrd="0" presId="urn:microsoft.com/office/officeart/2005/8/layout/hierarchy4"/>
    <dgm:cxn modelId="{1DF14FC8-7752-4A2C-9A20-C4E0139A2AED}" type="presParOf" srcId="{B5E9CEDF-306E-4245-B2F8-CECF19D6CDDF}" destId="{7BA2AA1C-80EE-4F6C-9791-BFC859A55B64}" srcOrd="0" destOrd="0" presId="urn:microsoft.com/office/officeart/2005/8/layout/hierarchy4"/>
    <dgm:cxn modelId="{01E7EC28-D3AF-4F3A-86AF-F32275CB43E1}" type="presParOf" srcId="{7BA2AA1C-80EE-4F6C-9791-BFC859A55B64}" destId="{3F53FEF3-7973-4CE7-AAE4-9970D8BD2C51}" srcOrd="0" destOrd="0" presId="urn:microsoft.com/office/officeart/2005/8/layout/hierarchy4"/>
    <dgm:cxn modelId="{6ADB555A-007E-4470-A538-14766373BAA5}" type="presParOf" srcId="{7BA2AA1C-80EE-4F6C-9791-BFC859A55B64}" destId="{946234D0-9966-43F4-9EAA-FB705F21DD47}" srcOrd="1" destOrd="0" presId="urn:microsoft.com/office/officeart/2005/8/layout/hierarchy4"/>
    <dgm:cxn modelId="{01E88C65-237D-47AF-9D0E-2CA17B5D903B}" type="presParOf" srcId="{7BA2AA1C-80EE-4F6C-9791-BFC859A55B64}" destId="{945DF4EE-EF98-42EF-AB9D-266CA355CC21}" srcOrd="2" destOrd="0" presId="urn:microsoft.com/office/officeart/2005/8/layout/hierarchy4"/>
    <dgm:cxn modelId="{77C75C70-F71C-4661-9221-2038FAAAE74A}" type="presParOf" srcId="{945DF4EE-EF98-42EF-AB9D-266CA355CC21}" destId="{BC0E7A8A-4644-4997-A46F-2A364DF57D1D}" srcOrd="0" destOrd="0" presId="urn:microsoft.com/office/officeart/2005/8/layout/hierarchy4"/>
    <dgm:cxn modelId="{9BC78E7F-49E6-4D1C-91E6-06BF60DF13C4}" type="presParOf" srcId="{BC0E7A8A-4644-4997-A46F-2A364DF57D1D}" destId="{CA053AD2-5A19-4EAD-847E-561FE99BDAE0}" srcOrd="0" destOrd="0" presId="urn:microsoft.com/office/officeart/2005/8/layout/hierarchy4"/>
    <dgm:cxn modelId="{A450F409-91FD-408B-B1B6-E941F835A6D2}" type="presParOf" srcId="{BC0E7A8A-4644-4997-A46F-2A364DF57D1D}" destId="{D8C014D6-6999-4790-BE0E-7B721A2F175F}" srcOrd="1" destOrd="0" presId="urn:microsoft.com/office/officeart/2005/8/layout/hierarchy4"/>
    <dgm:cxn modelId="{23B9A774-0597-493A-B7E1-EF342D33881D}" type="presParOf" srcId="{945DF4EE-EF98-42EF-AB9D-266CA355CC21}" destId="{27923D75-61D4-4C02-A990-11306CF5F7A4}" srcOrd="1" destOrd="0" presId="urn:microsoft.com/office/officeart/2005/8/layout/hierarchy4"/>
    <dgm:cxn modelId="{7D3CC156-2ED0-4B4B-BBAF-CA78AB64208D}" type="presParOf" srcId="{945DF4EE-EF98-42EF-AB9D-266CA355CC21}" destId="{E6EE8340-C74D-497F-8740-CBD325F47CE4}" srcOrd="2" destOrd="0" presId="urn:microsoft.com/office/officeart/2005/8/layout/hierarchy4"/>
    <dgm:cxn modelId="{B4568114-0F7C-41A4-B5F0-56E99ED9F86B}" type="presParOf" srcId="{E6EE8340-C74D-497F-8740-CBD325F47CE4}" destId="{8A8A9C82-6CEE-4B00-8F8B-EF8E9B6A873D}" srcOrd="0" destOrd="0" presId="urn:microsoft.com/office/officeart/2005/8/layout/hierarchy4"/>
    <dgm:cxn modelId="{B6C950E4-B380-4C3A-BC4C-B716FDFB00B7}" type="presParOf" srcId="{E6EE8340-C74D-497F-8740-CBD325F47CE4}" destId="{4AB67ACD-E8F1-400D-AF1E-116EDAD5C59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3FEF3-7973-4CE7-AAE4-9970D8BD2C51}">
      <dsp:nvSpPr>
        <dsp:cNvPr id="0" name=""/>
        <dsp:cNvSpPr/>
      </dsp:nvSpPr>
      <dsp:spPr>
        <a:xfrm>
          <a:off x="0" y="0"/>
          <a:ext cx="8779705" cy="22109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6500" kern="1200" dirty="0"/>
            <a:t>مراكز الايواء </a:t>
          </a:r>
        </a:p>
      </dsp:txBody>
      <dsp:txXfrm>
        <a:off x="64755" y="64755"/>
        <a:ext cx="8650195" cy="2081391"/>
      </dsp:txXfrm>
    </dsp:sp>
    <dsp:sp modelId="{CA053AD2-5A19-4EAD-847E-561FE99BDAE0}">
      <dsp:nvSpPr>
        <dsp:cNvPr id="0" name=""/>
        <dsp:cNvSpPr/>
      </dsp:nvSpPr>
      <dsp:spPr>
        <a:xfrm>
          <a:off x="3243" y="2503884"/>
          <a:ext cx="4212910" cy="3632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5800" kern="1200" dirty="0"/>
            <a:t>الدمج </a:t>
          </a:r>
        </a:p>
      </dsp:txBody>
      <dsp:txXfrm>
        <a:off x="109640" y="2610281"/>
        <a:ext cx="4000116" cy="3419852"/>
      </dsp:txXfrm>
    </dsp:sp>
    <dsp:sp modelId="{8A8A9C82-6CEE-4B00-8F8B-EF8E9B6A873D}">
      <dsp:nvSpPr>
        <dsp:cNvPr id="0" name=""/>
        <dsp:cNvSpPr/>
      </dsp:nvSpPr>
      <dsp:spPr>
        <a:xfrm>
          <a:off x="4570038" y="2503884"/>
          <a:ext cx="4212910" cy="3632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5800" kern="1200" dirty="0"/>
            <a:t>فصول نهاريه </a:t>
          </a:r>
        </a:p>
        <a:p>
          <a:pPr marL="0" lvl="0" indent="0" algn="ctr" defTabSz="2578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5800" kern="1200" dirty="0"/>
            <a:t>بمدارس خاصه او عاديه </a:t>
          </a:r>
        </a:p>
      </dsp:txBody>
      <dsp:txXfrm>
        <a:off x="4676435" y="2610281"/>
        <a:ext cx="4000116" cy="3419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8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02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9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3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43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1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91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3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0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8143C-234E-4569-935E-E6A3EF7BF5DF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9821-7A1D-4D3E-BDE1-C28291136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09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التطور التاريخي لمجال الإعاقة العقلية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97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كانت المجتمعات تتعامل مع الأشخاص المعوقين قبل</a:t>
            </a:r>
            <a:r>
              <a:rPr lang="ar-SA" dirty="0">
                <a:solidFill>
                  <a:prstClr val="black"/>
                </a:solidFill>
              </a:rPr>
              <a:t> القرن</a:t>
            </a:r>
            <a:r>
              <a:rPr lang="ar-SA" dirty="0"/>
              <a:t> التاسع عشر علي ضوء الخرافات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كان تتملكهم أرواح شريرة او يزج بهم بالسجون او التخلص منهم بالقتل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66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العصور الوسطي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947310"/>
          </a:xfrm>
        </p:spPr>
        <p:txBody>
          <a:bodyPr>
            <a:normAutofit fontScale="92500" lnSpcReduction="10000"/>
          </a:bodyPr>
          <a:lstStyle/>
          <a:p>
            <a:r>
              <a:rPr lang="ar-SA" dirty="0"/>
              <a:t> (500 ----1800بعد الميلاد)</a:t>
            </a:r>
          </a:p>
          <a:p>
            <a:pPr lvl="0"/>
            <a:r>
              <a:rPr lang="ar-SA" dirty="0">
                <a:solidFill>
                  <a:prstClr val="black"/>
                </a:solidFill>
              </a:rPr>
              <a:t>أصبحت اكثر تحضرا </a:t>
            </a:r>
          </a:p>
          <a:p>
            <a:pPr lvl="0"/>
            <a:r>
              <a:rPr lang="ar-SA" dirty="0">
                <a:solidFill>
                  <a:prstClr val="black"/>
                </a:solidFill>
              </a:rPr>
              <a:t>وفي نهاية القرن السابع عشر</a:t>
            </a:r>
          </a:p>
          <a:p>
            <a:pPr lvl="0"/>
            <a:r>
              <a:rPr lang="ar-SA" dirty="0">
                <a:solidFill>
                  <a:prstClr val="black"/>
                </a:solidFill>
              </a:rPr>
              <a:t>نشر جون لوك </a:t>
            </a:r>
          </a:p>
          <a:p>
            <a:pPr lvl="0"/>
            <a:r>
              <a:rPr lang="ar-SA" dirty="0">
                <a:solidFill>
                  <a:prstClr val="black"/>
                </a:solidFill>
              </a:rPr>
              <a:t>كتاب اهميه البيئة والخبرات في النمو  </a:t>
            </a:r>
          </a:p>
          <a:p>
            <a:endParaRPr lang="ar-SA" dirty="0"/>
          </a:p>
          <a:p>
            <a:endParaRPr lang="ar-S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52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القرن التاسع عشر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dirty="0"/>
              <a:t>جان </a:t>
            </a:r>
            <a:r>
              <a:rPr lang="ar-SA" dirty="0" err="1"/>
              <a:t>إيتارد</a:t>
            </a:r>
            <a:r>
              <a:rPr lang="ar-SA" dirty="0"/>
              <a:t> (</a:t>
            </a:r>
            <a:r>
              <a:rPr lang="en-US" dirty="0"/>
              <a:t>Jean </a:t>
            </a:r>
            <a:r>
              <a:rPr lang="en-US" dirty="0" err="1"/>
              <a:t>Itard</a:t>
            </a:r>
            <a:r>
              <a:rPr lang="ar-SA" dirty="0"/>
              <a:t>)</a:t>
            </a:r>
          </a:p>
          <a:p>
            <a:endParaRPr lang="ar-SA" dirty="0"/>
          </a:p>
          <a:p>
            <a:r>
              <a:rPr lang="ar-SA" dirty="0"/>
              <a:t>نقطه التحول المهمة في تاريخ ورعاية دوي الإعاقة العقلية</a:t>
            </a:r>
          </a:p>
          <a:p>
            <a:r>
              <a:rPr lang="ar-SA" dirty="0"/>
              <a:t>عمل مع الطفل فكتور الدي قضي 12 سنه من حياته بالغابة </a:t>
            </a:r>
          </a:p>
          <a:p>
            <a:r>
              <a:rPr lang="ar-SA" dirty="0"/>
              <a:t> قام بتصميم برنامج تدريبي لتنميه مهاراته العقلية والانفعالية وتطوير حواسه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983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01946"/>
            <a:ext cx="9144000" cy="2387600"/>
          </a:xfrm>
        </p:spPr>
        <p:txBody>
          <a:bodyPr>
            <a:normAutofit/>
          </a:bodyPr>
          <a:lstStyle/>
          <a:p>
            <a:r>
              <a:rPr lang="ar-SA" dirty="0"/>
              <a:t>القرن التاسع عشر </a:t>
            </a:r>
            <a:br>
              <a:rPr lang="ar-SA" dirty="0"/>
            </a:br>
            <a:r>
              <a:rPr lang="ar-SA" dirty="0"/>
              <a:t>ادوارد سيجان </a:t>
            </a:r>
            <a:r>
              <a:rPr lang="en-US" dirty="0"/>
              <a:t>Edward Seguin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79443" y="3112398"/>
            <a:ext cx="9144000" cy="2771567"/>
          </a:xfrm>
        </p:spPr>
        <p:txBody>
          <a:bodyPr>
            <a:normAutofit fontScale="85000" lnSpcReduction="20000"/>
          </a:bodyPr>
          <a:lstStyle/>
          <a:p>
            <a:r>
              <a:rPr lang="ar-SA" sz="3600" dirty="0"/>
              <a:t>قام </a:t>
            </a:r>
            <a:r>
              <a:rPr lang="ar-SA" sz="4600" dirty="0"/>
              <a:t>بتطوير برنامج متعدد العناصر (البرنامج الفسيولوجي)</a:t>
            </a:r>
          </a:p>
          <a:p>
            <a:r>
              <a:rPr lang="ar-SA" sz="4600" dirty="0"/>
              <a:t>1850 انتقل للولايات المتحدة الأمريكية </a:t>
            </a:r>
          </a:p>
          <a:p>
            <a:r>
              <a:rPr lang="ar-SA" sz="4600" dirty="0"/>
              <a:t>1876 أسس جمعيه انبثقت عنها لاحقا الجمعية الأمريكية للتخلف العقلي </a:t>
            </a:r>
          </a:p>
          <a:p>
            <a:r>
              <a:rPr lang="ar-SA" sz="4600" dirty="0"/>
              <a:t>ولاتزال </a:t>
            </a:r>
            <a:r>
              <a:rPr lang="ar-SA" sz="3600" dirty="0"/>
              <a:t>أفكار ومناهج سيجان مستخدمه الي يومنا هدا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349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52211"/>
          </a:xfrm>
        </p:spPr>
        <p:txBody>
          <a:bodyPr>
            <a:normAutofit fontScale="90000"/>
          </a:bodyPr>
          <a:lstStyle/>
          <a:p>
            <a:r>
              <a:rPr lang="ar-SA" dirty="0"/>
              <a:t>القرن العشرين </a:t>
            </a:r>
            <a:br>
              <a:rPr lang="ar-SA" dirty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1484243"/>
            <a:ext cx="9144000" cy="3773557"/>
          </a:xfrm>
        </p:spPr>
        <p:txBody>
          <a:bodyPr>
            <a:normAutofit fontScale="92500" lnSpcReduction="10000"/>
          </a:bodyPr>
          <a:lstStyle/>
          <a:p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*افتتاح مؤسسات الإقامة الداخلية في عدد كبير من الولايات</a:t>
            </a:r>
          </a:p>
          <a:p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* 1905قام بينيه (</a:t>
            </a:r>
            <a:r>
              <a:rPr lang="en-US" sz="3600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Binet</a:t>
            </a:r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(</a:t>
            </a:r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بوضع اول اختبار للدكاء </a:t>
            </a:r>
          </a:p>
          <a:p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*1908ترجمه الي اللغة الإنجليزية </a:t>
            </a:r>
            <a:r>
              <a:rPr lang="ar-SA" sz="3600" dirty="0" err="1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جودارد</a:t>
            </a:r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(Goddard)</a:t>
            </a:r>
            <a:endParaRPr lang="ar-SA" sz="3600" dirty="0">
              <a:solidFill>
                <a:prstClr val="black"/>
              </a:solidFill>
              <a:latin typeface="Calibri Light" panose="020F0302020204030204"/>
              <a:ea typeface="+mj-ea"/>
              <a:cs typeface="Times New Roman" panose="02020603050405020304" pitchFamily="18" charset="0"/>
            </a:endParaRPr>
          </a:p>
          <a:p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*1910 نشر اول طبعه أمريكية من اختبار بينيه </a:t>
            </a:r>
          </a:p>
          <a:p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*الا ان هده الاختبارات زادت من نسبه الأطفال دوي الإعاقة العقلية وظهرت فئه تسمى الإعاقة العقلية البسيطة </a:t>
            </a:r>
          </a:p>
          <a:p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*وكان السائد تعقيمهم وعزلهم </a:t>
            </a:r>
            <a:endParaRPr lang="en-US" sz="3600" dirty="0">
              <a:solidFill>
                <a:prstClr val="black"/>
              </a:solidFill>
              <a:latin typeface="Calibri Light" panose="020F0302020204030204"/>
              <a:ea typeface="+mj-ea"/>
              <a:cs typeface="Times New Roman" panose="02020603050405020304" pitchFamily="18" charset="0"/>
            </a:endParaRPr>
          </a:p>
          <a:p>
            <a:endParaRPr lang="ar-SA" sz="3600" dirty="0">
              <a:solidFill>
                <a:prstClr val="black"/>
              </a:solidFill>
              <a:latin typeface="Calibri Light" panose="020F0302020204030204"/>
              <a:ea typeface="+mj-ea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357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344557"/>
            <a:ext cx="9144000" cy="1696278"/>
          </a:xfrm>
        </p:spPr>
        <p:txBody>
          <a:bodyPr>
            <a:normAutofit fontScale="90000"/>
          </a:bodyPr>
          <a:lstStyle/>
          <a:p>
            <a:r>
              <a:rPr lang="ar-SA" dirty="0"/>
              <a:t>القرن العشرين </a:t>
            </a:r>
            <a:br>
              <a:rPr lang="ar-SA" dirty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1470991"/>
            <a:ext cx="9144000" cy="3935896"/>
          </a:xfrm>
        </p:spPr>
        <p:txBody>
          <a:bodyPr/>
          <a:lstStyle/>
          <a:p>
            <a:r>
              <a:rPr lang="ar-SA" dirty="0"/>
              <a:t>1935طور ادجار دول(ُ</a:t>
            </a:r>
            <a:r>
              <a:rPr lang="en-US" dirty="0"/>
              <a:t>Edgar Doll</a:t>
            </a:r>
            <a:r>
              <a:rPr lang="ar-SA" dirty="0"/>
              <a:t> </a:t>
            </a:r>
            <a:r>
              <a:rPr lang="en-US" dirty="0"/>
              <a:t> (</a:t>
            </a:r>
            <a:r>
              <a:rPr lang="ar-SA" dirty="0"/>
              <a:t>مقياس </a:t>
            </a:r>
            <a:r>
              <a:rPr lang="ar-SA" dirty="0" err="1"/>
              <a:t>فينلاند</a:t>
            </a:r>
            <a:r>
              <a:rPr lang="ar-SA" dirty="0"/>
              <a:t>  للنضج الاجتماعي</a:t>
            </a:r>
            <a:endParaRPr lang="en-US" dirty="0"/>
          </a:p>
          <a:p>
            <a:r>
              <a:rPr lang="ar-SA" dirty="0"/>
              <a:t>لقياس المهارات الحياتية اليومية </a:t>
            </a:r>
          </a:p>
          <a:p>
            <a:r>
              <a:rPr lang="ar-SA" dirty="0"/>
              <a:t>بناء علي اختبارات الدكاء ومقياس </a:t>
            </a:r>
            <a:r>
              <a:rPr lang="ar-SA" dirty="0" err="1"/>
              <a:t>فينلاند</a:t>
            </a:r>
            <a:r>
              <a:rPr lang="ar-SA" dirty="0"/>
              <a:t> اصبح هناك امكانيه لتشخيص التخلف العقلي وتقديم برامج افضل للأطفال دوي الإعاقة العقلية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577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النصف الأول من القرن العشرين </a:t>
            </a:r>
            <a:br>
              <a:rPr lang="ar-SA" dirty="0"/>
            </a:br>
            <a:br>
              <a:rPr lang="ar-SA" dirty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2372139"/>
            <a:ext cx="9144000" cy="2885661"/>
          </a:xfrm>
        </p:spPr>
        <p:txBody>
          <a:bodyPr>
            <a:normAutofit/>
          </a:bodyPr>
          <a:lstStyle/>
          <a:p>
            <a:r>
              <a:rPr lang="ar-SA" sz="3600" dirty="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ومع ازدياد عدد الأطفال دوي الإعاقة العقلية الملتحقين بالمؤسسات الداخلية أصبحت المؤسسات مكتظة مما ادي الي اعاده مجموعه كبيره منهم للمدارس العادية في فصول للتربية الخاصة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964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2795984041"/>
              </p:ext>
            </p:extLst>
          </p:nvPr>
        </p:nvGraphicFramePr>
        <p:xfrm>
          <a:off x="2067338" y="0"/>
          <a:ext cx="8786192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190577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3234</TotalTime>
  <Words>269</Words>
  <Application>Microsoft Office PowerPoint</Application>
  <PresentationFormat>شاشة عريضة</PresentationFormat>
  <Paragraphs>38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نسق Office</vt:lpstr>
      <vt:lpstr>التطور التاريخي لمجال الإعاقة العقلية </vt:lpstr>
      <vt:lpstr>كانت المجتمعات تتعامل مع الأشخاص المعوقين قبل القرن التاسع عشر علي ضوء الخرافات </vt:lpstr>
      <vt:lpstr>العصور الوسطي </vt:lpstr>
      <vt:lpstr>القرن التاسع عشر </vt:lpstr>
      <vt:lpstr>القرن التاسع عشر  ادوارد سيجان Edward Seguin</vt:lpstr>
      <vt:lpstr>القرن العشرين  </vt:lpstr>
      <vt:lpstr>القرن العشرين  </vt:lpstr>
      <vt:lpstr>النصف الأول من القرن العشرين   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مفهوم الإعاقة العقلية  تعددت المسميات علي مر التاريخ </dc:title>
  <dc:creator>nahlah772007</dc:creator>
  <cp:lastModifiedBy>nahlah772007</cp:lastModifiedBy>
  <cp:revision>20</cp:revision>
  <dcterms:created xsi:type="dcterms:W3CDTF">2016-09-21T12:26:36Z</dcterms:created>
  <dcterms:modified xsi:type="dcterms:W3CDTF">2016-09-23T18:21:43Z</dcterms:modified>
</cp:coreProperties>
</file>