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80" r:id="rId21"/>
    <p:sldId id="282" r:id="rId22"/>
    <p:sldId id="283" r:id="rId2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5D298-26C0-4789-98D0-BD11E6C658BC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31F9FD-B7AF-440C-905D-98C4261790AE}">
      <dgm:prSet phldrT="[Text]"/>
      <dgm:spPr/>
      <dgm:t>
        <a:bodyPr/>
        <a:lstStyle/>
        <a:p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Menlo"/>
              <a:cs typeface="Courier New" pitchFamily="49" charset="0"/>
            </a:rPr>
            <a:t>mesh</a:t>
          </a:r>
          <a:endParaRPr lang="en-US" dirty="0">
            <a:solidFill>
              <a:srgbClr val="7030A0"/>
            </a:solidFill>
          </a:endParaRPr>
        </a:p>
      </dgm:t>
    </dgm:pt>
    <dgm:pt modelId="{919DCFDE-432E-4D09-BE1B-E2A147EBD12F}" type="parTrans" cxnId="{D9FEC02E-49B0-47D8-A418-7C4F6912D2AD}">
      <dgm:prSet/>
      <dgm:spPr/>
      <dgm:t>
        <a:bodyPr/>
        <a:lstStyle/>
        <a:p>
          <a:endParaRPr lang="en-US"/>
        </a:p>
      </dgm:t>
    </dgm:pt>
    <dgm:pt modelId="{001B7C0C-A215-435D-B495-362CD0B9919F}" type="sibTrans" cxnId="{D9FEC02E-49B0-47D8-A418-7C4F6912D2AD}">
      <dgm:prSet/>
      <dgm:spPr/>
      <dgm:t>
        <a:bodyPr/>
        <a:lstStyle/>
        <a:p>
          <a:endParaRPr lang="en-US"/>
        </a:p>
      </dgm:t>
    </dgm:pt>
    <dgm:pt modelId="{A2CCD7DE-DBC6-4F68-B4FC-560E10E34B2B}">
      <dgm:prSet phldrT="[Text]"/>
      <dgm:spPr/>
      <dgm:t>
        <a:bodyPr/>
        <a:lstStyle/>
        <a:p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displays both the connecting lines and the faces of the surface in color. </a:t>
          </a:r>
          <a:endParaRPr lang="en-US" dirty="0"/>
        </a:p>
      </dgm:t>
    </dgm:pt>
    <dgm:pt modelId="{0E412829-2510-4D5F-9B18-D0513891F765}" type="parTrans" cxnId="{FB3F4E23-13F8-45C3-8CE9-ECB427276AD3}">
      <dgm:prSet/>
      <dgm:spPr/>
      <dgm:t>
        <a:bodyPr/>
        <a:lstStyle/>
        <a:p>
          <a:endParaRPr lang="en-US"/>
        </a:p>
      </dgm:t>
    </dgm:pt>
    <dgm:pt modelId="{A567CB1F-1199-469F-B8A7-28C017CC9A80}" type="sibTrans" cxnId="{FB3F4E23-13F8-45C3-8CE9-ECB427276AD3}">
      <dgm:prSet/>
      <dgm:spPr/>
      <dgm:t>
        <a:bodyPr/>
        <a:lstStyle/>
        <a:p>
          <a:endParaRPr lang="en-US"/>
        </a:p>
      </dgm:t>
    </dgm:pt>
    <dgm:pt modelId="{F5389694-5480-4BD6-BD23-621457D325BF}">
      <dgm:prSet phldrT="[Text]"/>
      <dgm:spPr/>
      <dgm:t>
        <a:bodyPr/>
        <a:lstStyle/>
        <a:p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Menlo"/>
              <a:cs typeface="Courier New" pitchFamily="49" charset="0"/>
            </a:rPr>
            <a:t>surf</a:t>
          </a:r>
          <a:endParaRPr lang="en-US" dirty="0">
            <a:solidFill>
              <a:srgbClr val="7030A0"/>
            </a:solidFill>
          </a:endParaRPr>
        </a:p>
      </dgm:t>
    </dgm:pt>
    <dgm:pt modelId="{89F88DB5-1F31-4273-A82C-018A3CFCA95B}" type="sibTrans" cxnId="{602BC324-F91F-472D-AAA0-21B1F14CC2C9}">
      <dgm:prSet/>
      <dgm:spPr/>
      <dgm:t>
        <a:bodyPr/>
        <a:lstStyle/>
        <a:p>
          <a:endParaRPr lang="en-US"/>
        </a:p>
      </dgm:t>
    </dgm:pt>
    <dgm:pt modelId="{FCBE8075-BB2B-49A8-865A-33976BBEFCAC}" type="parTrans" cxnId="{602BC324-F91F-472D-AAA0-21B1F14CC2C9}">
      <dgm:prSet/>
      <dgm:spPr/>
      <dgm:t>
        <a:bodyPr/>
        <a:lstStyle/>
        <a:p>
          <a:endParaRPr lang="en-US"/>
        </a:p>
      </dgm:t>
    </dgm:pt>
    <dgm:pt modelId="{94BFF16C-5D27-45D7-9D32-1B93A6C744AC}">
      <dgm:prSet/>
      <dgm:spPr/>
      <dgm:t>
        <a:bodyPr/>
        <a:lstStyle/>
        <a:p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produces wireframe surfaces that color only the lines connecting the defining points. </a:t>
          </a:r>
          <a:endParaRPr lang="en-US" dirty="0"/>
        </a:p>
      </dgm:t>
    </dgm:pt>
    <dgm:pt modelId="{8A903072-8F1F-404E-BD25-8C9B00F8FFC5}" type="parTrans" cxnId="{EEEF709D-A244-4789-88B9-D29FB8031AF6}">
      <dgm:prSet/>
      <dgm:spPr/>
      <dgm:t>
        <a:bodyPr/>
        <a:lstStyle/>
        <a:p>
          <a:endParaRPr lang="en-US"/>
        </a:p>
      </dgm:t>
    </dgm:pt>
    <dgm:pt modelId="{660A595E-F5F1-4659-B910-5AA3960899F1}" type="sibTrans" cxnId="{EEEF709D-A244-4789-88B9-D29FB8031AF6}">
      <dgm:prSet/>
      <dgm:spPr/>
      <dgm:t>
        <a:bodyPr/>
        <a:lstStyle/>
        <a:p>
          <a:endParaRPr lang="en-US"/>
        </a:p>
      </dgm:t>
    </dgm:pt>
    <dgm:pt modelId="{3B17196B-5543-444D-A596-502DA8A4EAE2}" type="pres">
      <dgm:prSet presAssocID="{3CB5D298-26C0-4789-98D0-BD11E6C658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1AB7F3-DB69-446D-ABE2-B3023324975B}" type="pres">
      <dgm:prSet presAssocID="{DA31F9FD-B7AF-440C-905D-98C4261790AE}" presName="root" presStyleCnt="0"/>
      <dgm:spPr/>
    </dgm:pt>
    <dgm:pt modelId="{B4383E17-9C62-44F2-9C1F-F33250BB2240}" type="pres">
      <dgm:prSet presAssocID="{DA31F9FD-B7AF-440C-905D-98C4261790AE}" presName="rootComposite" presStyleCnt="0"/>
      <dgm:spPr/>
    </dgm:pt>
    <dgm:pt modelId="{F81A51E7-92B4-4A7B-897D-916D764BBE4F}" type="pres">
      <dgm:prSet presAssocID="{DA31F9FD-B7AF-440C-905D-98C4261790AE}" presName="rootText" presStyleLbl="node1" presStyleIdx="0" presStyleCnt="2" custScaleX="83015" custLinFactNeighborX="-19295" custLinFactNeighborY="1733"/>
      <dgm:spPr/>
    </dgm:pt>
    <dgm:pt modelId="{3F5D2723-10F0-491F-9C6B-50A07D6511B1}" type="pres">
      <dgm:prSet presAssocID="{DA31F9FD-B7AF-440C-905D-98C4261790AE}" presName="rootConnector" presStyleLbl="node1" presStyleIdx="0" presStyleCnt="2"/>
      <dgm:spPr/>
    </dgm:pt>
    <dgm:pt modelId="{B83FD6B4-3D07-41DD-AF52-07842D406B4A}" type="pres">
      <dgm:prSet presAssocID="{DA31F9FD-B7AF-440C-905D-98C4261790AE}" presName="childShape" presStyleCnt="0"/>
      <dgm:spPr/>
    </dgm:pt>
    <dgm:pt modelId="{9FF49DC5-13A6-47E1-98B9-6C20741B6629}" type="pres">
      <dgm:prSet presAssocID="{8A903072-8F1F-404E-BD25-8C9B00F8FFC5}" presName="Name13" presStyleLbl="parChTrans1D2" presStyleIdx="0" presStyleCnt="2"/>
      <dgm:spPr/>
    </dgm:pt>
    <dgm:pt modelId="{BB05444C-923F-4BD7-9F12-7D6E1324668A}" type="pres">
      <dgm:prSet presAssocID="{94BFF16C-5D27-45D7-9D32-1B93A6C744AC}" presName="childText" presStyleLbl="bgAcc1" presStyleIdx="0" presStyleCnt="2" custScaleX="147034" custScaleY="136350" custLinFactNeighborX="-913" custLinFactNeighborY="10244">
        <dgm:presLayoutVars>
          <dgm:bulletEnabled val="1"/>
        </dgm:presLayoutVars>
      </dgm:prSet>
      <dgm:spPr/>
    </dgm:pt>
    <dgm:pt modelId="{50E7971B-98F2-4FA6-B03A-30517A81810D}" type="pres">
      <dgm:prSet presAssocID="{F5389694-5480-4BD6-BD23-621457D325BF}" presName="root" presStyleCnt="0"/>
      <dgm:spPr/>
    </dgm:pt>
    <dgm:pt modelId="{93C448C6-6CFA-4025-876D-220197F3B74D}" type="pres">
      <dgm:prSet presAssocID="{F5389694-5480-4BD6-BD23-621457D325BF}" presName="rootComposite" presStyleCnt="0"/>
      <dgm:spPr/>
    </dgm:pt>
    <dgm:pt modelId="{4EBA24E9-0151-4849-8499-136D095FC7BD}" type="pres">
      <dgm:prSet presAssocID="{F5389694-5480-4BD6-BD23-621457D325BF}" presName="rootText" presStyleLbl="node1" presStyleIdx="1" presStyleCnt="2" custLinFactNeighborX="-6830"/>
      <dgm:spPr/>
    </dgm:pt>
    <dgm:pt modelId="{C3DD1013-5BFB-4A1A-AB2C-CC7E62F74F96}" type="pres">
      <dgm:prSet presAssocID="{F5389694-5480-4BD6-BD23-621457D325BF}" presName="rootConnector" presStyleLbl="node1" presStyleIdx="1" presStyleCnt="2"/>
      <dgm:spPr/>
    </dgm:pt>
    <dgm:pt modelId="{F84AFCE6-1BF5-4DF5-94FB-C389417BDE37}" type="pres">
      <dgm:prSet presAssocID="{F5389694-5480-4BD6-BD23-621457D325BF}" presName="childShape" presStyleCnt="0"/>
      <dgm:spPr/>
    </dgm:pt>
    <dgm:pt modelId="{00B95A92-E2DC-4837-91C0-190D6A29FB9D}" type="pres">
      <dgm:prSet presAssocID="{0E412829-2510-4D5F-9B18-D0513891F765}" presName="Name13" presStyleLbl="parChTrans1D2" presStyleIdx="1" presStyleCnt="2"/>
      <dgm:spPr/>
    </dgm:pt>
    <dgm:pt modelId="{2F4C137E-0B9A-462E-97BE-9DB96545A7CD}" type="pres">
      <dgm:prSet presAssocID="{A2CCD7DE-DBC6-4F68-B4FC-560E10E34B2B}" presName="childText" presStyleLbl="bgAcc1" presStyleIdx="1" presStyleCnt="2" custScaleX="148238" custScaleY="132794" custLinFactNeighborX="-1348" custLinFactNeighborY="17255">
        <dgm:presLayoutVars>
          <dgm:bulletEnabled val="1"/>
        </dgm:presLayoutVars>
      </dgm:prSet>
      <dgm:spPr/>
    </dgm:pt>
  </dgm:ptLst>
  <dgm:cxnLst>
    <dgm:cxn modelId="{5E813C20-1EEE-48B4-9FBF-4FB95E622A56}" type="presOf" srcId="{3CB5D298-26C0-4789-98D0-BD11E6C658BC}" destId="{3B17196B-5543-444D-A596-502DA8A4EAE2}" srcOrd="0" destOrd="0" presId="urn:microsoft.com/office/officeart/2005/8/layout/hierarchy3"/>
    <dgm:cxn modelId="{FB3F4E23-13F8-45C3-8CE9-ECB427276AD3}" srcId="{F5389694-5480-4BD6-BD23-621457D325BF}" destId="{A2CCD7DE-DBC6-4F68-B4FC-560E10E34B2B}" srcOrd="0" destOrd="0" parTransId="{0E412829-2510-4D5F-9B18-D0513891F765}" sibTransId="{A567CB1F-1199-469F-B8A7-28C017CC9A80}"/>
    <dgm:cxn modelId="{602BC324-F91F-472D-AAA0-21B1F14CC2C9}" srcId="{3CB5D298-26C0-4789-98D0-BD11E6C658BC}" destId="{F5389694-5480-4BD6-BD23-621457D325BF}" srcOrd="1" destOrd="0" parTransId="{FCBE8075-BB2B-49A8-865A-33976BBEFCAC}" sibTransId="{89F88DB5-1F31-4273-A82C-018A3CFCA95B}"/>
    <dgm:cxn modelId="{D9FEC02E-49B0-47D8-A418-7C4F6912D2AD}" srcId="{3CB5D298-26C0-4789-98D0-BD11E6C658BC}" destId="{DA31F9FD-B7AF-440C-905D-98C4261790AE}" srcOrd="0" destOrd="0" parTransId="{919DCFDE-432E-4D09-BE1B-E2A147EBD12F}" sibTransId="{001B7C0C-A215-435D-B495-362CD0B9919F}"/>
    <dgm:cxn modelId="{EEEF709D-A244-4789-88B9-D29FB8031AF6}" srcId="{DA31F9FD-B7AF-440C-905D-98C4261790AE}" destId="{94BFF16C-5D27-45D7-9D32-1B93A6C744AC}" srcOrd="0" destOrd="0" parTransId="{8A903072-8F1F-404E-BD25-8C9B00F8FFC5}" sibTransId="{660A595E-F5F1-4659-B910-5AA3960899F1}"/>
    <dgm:cxn modelId="{E77F40A7-B5B3-4BD4-9819-B62D992211E7}" type="presOf" srcId="{8A903072-8F1F-404E-BD25-8C9B00F8FFC5}" destId="{9FF49DC5-13A6-47E1-98B9-6C20741B6629}" srcOrd="0" destOrd="0" presId="urn:microsoft.com/office/officeart/2005/8/layout/hierarchy3"/>
    <dgm:cxn modelId="{0D2D41B1-A7A7-4C8F-9646-D1CA39A9F5FE}" type="presOf" srcId="{F5389694-5480-4BD6-BD23-621457D325BF}" destId="{4EBA24E9-0151-4849-8499-136D095FC7BD}" srcOrd="0" destOrd="0" presId="urn:microsoft.com/office/officeart/2005/8/layout/hierarchy3"/>
    <dgm:cxn modelId="{2B42A8B7-DEED-4B0B-B030-47C68445A0BA}" type="presOf" srcId="{0E412829-2510-4D5F-9B18-D0513891F765}" destId="{00B95A92-E2DC-4837-91C0-190D6A29FB9D}" srcOrd="0" destOrd="0" presId="urn:microsoft.com/office/officeart/2005/8/layout/hierarchy3"/>
    <dgm:cxn modelId="{0D72DDB7-0374-44FD-B80A-AA16BD4AB3B0}" type="presOf" srcId="{A2CCD7DE-DBC6-4F68-B4FC-560E10E34B2B}" destId="{2F4C137E-0B9A-462E-97BE-9DB96545A7CD}" srcOrd="0" destOrd="0" presId="urn:microsoft.com/office/officeart/2005/8/layout/hierarchy3"/>
    <dgm:cxn modelId="{75F59AB9-366B-4619-B15A-14D97EDD62C8}" type="presOf" srcId="{DA31F9FD-B7AF-440C-905D-98C4261790AE}" destId="{F81A51E7-92B4-4A7B-897D-916D764BBE4F}" srcOrd="0" destOrd="0" presId="urn:microsoft.com/office/officeart/2005/8/layout/hierarchy3"/>
    <dgm:cxn modelId="{EBCF09C4-B3CC-45D2-9EF5-54AF1736BBE1}" type="presOf" srcId="{F5389694-5480-4BD6-BD23-621457D325BF}" destId="{C3DD1013-5BFB-4A1A-AB2C-CC7E62F74F96}" srcOrd="1" destOrd="0" presId="urn:microsoft.com/office/officeart/2005/8/layout/hierarchy3"/>
    <dgm:cxn modelId="{A1FA6EE4-7262-4DB3-B421-078F8E4A0928}" type="presOf" srcId="{94BFF16C-5D27-45D7-9D32-1B93A6C744AC}" destId="{BB05444C-923F-4BD7-9F12-7D6E1324668A}" srcOrd="0" destOrd="0" presId="urn:microsoft.com/office/officeart/2005/8/layout/hierarchy3"/>
    <dgm:cxn modelId="{851932EE-974D-4AF3-AFD2-62CF7ADEFA1D}" type="presOf" srcId="{DA31F9FD-B7AF-440C-905D-98C4261790AE}" destId="{3F5D2723-10F0-491F-9C6B-50A07D6511B1}" srcOrd="1" destOrd="0" presId="urn:microsoft.com/office/officeart/2005/8/layout/hierarchy3"/>
    <dgm:cxn modelId="{9B498F95-A188-4979-8FB6-7D655A15D99B}" type="presParOf" srcId="{3B17196B-5543-444D-A596-502DA8A4EAE2}" destId="{E01AB7F3-DB69-446D-ABE2-B3023324975B}" srcOrd="0" destOrd="0" presId="urn:microsoft.com/office/officeart/2005/8/layout/hierarchy3"/>
    <dgm:cxn modelId="{A0F7E111-9BD4-4962-8F83-96773B6E037F}" type="presParOf" srcId="{E01AB7F3-DB69-446D-ABE2-B3023324975B}" destId="{B4383E17-9C62-44F2-9C1F-F33250BB2240}" srcOrd="0" destOrd="0" presId="urn:microsoft.com/office/officeart/2005/8/layout/hierarchy3"/>
    <dgm:cxn modelId="{03F4BA0F-4691-4C83-8387-CD31BF1869BD}" type="presParOf" srcId="{B4383E17-9C62-44F2-9C1F-F33250BB2240}" destId="{F81A51E7-92B4-4A7B-897D-916D764BBE4F}" srcOrd="0" destOrd="0" presId="urn:microsoft.com/office/officeart/2005/8/layout/hierarchy3"/>
    <dgm:cxn modelId="{8EB1F6BC-4E6E-4C13-AEB3-719F7172440F}" type="presParOf" srcId="{B4383E17-9C62-44F2-9C1F-F33250BB2240}" destId="{3F5D2723-10F0-491F-9C6B-50A07D6511B1}" srcOrd="1" destOrd="0" presId="urn:microsoft.com/office/officeart/2005/8/layout/hierarchy3"/>
    <dgm:cxn modelId="{863EEEA1-8EED-40AE-8354-3088DADD8F14}" type="presParOf" srcId="{E01AB7F3-DB69-446D-ABE2-B3023324975B}" destId="{B83FD6B4-3D07-41DD-AF52-07842D406B4A}" srcOrd="1" destOrd="0" presId="urn:microsoft.com/office/officeart/2005/8/layout/hierarchy3"/>
    <dgm:cxn modelId="{5844B1D6-3117-4D7D-A8FC-BFC9368C902F}" type="presParOf" srcId="{B83FD6B4-3D07-41DD-AF52-07842D406B4A}" destId="{9FF49DC5-13A6-47E1-98B9-6C20741B6629}" srcOrd="0" destOrd="0" presId="urn:microsoft.com/office/officeart/2005/8/layout/hierarchy3"/>
    <dgm:cxn modelId="{E44CA380-69B6-491E-A51E-FB9D66A1EB81}" type="presParOf" srcId="{B83FD6B4-3D07-41DD-AF52-07842D406B4A}" destId="{BB05444C-923F-4BD7-9F12-7D6E1324668A}" srcOrd="1" destOrd="0" presId="urn:microsoft.com/office/officeart/2005/8/layout/hierarchy3"/>
    <dgm:cxn modelId="{C93A646B-4ED4-45A9-A4E2-B4822BDFE443}" type="presParOf" srcId="{3B17196B-5543-444D-A596-502DA8A4EAE2}" destId="{50E7971B-98F2-4FA6-B03A-30517A81810D}" srcOrd="1" destOrd="0" presId="urn:microsoft.com/office/officeart/2005/8/layout/hierarchy3"/>
    <dgm:cxn modelId="{F2C68E6E-F256-4EA5-A91B-9170BE299ABF}" type="presParOf" srcId="{50E7971B-98F2-4FA6-B03A-30517A81810D}" destId="{93C448C6-6CFA-4025-876D-220197F3B74D}" srcOrd="0" destOrd="0" presId="urn:microsoft.com/office/officeart/2005/8/layout/hierarchy3"/>
    <dgm:cxn modelId="{FB4D586A-FB15-4968-BB72-76DBB7F8B3DD}" type="presParOf" srcId="{93C448C6-6CFA-4025-876D-220197F3B74D}" destId="{4EBA24E9-0151-4849-8499-136D095FC7BD}" srcOrd="0" destOrd="0" presId="urn:microsoft.com/office/officeart/2005/8/layout/hierarchy3"/>
    <dgm:cxn modelId="{665BB5E5-E594-4808-B083-BFE77E7C0924}" type="presParOf" srcId="{93C448C6-6CFA-4025-876D-220197F3B74D}" destId="{C3DD1013-5BFB-4A1A-AB2C-CC7E62F74F96}" srcOrd="1" destOrd="0" presId="urn:microsoft.com/office/officeart/2005/8/layout/hierarchy3"/>
    <dgm:cxn modelId="{CB46F829-B218-40B0-9417-33A633BA4E31}" type="presParOf" srcId="{50E7971B-98F2-4FA6-B03A-30517A81810D}" destId="{F84AFCE6-1BF5-4DF5-94FB-C389417BDE37}" srcOrd="1" destOrd="0" presId="urn:microsoft.com/office/officeart/2005/8/layout/hierarchy3"/>
    <dgm:cxn modelId="{C67D7916-4792-4213-AD1E-AE777C267363}" type="presParOf" srcId="{F84AFCE6-1BF5-4DF5-94FB-C389417BDE37}" destId="{00B95A92-E2DC-4837-91C0-190D6A29FB9D}" srcOrd="0" destOrd="0" presId="urn:microsoft.com/office/officeart/2005/8/layout/hierarchy3"/>
    <dgm:cxn modelId="{4211526F-B52D-42DD-96BD-18E7BB5F8077}" type="presParOf" srcId="{F84AFCE6-1BF5-4DF5-94FB-C389417BDE37}" destId="{2F4C137E-0B9A-462E-97BE-9DB96545A7C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A51E7-92B4-4A7B-897D-916D764BBE4F}">
      <dsp:nvSpPr>
        <dsp:cNvPr id="0" name=""/>
        <dsp:cNvSpPr/>
      </dsp:nvSpPr>
      <dsp:spPr>
        <a:xfrm>
          <a:off x="0" y="763663"/>
          <a:ext cx="2427116" cy="1461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63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Menlo"/>
              <a:cs typeface="Courier New" pitchFamily="49" charset="0"/>
            </a:rPr>
            <a:t>mesh</a:t>
          </a:r>
          <a:endParaRPr lang="en-US" sz="6300" kern="1200" dirty="0">
            <a:solidFill>
              <a:srgbClr val="7030A0"/>
            </a:solidFill>
          </a:endParaRPr>
        </a:p>
      </dsp:txBody>
      <dsp:txXfrm>
        <a:off x="0" y="763663"/>
        <a:ext cx="2427116" cy="1461853"/>
      </dsp:txXfrm>
    </dsp:sp>
    <dsp:sp modelId="{9FF49DC5-13A6-47E1-98B9-6C20741B6629}">
      <dsp:nvSpPr>
        <dsp:cNvPr id="0" name=""/>
        <dsp:cNvSpPr/>
      </dsp:nvSpPr>
      <dsp:spPr>
        <a:xfrm>
          <a:off x="242711" y="2225517"/>
          <a:ext cx="222273" cy="1486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6500"/>
              </a:lnTo>
              <a:lnTo>
                <a:pt x="222273" y="1486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5444C-923F-4BD7-9F12-7D6E1324668A}">
      <dsp:nvSpPr>
        <dsp:cNvPr id="0" name=""/>
        <dsp:cNvSpPr/>
      </dsp:nvSpPr>
      <dsp:spPr>
        <a:xfrm>
          <a:off x="464985" y="2715399"/>
          <a:ext cx="3439075" cy="199323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27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produces wireframe surfaces that color only the lines connecting the defining points. </a:t>
          </a:r>
          <a:endParaRPr lang="en-US" sz="2700" kern="1200" dirty="0"/>
        </a:p>
      </dsp:txBody>
      <dsp:txXfrm>
        <a:off x="464985" y="2715399"/>
        <a:ext cx="3439075" cy="1993237"/>
      </dsp:txXfrm>
    </dsp:sp>
    <dsp:sp modelId="{4EBA24E9-0151-4849-8499-136D095FC7BD}">
      <dsp:nvSpPr>
        <dsp:cNvPr id="0" name=""/>
        <dsp:cNvSpPr/>
      </dsp:nvSpPr>
      <dsp:spPr>
        <a:xfrm>
          <a:off x="3871911" y="738329"/>
          <a:ext cx="2923707" cy="1461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63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Menlo"/>
              <a:cs typeface="Courier New" pitchFamily="49" charset="0"/>
            </a:rPr>
            <a:t>surf</a:t>
          </a:r>
          <a:endParaRPr lang="en-US" sz="6300" kern="1200" dirty="0">
            <a:solidFill>
              <a:srgbClr val="7030A0"/>
            </a:solidFill>
          </a:endParaRPr>
        </a:p>
      </dsp:txBody>
      <dsp:txXfrm>
        <a:off x="3871911" y="738329"/>
        <a:ext cx="2923707" cy="1461853"/>
      </dsp:txXfrm>
    </dsp:sp>
    <dsp:sp modelId="{00B95A92-E2DC-4837-91C0-190D6A29FB9D}">
      <dsp:nvSpPr>
        <dsp:cNvPr id="0" name=""/>
        <dsp:cNvSpPr/>
      </dsp:nvSpPr>
      <dsp:spPr>
        <a:xfrm>
          <a:off x="4164282" y="2200183"/>
          <a:ext cx="460530" cy="1588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333"/>
              </a:lnTo>
              <a:lnTo>
                <a:pt x="460530" y="15883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C137E-0B9A-462E-97BE-9DB96545A7CD}">
      <dsp:nvSpPr>
        <dsp:cNvPr id="0" name=""/>
        <dsp:cNvSpPr/>
      </dsp:nvSpPr>
      <dsp:spPr>
        <a:xfrm>
          <a:off x="4624813" y="2817889"/>
          <a:ext cx="3467236" cy="194125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27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displays both the connecting lines and the faces of the surface in color. </a:t>
          </a:r>
          <a:endParaRPr lang="en-US" sz="2700" kern="1200" dirty="0"/>
        </a:p>
      </dsp:txBody>
      <dsp:txXfrm>
        <a:off x="4624813" y="2817889"/>
        <a:ext cx="3467236" cy="1941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6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921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677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72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77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61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29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097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71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E675C21-6D3A-4A70-81E6-354960B2F6BC}" type="datetimeFigureOut">
              <a:rPr lang="ar-SA" smtClean="0"/>
              <a:pPr/>
              <a:t>04/06/42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43B1D5A-F37F-418F-BD52-2AD8C50B0C52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88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6383" y="687465"/>
            <a:ext cx="4679859" cy="35883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Introduction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 to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MATLAB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Part(3)</a:t>
            </a:r>
            <a:endParaRPr lang="ar-SA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3516" y="5009883"/>
            <a:ext cx="3797774" cy="81196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By: </a:t>
            </a:r>
            <a:r>
              <a:rPr lang="en-US" sz="3600" dirty="0" err="1">
                <a:solidFill>
                  <a:schemeClr val="bg1"/>
                </a:solidFill>
              </a:rPr>
              <a:t>Maha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AlMousa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7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1711" y="1348703"/>
            <a:ext cx="2419170" cy="835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7204" y="3752741"/>
            <a:ext cx="2208573" cy="25219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1374" y="2197738"/>
            <a:ext cx="4079631" cy="148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6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023" y="392498"/>
            <a:ext cx="8770571" cy="1770409"/>
          </a:xfrm>
        </p:spPr>
        <p:txBody>
          <a:bodyPr>
            <a:normAutofit fontScale="90000"/>
          </a:bodyPr>
          <a:lstStyle/>
          <a:p>
            <a:pPr lvl="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Inverse Matrix</a:t>
            </a:r>
            <a:br>
              <a:rPr lang="en-US" dirty="0"/>
            </a:br>
            <a:br>
              <a:rPr lang="en-US" dirty="0"/>
            </a:br>
            <a:r>
              <a:rPr lang="en-US" altLang="ar-SA" sz="28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&gt;&gt; B = </a:t>
            </a:r>
            <a:r>
              <a:rPr lang="en-US" altLang="ar-SA" sz="2800" dirty="0" err="1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inv</a:t>
            </a:r>
            <a:r>
              <a:rPr lang="en-US" altLang="ar-SA" sz="28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(A)</a:t>
            </a:r>
            <a:br>
              <a:rPr lang="en-US" altLang="ar-SA" sz="28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26881" y="2542736"/>
            <a:ext cx="5522117" cy="36561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239769" y="2450510"/>
            <a:ext cx="6096000" cy="25914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A = [1 2 -1; -1 1 3; 3 2 1]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A =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1     2    -1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-1     1     3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3     2     1</a:t>
            </a:r>
          </a:p>
        </p:txBody>
      </p:sp>
    </p:spTree>
    <p:extLst>
      <p:ext uri="{BB962C8B-B14F-4D97-AF65-F5344CB8AC3E}">
        <p14:creationId xmlns:p14="http://schemas.microsoft.com/office/powerpoint/2010/main" val="223137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Determinant of a Matrix</a:t>
            </a:r>
            <a:br>
              <a:rPr lang="en-US" dirty="0"/>
            </a:br>
            <a:r>
              <a:rPr lang="en-US" altLang="ar-SA" dirty="0"/>
              <a:t>&gt;&gt; a = </a:t>
            </a:r>
            <a:r>
              <a:rPr lang="en-US" altLang="ar-SA" dirty="0" err="1"/>
              <a:t>det</a:t>
            </a:r>
            <a:r>
              <a:rPr lang="en-US" altLang="ar-SA" dirty="0"/>
              <a:t>(A)</a:t>
            </a:r>
            <a:br>
              <a:rPr lang="en-US" altLang="ar-SA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497" y="2304905"/>
            <a:ext cx="6456485" cy="4447585"/>
          </a:xfrm>
        </p:spPr>
        <p:txBody>
          <a:bodyPr>
            <a:normAutofit lnSpcReduction="10000"/>
          </a:bodyPr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A = [1 2 -1; -1 1 3; 3 2 1]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A =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1     2    -1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-1     1     3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3     2     1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a = </a:t>
            </a:r>
            <a:r>
              <a:rPr lang="en-US" altLang="ar-SA" sz="2800" dirty="0" err="1">
                <a:solidFill>
                  <a:srgbClr val="000000"/>
                </a:solidFill>
                <a:latin typeface="Verdana"/>
              </a:rPr>
              <a:t>det</a:t>
            </a: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(A)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a =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20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4725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Solving Linear Systems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ar-SA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ar-SA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ar-SA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ar-SA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ar-SA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altLang="ar-SA" sz="2800" dirty="0">
                  <a:solidFill>
                    <a:srgbClr val="000000"/>
                  </a:solidFill>
                  <a:latin typeface="Verdana"/>
                </a:endParaRP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endParaRPr lang="en-US" altLang="ar-SA" sz="2800" dirty="0">
                  <a:solidFill>
                    <a:srgbClr val="000000"/>
                  </a:solidFill>
                  <a:latin typeface="Verdana"/>
                </a:endParaRP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r>
                  <a:rPr lang="en-US" altLang="ar-SA" sz="2800" dirty="0">
                    <a:solidFill>
                      <a:srgbClr val="000000"/>
                    </a:solidFill>
                    <a:latin typeface="Verdana"/>
                  </a:rPr>
                  <a:t>MATLAB Format:</a:t>
                </a: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r>
                  <a:rPr lang="en-US" altLang="ar-SA" sz="2800" dirty="0">
                    <a:solidFill>
                      <a:srgbClr val="000000"/>
                    </a:solidFill>
                    <a:latin typeface="Verdana"/>
                  </a:rPr>
                  <a:t>&gt;&gt; x = </a:t>
                </a:r>
                <a:r>
                  <a:rPr lang="en-US" altLang="ar-SA" sz="2800" dirty="0" err="1">
                    <a:solidFill>
                      <a:srgbClr val="000000"/>
                    </a:solidFill>
                    <a:latin typeface="Verdana"/>
                  </a:rPr>
                  <a:t>inv</a:t>
                </a:r>
                <a:r>
                  <a:rPr lang="en-US" altLang="ar-SA" sz="2800" dirty="0">
                    <a:solidFill>
                      <a:srgbClr val="000000"/>
                    </a:solidFill>
                    <a:latin typeface="Verdana"/>
                  </a:rPr>
                  <a:t>(A)*b</a:t>
                </a: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endParaRPr lang="en-US" altLang="ar-SA" sz="2800" dirty="0">
                  <a:solidFill>
                    <a:srgbClr val="000000"/>
                  </a:solidFill>
                  <a:latin typeface="Verdana"/>
                </a:endParaRP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r>
                  <a:rPr lang="en-US" altLang="ar-SA" sz="2800" dirty="0">
                    <a:solidFill>
                      <a:srgbClr val="000000"/>
                    </a:solidFill>
                    <a:latin typeface="Verdana"/>
                  </a:rPr>
                  <a:t>Alternate MATLAB Format:</a:t>
                </a:r>
              </a:p>
              <a:p>
                <a:pPr marL="0" lvl="0" indent="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r>
                  <a:rPr lang="en-US" altLang="ar-SA" sz="2800" dirty="0">
                    <a:solidFill>
                      <a:srgbClr val="000000"/>
                    </a:solidFill>
                    <a:latin typeface="Verdana"/>
                  </a:rPr>
                  <a:t>&gt;&gt; x = A\b</a:t>
                </a:r>
              </a:p>
              <a:p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390" b="-30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547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  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230" y="2381003"/>
            <a:ext cx="7431216" cy="4270529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Assume that A is still in memory.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b = [-8; 7; 4]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b =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-8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7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4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x = </a:t>
            </a:r>
            <a:r>
              <a:rPr lang="en-US" altLang="ar-SA" sz="2800" dirty="0" err="1">
                <a:solidFill>
                  <a:srgbClr val="000000"/>
                </a:solidFill>
                <a:latin typeface="Verdana"/>
              </a:rPr>
              <a:t>inv</a:t>
            </a: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(A)*b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x =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2.0000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-3.0000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4.0000</a:t>
            </a:r>
          </a:p>
          <a:p>
            <a:pPr marL="342900" lvl="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17364"/>
              </p:ext>
            </p:extLst>
          </p:nvPr>
        </p:nvGraphicFramePr>
        <p:xfrm>
          <a:off x="6741376" y="252865"/>
          <a:ext cx="3470031" cy="727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091726" imgH="228501" progId="">
                  <p:embed/>
                </p:oleObj>
              </mc:Choice>
              <mc:Fallback>
                <p:oleObj name="Equation" r:id="rId3" imgW="1091726" imgH="228501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1376" y="252865"/>
                        <a:ext cx="3470031" cy="727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345337"/>
              </p:ext>
            </p:extLst>
          </p:nvPr>
        </p:nvGraphicFramePr>
        <p:xfrm>
          <a:off x="6741375" y="828422"/>
          <a:ext cx="3470031" cy="72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091726" imgH="228501" progId="">
                  <p:embed/>
                </p:oleObj>
              </mc:Choice>
              <mc:Fallback>
                <p:oleObj name="Equation" r:id="rId5" imgW="1091726" imgH="228501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1375" y="828422"/>
                        <a:ext cx="3470031" cy="726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66617"/>
              </p:ext>
            </p:extLst>
          </p:nvPr>
        </p:nvGraphicFramePr>
        <p:xfrm>
          <a:off x="6741374" y="1414720"/>
          <a:ext cx="3470031" cy="73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079500" imgH="228600" progId="">
                  <p:embed/>
                </p:oleObj>
              </mc:Choice>
              <mc:Fallback>
                <p:oleObj name="Equation" r:id="rId7" imgW="107950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1374" y="1414720"/>
                        <a:ext cx="3470031" cy="734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8575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94841" y="719665"/>
          <a:ext cx="8502869" cy="583435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3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471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A(:,n)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Refers to the elements in all the rows of column n of the</a:t>
                      </a:r>
                      <a:r>
                        <a:rPr lang="en-US" sz="2400" b="0" baseline="0" dirty="0"/>
                        <a:t> matrix A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471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A(n,:)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Refers to the elements in all the columns of row n n of the</a:t>
                      </a:r>
                      <a:r>
                        <a:rPr lang="en-US" sz="2400" b="0" baseline="0" dirty="0"/>
                        <a:t> matrix A</a:t>
                      </a:r>
                      <a:endParaRPr lang="en-US" sz="2400" b="0" dirty="0"/>
                    </a:p>
                    <a:p>
                      <a:pPr algn="l"/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471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A(:,</a:t>
                      </a:r>
                      <a:r>
                        <a:rPr lang="en-US" sz="2400" b="0" dirty="0" err="1"/>
                        <a:t>m,n</a:t>
                      </a:r>
                      <a:r>
                        <a:rPr lang="en-US" sz="24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Refers to the elements in all the rows between columns m and n of the</a:t>
                      </a:r>
                      <a:r>
                        <a:rPr lang="en-US" sz="2400" b="0" baseline="0" dirty="0"/>
                        <a:t> matrix A</a:t>
                      </a:r>
                      <a:endParaRPr lang="en-US" sz="2400" b="0" dirty="0"/>
                    </a:p>
                    <a:p>
                      <a:pPr algn="l"/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471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A(</a:t>
                      </a:r>
                      <a:r>
                        <a:rPr lang="en-US" sz="2400" b="0" dirty="0" err="1"/>
                        <a:t>m,n</a:t>
                      </a:r>
                      <a:r>
                        <a:rPr lang="en-US" sz="2400" b="0" dirty="0"/>
                        <a:t>,:)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Refers to the elements in all the columns between rows m and n of the</a:t>
                      </a:r>
                      <a:r>
                        <a:rPr lang="en-US" sz="2400" b="0" baseline="0" dirty="0"/>
                        <a:t> matrix A</a:t>
                      </a:r>
                      <a:endParaRPr lang="en-US" sz="2400" b="0" dirty="0"/>
                    </a:p>
                    <a:p>
                      <a:pPr algn="l"/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471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/>
                        <a:t>A(m:n,p:q)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Refers to the elements in row</a:t>
                      </a:r>
                      <a:r>
                        <a:rPr lang="en-US" sz="2400" b="0" baseline="0" dirty="0"/>
                        <a:t> m through n and columns p through q</a:t>
                      </a:r>
                      <a:r>
                        <a:rPr lang="en-US" sz="2400" b="0" dirty="0"/>
                        <a:t> of the</a:t>
                      </a:r>
                      <a:r>
                        <a:rPr lang="en-US" sz="2400" b="0" baseline="0" dirty="0"/>
                        <a:t> matrix A</a:t>
                      </a:r>
                      <a:endParaRPr lang="en-US" sz="2400" b="0" dirty="0"/>
                    </a:p>
                    <a:p>
                      <a:pPr algn="l"/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26979" y="719666"/>
          <a:ext cx="8856717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34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0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length(A)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Returns the number of elements in the vector</a:t>
                      </a:r>
                      <a:r>
                        <a:rPr lang="en-US" baseline="0" dirty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&gt;&gt;A=[5</a:t>
                      </a:r>
                      <a:r>
                        <a:rPr lang="en-US" baseline="0" dirty="0"/>
                        <a:t> 9 2 4];</a:t>
                      </a:r>
                    </a:p>
                    <a:p>
                      <a:pPr algn="l"/>
                      <a:r>
                        <a:rPr lang="en-US" baseline="0" dirty="0"/>
                        <a:t>&gt;&gt;length(A)</a:t>
                      </a:r>
                    </a:p>
                    <a:p>
                      <a:pPr algn="l"/>
                      <a:r>
                        <a:rPr lang="en-US" baseline="0" dirty="0" err="1"/>
                        <a:t>Ans</a:t>
                      </a:r>
                      <a:r>
                        <a:rPr lang="en-US" baseline="0" dirty="0"/>
                        <a:t> =</a:t>
                      </a:r>
                    </a:p>
                    <a:p>
                      <a:pPr algn="l"/>
                      <a:r>
                        <a:rPr lang="en-US" baseline="0" dirty="0"/>
                        <a:t>         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size(A)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Returna</a:t>
                      </a:r>
                      <a:r>
                        <a:rPr lang="en-US" dirty="0"/>
                        <a:t> a row</a:t>
                      </a:r>
                      <a:r>
                        <a:rPr lang="en-US" baseline="0" dirty="0"/>
                        <a:t> vector [</a:t>
                      </a:r>
                      <a:r>
                        <a:rPr lang="en-US" baseline="0" dirty="0" err="1"/>
                        <a:t>m,n</a:t>
                      </a:r>
                      <a:r>
                        <a:rPr lang="en-US" baseline="0" dirty="0"/>
                        <a:t>], where m and n are the size m*n of the array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&gt;&gt;A=[6</a:t>
                      </a:r>
                      <a:r>
                        <a:rPr lang="en-US" baseline="0" dirty="0"/>
                        <a:t> 1 4 0; 5 19 6 8]</a:t>
                      </a:r>
                    </a:p>
                    <a:p>
                      <a:pPr algn="l"/>
                      <a:r>
                        <a:rPr lang="en-US" baseline="0" dirty="0"/>
                        <a:t>A=</a:t>
                      </a:r>
                    </a:p>
                    <a:p>
                      <a:pPr algn="l"/>
                      <a:r>
                        <a:rPr lang="en-US" baseline="0" dirty="0"/>
                        <a:t>      6    1    4    0</a:t>
                      </a:r>
                    </a:p>
                    <a:p>
                      <a:pPr algn="l"/>
                      <a:r>
                        <a:rPr lang="en-US" baseline="0" dirty="0"/>
                        <a:t>      5    19    6    8</a:t>
                      </a:r>
                    </a:p>
                    <a:p>
                      <a:pPr algn="l"/>
                      <a:r>
                        <a:rPr lang="en-US" baseline="0" dirty="0"/>
                        <a:t>&gt;&gt;size(A)</a:t>
                      </a:r>
                    </a:p>
                    <a:p>
                      <a:pPr algn="l"/>
                      <a:r>
                        <a:rPr lang="en-US" baseline="0" dirty="0" err="1"/>
                        <a:t>Ans</a:t>
                      </a:r>
                      <a:r>
                        <a:rPr lang="en-US" baseline="0" dirty="0"/>
                        <a:t> =</a:t>
                      </a:r>
                    </a:p>
                    <a:p>
                      <a:pPr algn="l"/>
                      <a:r>
                        <a:rPr lang="en-US" baseline="0" dirty="0"/>
                        <a:t>      2      4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reshape(</a:t>
                      </a:r>
                      <a:r>
                        <a:rPr lang="en-US" dirty="0" err="1"/>
                        <a:t>A,m,n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Rearrange a matrix A has r rows and s columns to have m rows and n columns. R times s must be equal to</a:t>
                      </a:r>
                      <a:r>
                        <a:rPr lang="en-US" baseline="0" dirty="0"/>
                        <a:t> m times 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&gt;&gt;A=[5</a:t>
                      </a:r>
                      <a:r>
                        <a:rPr lang="en-US" baseline="0" dirty="0"/>
                        <a:t> 1 6; 8 0 2]</a:t>
                      </a:r>
                    </a:p>
                    <a:p>
                      <a:pPr algn="l"/>
                      <a:r>
                        <a:rPr lang="en-US" baseline="0" dirty="0"/>
                        <a:t>A=</a:t>
                      </a:r>
                    </a:p>
                    <a:p>
                      <a:pPr algn="l"/>
                      <a:r>
                        <a:rPr lang="en-US" baseline="0" dirty="0"/>
                        <a:t>      5    1    6</a:t>
                      </a:r>
                    </a:p>
                    <a:p>
                      <a:pPr algn="l"/>
                      <a:r>
                        <a:rPr lang="en-US" baseline="0" dirty="0"/>
                        <a:t>      8    0    2</a:t>
                      </a:r>
                    </a:p>
                    <a:p>
                      <a:pPr algn="l"/>
                      <a:r>
                        <a:rPr lang="en-US" baseline="0" dirty="0"/>
                        <a:t>&gt;&gt;B=reshape(A,3,2)</a:t>
                      </a:r>
                    </a:p>
                    <a:p>
                      <a:pPr algn="l"/>
                      <a:r>
                        <a:rPr lang="en-US" baseline="0" dirty="0"/>
                        <a:t>B=</a:t>
                      </a:r>
                    </a:p>
                    <a:p>
                      <a:pPr algn="l"/>
                      <a:r>
                        <a:rPr lang="en-US" baseline="0" dirty="0"/>
                        <a:t>      5    0</a:t>
                      </a:r>
                    </a:p>
                    <a:p>
                      <a:pPr algn="l"/>
                      <a:r>
                        <a:rPr lang="en-US" baseline="0" dirty="0"/>
                        <a:t>      8    6</a:t>
                      </a:r>
                    </a:p>
                    <a:p>
                      <a:pPr algn="l"/>
                      <a:r>
                        <a:rPr lang="en-US" baseline="0" dirty="0"/>
                        <a:t>      1    2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function</a:t>
            </a:r>
            <a:br>
              <a:rPr lang="en-US" dirty="0"/>
            </a:br>
            <a:r>
              <a:rPr lang="en-US" dirty="0"/>
              <a:t>&gt;&gt;plot(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pic>
        <p:nvPicPr>
          <p:cNvPr id="5" name="Content Placeholder 4" descr="LinePlotsGSExample_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9090" y="2438400"/>
            <a:ext cx="4868333" cy="3651250"/>
          </a:xfrm>
        </p:spPr>
      </p:pic>
      <p:sp>
        <p:nvSpPr>
          <p:cNvPr id="4" name="Rectangle 3"/>
          <p:cNvSpPr/>
          <p:nvPr/>
        </p:nvSpPr>
        <p:spPr>
          <a:xfrm>
            <a:off x="3344806" y="3118208"/>
            <a:ext cx="2194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/>
              <a:t>x = 0:pi/100:2*pi;</a:t>
            </a:r>
          </a:p>
          <a:p>
            <a:pPr algn="l"/>
            <a:r>
              <a:rPr lang="es-ES" dirty="0"/>
              <a:t> y = sin(x);</a:t>
            </a:r>
          </a:p>
          <a:p>
            <a:pPr algn="l"/>
            <a:r>
              <a:rPr lang="es-ES" dirty="0"/>
              <a:t> </a:t>
            </a:r>
            <a:r>
              <a:rPr lang="es-ES" dirty="0" err="1"/>
              <a:t>plot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304800"/>
            <a:ext cx="8770571" cy="1824261"/>
          </a:xfrm>
        </p:spPr>
        <p:txBody>
          <a:bodyPr>
            <a:normAutofit/>
          </a:bodyPr>
          <a:lstStyle/>
          <a:p>
            <a:r>
              <a:rPr lang="en-US" sz="3200" dirty="0" err="1"/>
              <a:t>xlabel</a:t>
            </a:r>
            <a:r>
              <a:rPr lang="en-US" sz="3200" dirty="0"/>
              <a:t>('x') </a:t>
            </a:r>
            <a:br>
              <a:rPr lang="en-US" sz="3200" dirty="0"/>
            </a:br>
            <a:r>
              <a:rPr lang="en-US" sz="3200" dirty="0" err="1"/>
              <a:t>ylabel</a:t>
            </a:r>
            <a:r>
              <a:rPr lang="en-US" sz="3200" dirty="0"/>
              <a:t>('sin(x)') </a:t>
            </a:r>
            <a:br>
              <a:rPr lang="en-US" sz="3200" dirty="0"/>
            </a:br>
            <a:r>
              <a:rPr lang="en-US" sz="3200" dirty="0"/>
              <a:t>title('Plot of the Sine Function')</a:t>
            </a:r>
          </a:p>
        </p:txBody>
      </p:sp>
      <p:pic>
        <p:nvPicPr>
          <p:cNvPr id="4" name="Content Placeholder 3" descr="LinePlotsGSExample_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85002" y="2438400"/>
            <a:ext cx="4868333" cy="36512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228" y="336331"/>
            <a:ext cx="9949043" cy="179273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By adding a third input argument to the plot function, you can plot the same variables using a red dashed line.</a:t>
            </a:r>
            <a:br>
              <a:rPr lang="en-US" sz="3200" dirty="0"/>
            </a:br>
            <a:r>
              <a:rPr lang="en-US" sz="3200" dirty="0"/>
              <a:t>plot(</a:t>
            </a:r>
            <a:r>
              <a:rPr lang="en-US" sz="3200" dirty="0" err="1"/>
              <a:t>x,y,'r</a:t>
            </a:r>
            <a:r>
              <a:rPr lang="en-US" sz="3200" dirty="0"/>
              <a:t>--')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3" descr="LinePlotsGSExample_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85002" y="2438400"/>
            <a:ext cx="4868333" cy="36512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387" y="286991"/>
            <a:ext cx="5911361" cy="9791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Defining Matrices</a:t>
            </a:r>
            <a:br>
              <a:rPr lang="en-US" b="1" dirty="0"/>
            </a:b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33700" y="2162908"/>
            <a:ext cx="8770571" cy="4536830"/>
          </a:xfrm>
        </p:spPr>
        <p:txBody>
          <a:bodyPr>
            <a:normAutofit lnSpcReduction="10000"/>
          </a:bodyPr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Entering a Matrix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MATLAB Format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A = [2 -3 5; -1 4 5]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A =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2    -3     5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-1     4     5</a:t>
            </a:r>
          </a:p>
          <a:p>
            <a:endParaRPr lang="ar-SA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882921"/>
              </p:ext>
            </p:extLst>
          </p:nvPr>
        </p:nvGraphicFramePr>
        <p:xfrm>
          <a:off x="6400800" y="2162908"/>
          <a:ext cx="2871602" cy="1640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800100" imgH="457200" progId="">
                  <p:embed/>
                </p:oleObj>
              </mc:Choice>
              <mc:Fallback>
                <p:oleObj name="Equation" r:id="rId3" imgW="800100" imgH="4572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62908"/>
                        <a:ext cx="2871602" cy="1640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348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function in 3D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81148" y="2512813"/>
            <a:ext cx="8770571" cy="3651504"/>
          </a:xfrm>
        </p:spPr>
        <p:txBody>
          <a:bodyPr/>
          <a:lstStyle/>
          <a:p>
            <a:pPr marL="0" lv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first create a set of (</a:t>
            </a:r>
            <a:r>
              <a:rPr lang="en-US" b="1" i="1" dirty="0" err="1">
                <a:solidFill>
                  <a:srgbClr val="6F6F6F"/>
                </a:solidFill>
                <a:latin typeface="futura-pt-i7"/>
                <a:cs typeface="Arial" pitchFamily="34" charset="0"/>
              </a:rPr>
              <a:t>x,y</a:t>
            </a: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points over the domain of the function using </a:t>
            </a:r>
            <a:r>
              <a:rPr lang="en-US" dirty="0" err="1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meshgrid</a:t>
            </a: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[X,Y] = </a:t>
            </a:r>
            <a:r>
              <a:rPr lang="en-US" dirty="0" err="1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meshgrid</a:t>
            </a: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(-2:.2:2);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>
              <a:solidFill>
                <a:srgbClr val="6A6A6A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Z = X .* exp(-X.^2 - Y.^2);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>
              <a:solidFill>
                <a:srgbClr val="6A6A6A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Then, create a surface plot.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Arial Unicode MS" pitchFamily="34" charset="-128"/>
                <a:cs typeface="Courier New" pitchFamily="49" charset="0"/>
              </a:rPr>
              <a:t>surf(X,Y,Z)</a:t>
            </a:r>
          </a:p>
          <a:p>
            <a:endParaRPr lang="en-US" dirty="0"/>
          </a:p>
        </p:txBody>
      </p:sp>
      <p:pic>
        <p:nvPicPr>
          <p:cNvPr id="6" name="Content Placeholder 4" descr="ThreeDPlotsGSExample_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8212" y="3016469"/>
            <a:ext cx="4547650" cy="336454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75829"/>
              </p:ext>
            </p:extLst>
          </p:nvPr>
        </p:nvGraphicFramePr>
        <p:xfrm>
          <a:off x="3436883" y="767255"/>
          <a:ext cx="8124496" cy="52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2" y="1416269"/>
            <a:ext cx="6149641" cy="34361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Entering a Row Vector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546" y="2782632"/>
            <a:ext cx="4293577" cy="2766647"/>
          </a:xfrm>
        </p:spPr>
        <p:txBody>
          <a:bodyPr/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MATLAB Format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x = [1 4 7]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x =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1     4     7</a:t>
            </a:r>
          </a:p>
          <a:p>
            <a:endParaRPr lang="ar-SA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098479"/>
              </p:ext>
            </p:extLst>
          </p:nvPr>
        </p:nvGraphicFramePr>
        <p:xfrm>
          <a:off x="5808478" y="1221916"/>
          <a:ext cx="2950674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647419" imgH="203112" progId="">
                  <p:embed/>
                </p:oleObj>
              </mc:Choice>
              <mc:Fallback>
                <p:oleObj name="Equation" r:id="rId3" imgW="647419" imgH="20311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478" y="1221916"/>
                        <a:ext cx="2950674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12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Entering a Column Vector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61815" y="2319686"/>
            <a:ext cx="2867582" cy="331041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68098"/>
              </p:ext>
            </p:extLst>
          </p:nvPr>
        </p:nvGraphicFramePr>
        <p:xfrm>
          <a:off x="10117871" y="224061"/>
          <a:ext cx="132238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495085" imgH="710891" progId="">
                  <p:embed/>
                </p:oleObj>
              </mc:Choice>
              <mc:Fallback>
                <p:oleObj name="Equation" r:id="rId4" imgW="495085" imgH="710891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7871" y="224061"/>
                        <a:ext cx="1322387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228135" y="2891860"/>
            <a:ext cx="3212123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x = [1 4 7]'</a:t>
            </a:r>
          </a:p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x =</a:t>
            </a:r>
          </a:p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1</a:t>
            </a:r>
          </a:p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4</a:t>
            </a:r>
          </a:p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7</a:t>
            </a:r>
          </a:p>
        </p:txBody>
      </p:sp>
      <p:sp>
        <p:nvSpPr>
          <p:cNvPr id="7" name="Oval 6"/>
          <p:cNvSpPr/>
          <p:nvPr/>
        </p:nvSpPr>
        <p:spPr>
          <a:xfrm>
            <a:off x="6752489" y="3112477"/>
            <a:ext cx="1166445" cy="880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/>
              <a:t>or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69080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special Matrices</a:t>
            </a:r>
            <a:endParaRPr lang="ar-SA" dirty="0"/>
          </a:p>
        </p:txBody>
      </p:sp>
      <p:pic>
        <p:nvPicPr>
          <p:cNvPr id="3" name="Picture 2" descr="specia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9"/>
          <a:stretch/>
        </p:blipFill>
        <p:spPr bwMode="auto">
          <a:xfrm>
            <a:off x="3235570" y="2725613"/>
            <a:ext cx="8394572" cy="288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9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Matrix Addition and Subtraction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668" y="2297722"/>
            <a:ext cx="3484685" cy="1887415"/>
          </a:xfrm>
        </p:spPr>
        <p:txBody>
          <a:bodyPr/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C = A + B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D = A - B</a:t>
            </a:r>
          </a:p>
          <a:p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3492010" y="4242428"/>
            <a:ext cx="6096000" cy="19882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If the matrices have different sizes, the message is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??? Error using ==&gt; </a:t>
            </a:r>
            <a:r>
              <a:rPr lang="en-US" altLang="ar-SA" sz="2800" dirty="0">
                <a:solidFill>
                  <a:srgbClr val="000000"/>
                </a:solidFill>
                <a:latin typeface="Verdana"/>
                <a:sym typeface="Symbol" panose="05050102010706020507" pitchFamily="18" charset="2"/>
              </a:rPr>
              <a:t></a:t>
            </a:r>
            <a:endParaRPr lang="en-US" altLang="ar-SA" sz="280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661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Exaple</a:t>
            </a:r>
            <a:endParaRPr lang="ar-SA" dirty="0"/>
          </a:p>
        </p:txBody>
      </p:sp>
      <p:pic>
        <p:nvPicPr>
          <p:cNvPr id="3" name="Picture 2" descr="matcal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304" y="2848707"/>
            <a:ext cx="9721362" cy="26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67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 </a:t>
            </a:r>
            <a:br>
              <a:rPr lang="en-US" dirty="0"/>
            </a:br>
            <a:r>
              <a:rPr lang="en-US" sz="3600" dirty="0"/>
              <a:t>array multiplication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166" y="2807676"/>
            <a:ext cx="2992315" cy="2098431"/>
          </a:xfrm>
        </p:spPr>
        <p:txBody>
          <a:bodyPr/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F=A.*B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ar-SA" sz="2800" dirty="0">
              <a:solidFill>
                <a:srgbClr val="000000"/>
              </a:solidFill>
              <a:latin typeface="Verdana"/>
            </a:endParaRP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F=B.*A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2824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4413738"/>
            <a:ext cx="8770571" cy="2180493"/>
          </a:xfrm>
        </p:spPr>
        <p:txBody>
          <a:bodyPr/>
          <a:lstStyle/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&gt;&gt; E = A.*C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E =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 4   -21    15</a:t>
            </a:r>
          </a:p>
          <a:p>
            <a:pPr marL="0" lv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ar-SA" sz="2800" dirty="0">
                <a:solidFill>
                  <a:srgbClr val="000000"/>
                </a:solidFill>
                <a:latin typeface="Verdana"/>
              </a:rPr>
              <a:t>    -1   -16     6</a:t>
            </a:r>
          </a:p>
          <a:p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62446" y="2811305"/>
                <a:ext cx="3611816" cy="92018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ar-SA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446" y="2811305"/>
                <a:ext cx="3611816" cy="92018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33700" y="2811305"/>
                <a:ext cx="3921573" cy="1027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ar-SA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0" y="2811305"/>
                <a:ext cx="3921573" cy="102739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36528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267</TotalTime>
  <Words>816</Words>
  <Application>Microsoft Office PowerPoint</Application>
  <PresentationFormat>Widescreen</PresentationFormat>
  <Paragraphs>135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Unicode MS</vt:lpstr>
      <vt:lpstr>Calibri</vt:lpstr>
      <vt:lpstr>Cambria Math</vt:lpstr>
      <vt:lpstr>Century Schoolbook</vt:lpstr>
      <vt:lpstr>Corbel</vt:lpstr>
      <vt:lpstr>futura-pt-i7</vt:lpstr>
      <vt:lpstr>Menlo</vt:lpstr>
      <vt:lpstr>Verdana</vt:lpstr>
      <vt:lpstr>Wingdings</vt:lpstr>
      <vt:lpstr>Feathered</vt:lpstr>
      <vt:lpstr>Equation</vt:lpstr>
      <vt:lpstr>Introduction  to  MATLAB  Part(3)</vt:lpstr>
      <vt:lpstr>Defining Matrices </vt:lpstr>
      <vt:lpstr>Entering a Row Vector </vt:lpstr>
      <vt:lpstr>Entering a Column Vector </vt:lpstr>
      <vt:lpstr>Some special Matrices</vt:lpstr>
      <vt:lpstr>Matrix Addition and Subtraction</vt:lpstr>
      <vt:lpstr>Exaple</vt:lpstr>
      <vt:lpstr>Matrix operations  array multiplication</vt:lpstr>
      <vt:lpstr>Example</vt:lpstr>
      <vt:lpstr>Matrix Multiplication</vt:lpstr>
      <vt:lpstr>Inverse Matrix  &gt;&gt; B = inv(A) </vt:lpstr>
      <vt:lpstr>Determinant of a Matrix &gt;&gt; a = det(A) </vt:lpstr>
      <vt:lpstr>Solving Linear Systems</vt:lpstr>
      <vt:lpstr>Example      </vt:lpstr>
      <vt:lpstr>PowerPoint Presentation</vt:lpstr>
      <vt:lpstr>PowerPoint Presentation</vt:lpstr>
      <vt:lpstr>Plot function &gt;&gt;plot(x,y)</vt:lpstr>
      <vt:lpstr>xlabel('x')  ylabel('sin(x)')  title('Plot of the Sine Function')</vt:lpstr>
      <vt:lpstr>By adding a third input argument to the plot function, you can plot the same variables using a red dashed line. plot(x,y,'r--') </vt:lpstr>
      <vt:lpstr>Plot function in 3D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MATLAB  Part(3)</dc:title>
  <dc:creator>maha ....</dc:creator>
  <cp:lastModifiedBy>hp</cp:lastModifiedBy>
  <cp:revision>22</cp:revision>
  <dcterms:created xsi:type="dcterms:W3CDTF">2018-03-07T17:42:47Z</dcterms:created>
  <dcterms:modified xsi:type="dcterms:W3CDTF">2021-01-17T12:15:31Z</dcterms:modified>
</cp:coreProperties>
</file>