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60" r:id="rId3"/>
    <p:sldId id="268" r:id="rId4"/>
    <p:sldId id="262" r:id="rId5"/>
    <p:sldId id="263" r:id="rId6"/>
    <p:sldId id="264" r:id="rId7"/>
    <p:sldId id="265" r:id="rId8"/>
    <p:sldId id="266" r:id="rId9"/>
    <p:sldId id="257" r:id="rId10"/>
    <p:sldId id="258" r:id="rId11"/>
    <p:sldId id="259" r:id="rId12"/>
    <p:sldId id="269" r:id="rId13"/>
    <p:sldId id="270" r:id="rId14"/>
    <p:sldId id="271" r:id="rId15"/>
    <p:sldId id="261" r:id="rId16"/>
    <p:sldId id="272" r:id="rId17"/>
    <p:sldId id="267" r:id="rId18"/>
    <p:sldId id="273" r:id="rId19"/>
    <p:sldId id="28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4" autoAdjust="0"/>
    <p:restoredTop sz="94660"/>
  </p:normalViewPr>
  <p:slideViewPr>
    <p:cSldViewPr>
      <p:cViewPr varScale="1">
        <p:scale>
          <a:sx n="72" d="100"/>
          <a:sy n="72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2D12D9-9F5F-4346-86B0-2FBA161907DB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239E8F-2429-4916-BE4E-482FBC38F9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117180" cy="1957980"/>
          </a:xfrm>
        </p:spPr>
        <p:txBody>
          <a:bodyPr/>
          <a:lstStyle/>
          <a:p>
            <a:pPr algn="ctr"/>
            <a:r>
              <a:rPr lang="en-US" sz="7200" dirty="0"/>
              <a:t>MATLAB</a:t>
            </a:r>
            <a:br>
              <a:rPr lang="en-US" dirty="0"/>
            </a:br>
            <a:r>
              <a:rPr lang="en-US" dirty="0"/>
              <a:t>(Lecture 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648200"/>
            <a:ext cx="4095958" cy="861420"/>
          </a:xfrm>
        </p:spPr>
        <p:txBody>
          <a:bodyPr>
            <a:normAutofit/>
          </a:bodyPr>
          <a:lstStyle/>
          <a:p>
            <a:r>
              <a:rPr lang="en-US" sz="2800" dirty="0"/>
              <a:t>BY:MAHA ALMOUSA</a:t>
            </a:r>
          </a:p>
        </p:txBody>
      </p:sp>
    </p:spTree>
    <p:extLst>
      <p:ext uri="{BB962C8B-B14F-4D97-AF65-F5344CB8AC3E}">
        <p14:creationId xmlns:p14="http://schemas.microsoft.com/office/powerpoint/2010/main" val="2851719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5724"/>
            <a:ext cx="7448755" cy="1838876"/>
          </a:xfrm>
        </p:spPr>
        <p:txBody>
          <a:bodyPr/>
          <a:lstStyle/>
          <a:p>
            <a:r>
              <a:rPr lang="en-US" dirty="0"/>
              <a:t>Function with multiple outputs </a:t>
            </a:r>
            <a:br>
              <a:rPr lang="en-US" dirty="0"/>
            </a:br>
            <a:r>
              <a:rPr lang="en-US" sz="2400" dirty="0"/>
              <a:t>Define a function in a file named </a:t>
            </a:r>
            <a:r>
              <a:rPr lang="en-US" sz="2400" dirty="0" err="1"/>
              <a:t>stat.m</a:t>
            </a:r>
            <a:r>
              <a:rPr lang="en-US" sz="2400" dirty="0"/>
              <a:t> that returns the mean and standard deviation of an input vector.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77" r="33058"/>
          <a:stretch/>
        </p:blipFill>
        <p:spPr>
          <a:xfrm>
            <a:off x="990600" y="2667000"/>
            <a:ext cx="6400800" cy="3627195"/>
          </a:xfrm>
        </p:spPr>
      </p:pic>
    </p:spTree>
    <p:extLst>
      <p:ext uri="{BB962C8B-B14F-4D97-AF65-F5344CB8AC3E}">
        <p14:creationId xmlns:p14="http://schemas.microsoft.com/office/powerpoint/2010/main" val="1386918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69" y="1965858"/>
            <a:ext cx="6354062" cy="3734321"/>
          </a:xfrm>
        </p:spPr>
      </p:pic>
    </p:spTree>
    <p:extLst>
      <p:ext uri="{BB962C8B-B14F-4D97-AF65-F5344CB8AC3E}">
        <p14:creationId xmlns:p14="http://schemas.microsoft.com/office/powerpoint/2010/main" val="476744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01155" cy="1371599"/>
          </a:xfrm>
        </p:spPr>
        <p:txBody>
          <a:bodyPr/>
          <a:lstStyle/>
          <a:p>
            <a:pPr marL="342900" lvl="0" indent="-342900" defTabSz="914400">
              <a:lnSpc>
                <a:spcPct val="90000"/>
              </a:lnSpc>
              <a:spcBef>
                <a:spcPct val="20000"/>
              </a:spcBef>
            </a:pPr>
            <a:r>
              <a:rPr lang="en-US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Results of comparison using relational operators:</a:t>
            </a:r>
            <a:br>
              <a:rPr lang="en-US" sz="36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125112" cy="4051437"/>
          </a:xfrm>
        </p:spPr>
        <p:txBody>
          <a:bodyPr/>
          <a:lstStyle/>
          <a:p>
            <a:pPr lvl="1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ZERO, if comparison is false.</a:t>
            </a:r>
          </a:p>
          <a:p>
            <a:pPr lvl="2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False = 0</a:t>
            </a:r>
          </a:p>
          <a:p>
            <a:pPr lvl="1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ONE, if comparison if true.</a:t>
            </a:r>
          </a:p>
          <a:p>
            <a:pPr lvl="2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True = 1</a:t>
            </a:r>
          </a:p>
          <a:p>
            <a:pPr lvl="2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If comparing numbers, any non-zero is considered “true”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9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125112" cy="4051437"/>
          </a:xfrm>
        </p:spPr>
        <p:txBody>
          <a:bodyPr/>
          <a:lstStyle/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&gt;&gt; x=2;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&gt;&gt; y=3;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&gt;&gt; z=x&lt;y;   </a:t>
            </a:r>
            <a:r>
              <a:rPr lang="en-US" sz="2800" b="1" dirty="0">
                <a:solidFill>
                  <a:srgbClr val="339933"/>
                </a:solidFill>
                <a:latin typeface="Courier New" pitchFamily="49" charset="0"/>
              </a:rPr>
              <a:t>% same as z = (x&lt;y)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&gt;&gt; u=x==y;  </a:t>
            </a:r>
            <a:r>
              <a:rPr lang="en-US" sz="2800" b="1" dirty="0">
                <a:solidFill>
                  <a:srgbClr val="339933"/>
                </a:solidFill>
                <a:latin typeface="Courier New" pitchFamily="49" charset="0"/>
              </a:rPr>
              <a:t>% same as u = (x==y)</a:t>
            </a:r>
            <a:endParaRPr lang="en-US" sz="2800" b="1" dirty="0">
              <a:solidFill>
                <a:prstClr val="black"/>
              </a:solidFill>
              <a:latin typeface="Courier New" pitchFamily="49" charset="0"/>
            </a:endParaRP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&gt;&gt; </a:t>
            </a:r>
            <a:r>
              <a:rPr lang="en-US" sz="2800" b="1" dirty="0" err="1">
                <a:solidFill>
                  <a:prstClr val="black"/>
                </a:solidFill>
                <a:latin typeface="Courier New" pitchFamily="49" charset="0"/>
              </a:rPr>
              <a:t>z,u</a:t>
            </a:r>
            <a:endParaRPr lang="en-US" sz="2800" b="1" dirty="0">
              <a:solidFill>
                <a:prstClr val="black"/>
              </a:solidFill>
              <a:latin typeface="Courier New" pitchFamily="49" charset="0"/>
            </a:endParaRP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z =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     1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u =</a:t>
            </a:r>
          </a:p>
          <a:p>
            <a:pPr lvl="0" defTabSz="914400" rtl="1">
              <a:lnSpc>
                <a:spcPct val="80000"/>
              </a:lnSpc>
              <a:spcAft>
                <a:spcPts val="0"/>
              </a:spcAft>
              <a:buClrTx/>
              <a:buNone/>
              <a:tabLst>
                <a:tab pos="3322638" algn="l"/>
              </a:tabLst>
            </a:pPr>
            <a:r>
              <a:rPr lang="en-US" sz="2800" b="1" dirty="0">
                <a:solidFill>
                  <a:prstClr val="black"/>
                </a:solidFill>
                <a:latin typeface="Courier New" pitchFamily="49" charset="0"/>
              </a:rPr>
              <a:t>    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95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8001000" cy="924475"/>
          </a:xfrm>
        </p:spPr>
        <p:txBody>
          <a:bodyPr/>
          <a:lstStyle/>
          <a:p>
            <a:r>
              <a:rPr lang="en-US" dirty="0"/>
              <a:t>The difference between ‘=‘ and ‘==‘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عنصر نائب للمحتوى 3" descr="tttt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27330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83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Logical operations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87451"/>
              </p:ext>
            </p:extLst>
          </p:nvPr>
        </p:nvGraphicFramePr>
        <p:xfrm>
          <a:off x="609600" y="1905000"/>
          <a:ext cx="8001001" cy="40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1" indent="-28575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~ 	(NOT):</a:t>
                      </a:r>
                      <a:endParaRPr kumimoji="0" lang="en-US" sz="17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800080"/>
                          </a:solidFill>
                          <a:latin typeface="Calibri"/>
                        </a:rPr>
                        <a:t>z = ~x</a:t>
                      </a:r>
                      <a:r>
                        <a:rPr lang="en-US" sz="1800" dirty="0">
                          <a:solidFill>
                            <a:prstClr val="black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	(AND):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marR="0" lvl="1" indent="-7429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used to link logical expressions: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			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 =(x&lt;y) &amp; (a&gt;b)</a:t>
                      </a: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	(OR):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marR="0" lvl="1" indent="-7429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used to link logical expressions: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			q =(x&lt;y) | (a&gt;b)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&amp;&amp;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	(Short-Circuit AND):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marR="0" lvl="1" indent="-7429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used for operations on 2 scalar logical expressions.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||</a:t>
                      </a: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	(Short-Circuit OR):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marR="0" lvl="1" indent="-7429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used for operations on 2 scalar logical expressions.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–"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(Note | is the shift-\ key, above Enter).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xor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(exclusive OR)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is used to link logical expressions: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	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w = </a:t>
                      </a:r>
                      <a:r>
                        <a:rPr kumimoji="0" lang="en-US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xor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(A, B)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734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125113" cy="924475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عنصر نائب للمحتوى 3" descr="vvvv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189076" cy="512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7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507589"/>
          </a:xfrm>
        </p:spPr>
        <p:txBody>
          <a:bodyPr/>
          <a:lstStyle/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b="1" dirty="0">
              <a:solidFill>
                <a:srgbClr val="0000FF"/>
              </a:solidFill>
              <a:latin typeface="Calibri"/>
            </a:endParaRPr>
          </a:p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logical expression  </a:t>
            </a:r>
          </a:p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      statements</a:t>
            </a:r>
          </a:p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2800" dirty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2800" i="1" dirty="0">
              <a:solidFill>
                <a:srgbClr val="0000FF"/>
              </a:solidFill>
              <a:latin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84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114758" cy="924475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743200"/>
            <a:ext cx="2057400" cy="1981200"/>
          </a:xfrm>
        </p:spPr>
        <p:txBody>
          <a:bodyPr>
            <a:normAutofit/>
          </a:bodyPr>
          <a:lstStyle/>
          <a:p>
            <a:pPr lvl="0" defTabSz="914400" rtl="1">
              <a:spcAft>
                <a:spcPts val="0"/>
              </a:spcAft>
              <a:buClr>
                <a:srgbClr val="800080"/>
              </a:buClr>
              <a:buSzPct val="60000"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a &lt;= 30</a:t>
            </a:r>
          </a:p>
          <a:p>
            <a:pPr lvl="0" defTabSz="914400" rtl="1">
              <a:spcAft>
                <a:spcPts val="0"/>
              </a:spcAft>
              <a:buClr>
                <a:srgbClr val="800080"/>
              </a:buClr>
              <a:buSzPct val="60000"/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	total = 2*a</a:t>
            </a:r>
          </a:p>
          <a:p>
            <a:pPr lvl="0" defTabSz="914400" rtl="1">
              <a:spcAft>
                <a:spcPts val="0"/>
              </a:spcAft>
              <a:buClr>
                <a:srgbClr val="800080"/>
              </a:buClr>
              <a:buSzPct val="60000"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2800" i="1" dirty="0">
              <a:solidFill>
                <a:srgbClr val="0000FF"/>
              </a:solidFill>
              <a:latin typeface="Calibri"/>
              <a:cs typeface="Cordia New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03274"/>
            <a:ext cx="6678613" cy="517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39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526" y="1219200"/>
            <a:ext cx="718457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1751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Some Basic Commands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013782"/>
              </p:ext>
            </p:extLst>
          </p:nvPr>
        </p:nvGraphicFramePr>
        <p:xfrm>
          <a:off x="304800" y="1600200"/>
          <a:ext cx="8077200" cy="457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801">
                <a:tc>
                  <a:txBody>
                    <a:bodyPr/>
                    <a:lstStyle/>
                    <a:p>
                      <a:r>
                        <a:rPr lang="en-US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lists all of the variables in your </a:t>
                      </a:r>
                      <a:r>
                        <a:rPr lang="en-US" dirty="0" err="1"/>
                        <a:t>matlab</a:t>
                      </a:r>
                      <a:r>
                        <a:rPr lang="en-US" dirty="0"/>
                        <a:t> workspace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65">
                <a:tc>
                  <a:txBody>
                    <a:bodyPr/>
                    <a:lstStyle/>
                    <a:p>
                      <a:r>
                        <a:rPr lang="en-US" dirty="0" err="1"/>
                        <a:t>clc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Clears the command window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801">
                <a:tc>
                  <a:txBody>
                    <a:bodyPr/>
                    <a:lstStyle/>
                    <a:p>
                      <a:r>
                        <a:rPr lang="en-US" dirty="0" err="1"/>
                        <a:t>whos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 the variables and describes their matrix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65"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erases variables and functions from 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65">
                <a:tc>
                  <a:txBody>
                    <a:bodyPr/>
                    <a:lstStyle/>
                    <a:p>
                      <a:r>
                        <a:rPr lang="en-US" dirty="0"/>
                        <a:t>Clear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erases the matrix 'x' from your workspace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65">
                <a:tc>
                  <a:txBody>
                    <a:bodyPr/>
                    <a:lstStyle/>
                    <a:p>
                      <a:r>
                        <a:rPr lang="en-US" dirty="0"/>
                        <a:t>; (semicolon)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prevent commands from outputting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65">
                <a:tc>
                  <a:txBody>
                    <a:bodyPr/>
                    <a:lstStyle/>
                    <a:p>
                      <a:r>
                        <a:rPr lang="en-US" dirty="0"/>
                        <a:t>% (percent sign)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2572">
                <a:tc>
                  <a:txBody>
                    <a:bodyPr/>
                    <a:lstStyle/>
                    <a:p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line can be terminated with three periods (...), which causes the next line to be a continuation 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9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If-else statements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logical expression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         statement group 1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else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    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statement group 2</a:t>
            </a:r>
            <a:endParaRPr lang="th-TH" sz="2800" i="1" dirty="0">
              <a:solidFill>
                <a:prstClr val="black"/>
              </a:solidFill>
              <a:latin typeface="Calibri"/>
              <a:cs typeface="Cordia New"/>
            </a:endParaRP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2800" b="1" dirty="0">
              <a:solidFill>
                <a:srgbClr val="0000FF"/>
              </a:solidFill>
              <a:latin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48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a &lt;= 30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       total = 2*a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else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2800" i="1" dirty="0">
                <a:solidFill>
                  <a:srgbClr val="0000FF"/>
                </a:solidFill>
                <a:latin typeface="Calibri"/>
              </a:rPr>
              <a:t>   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total = a + 10 </a:t>
            </a:r>
            <a:endParaRPr lang="th-TH" sz="2800" dirty="0">
              <a:solidFill>
                <a:prstClr val="black"/>
              </a:solidFill>
              <a:latin typeface="Calibri"/>
              <a:cs typeface="Cordia New"/>
            </a:endParaRP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2800" b="1" dirty="0">
              <a:solidFill>
                <a:srgbClr val="0000FF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47589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If-</a:t>
            </a:r>
            <a:r>
              <a:rPr lang="en-US" sz="5400" b="1" dirty="0" err="1">
                <a:solidFill>
                  <a:schemeClr val="tx1"/>
                </a:solidFill>
                <a:latin typeface="Calibri"/>
                <a:cs typeface="+mj-cs"/>
              </a:rPr>
              <a:t>elseif</a:t>
            </a:r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-else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logical expression 1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           statement group 1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FF"/>
                </a:solidFill>
                <a:latin typeface="Calibri"/>
              </a:rPr>
              <a:t>elseif</a:t>
            </a:r>
            <a:r>
              <a:rPr lang="en-US" sz="3200" b="1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logical expression 2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i="1" dirty="0">
                <a:solidFill>
                  <a:srgbClr val="0000FF"/>
                </a:solidFill>
                <a:latin typeface="Calibri"/>
              </a:rPr>
              <a:t>          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statement group 2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else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          statement group 3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3200" dirty="0">
              <a:solidFill>
                <a:prstClr val="black"/>
              </a:solidFill>
              <a:latin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42699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If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a &lt;= 30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           c = a * 2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 err="1">
                <a:solidFill>
                  <a:srgbClr val="0000FF"/>
                </a:solidFill>
                <a:latin typeface="Calibri"/>
              </a:rPr>
              <a:t>elseif</a:t>
            </a:r>
            <a:r>
              <a:rPr lang="en-US" sz="3200" b="1" dirty="0">
                <a:solidFill>
                  <a:srgbClr val="0000FF"/>
                </a:solidFill>
                <a:latin typeface="Calibri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c &gt;= 20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i="1" dirty="0">
                <a:solidFill>
                  <a:srgbClr val="0000FF"/>
                </a:solidFill>
                <a:latin typeface="Calibri"/>
              </a:rPr>
              <a:t>          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d = c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else</a:t>
            </a:r>
          </a:p>
          <a:p>
            <a:pPr marL="0" lvl="0" indent="0" defTabSz="914400">
              <a:spcAft>
                <a:spcPts val="0"/>
              </a:spcAft>
              <a:buClrTx/>
              <a:buNone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           d = 0 	    </a:t>
            </a: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32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3200" dirty="0">
              <a:solidFill>
                <a:prstClr val="black"/>
              </a:solidFill>
              <a:latin typeface="Calibri"/>
              <a:cs typeface="Cordia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25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chemeClr val="tx1"/>
                </a:solidFill>
                <a:latin typeface="Calibri"/>
                <a:cs typeface="+mj-cs"/>
              </a:rPr>
              <a:t>For loops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for </a:t>
            </a:r>
            <a:r>
              <a:rPr lang="en-US" sz="2800" i="1" dirty="0">
                <a:solidFill>
                  <a:prstClr val="black"/>
                </a:solidFill>
                <a:latin typeface="Calibri"/>
              </a:rPr>
              <a:t>loop variable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= m:s:n</a:t>
            </a:r>
          </a:p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    statements</a:t>
            </a:r>
          </a:p>
          <a:p>
            <a:pPr marL="0" lvl="0" indent="0" defTabSz="914400" rtl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2800" b="1" dirty="0">
                <a:solidFill>
                  <a:srgbClr val="0000FF"/>
                </a:solidFill>
                <a:latin typeface="Calibri"/>
              </a:rPr>
              <a:t>end</a:t>
            </a:r>
            <a:endParaRPr lang="th-TH" sz="2800" i="1" dirty="0">
              <a:solidFill>
                <a:srgbClr val="0000FF"/>
              </a:solidFill>
              <a:latin typeface="Calibri"/>
              <a:cs typeface="Cordia New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17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Example</a:t>
            </a: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0143" y="2362201"/>
            <a:ext cx="6891270" cy="255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9067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582797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3539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  <a:buClrTx/>
              <a:buNone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Create an M-file Function that uses if and while statements.</a:t>
            </a:r>
          </a:p>
          <a:p>
            <a:endParaRPr lang="en-US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57200" y="4048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</a:rPr>
              <a:t>Assighnment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</a:rPr>
              <a:t> </a:t>
            </a:r>
            <a:endParaRPr kumimoji="0" lang="ar-SA" sz="8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27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  <a:latin typeface="Calibri"/>
                <a:cs typeface="+mj-cs"/>
              </a:rPr>
              <a:t>The Colon Operator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For example: 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1:10</a:t>
            </a:r>
          </a:p>
          <a:p>
            <a:pPr lvl="0" defTabSz="914400">
              <a:spcAft>
                <a:spcPts val="0"/>
              </a:spcAft>
              <a:buClrTx/>
              <a:buNone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	is a row vector containing the integers from 1 to 10:</a:t>
            </a:r>
          </a:p>
          <a:p>
            <a:pPr lvl="0" defTabSz="914400">
              <a:spcAft>
                <a:spcPts val="0"/>
              </a:spcAft>
              <a:buClrTx/>
              <a:buNone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		     1   2   3   4   5   6   7   8   9   10</a:t>
            </a:r>
          </a:p>
          <a:p>
            <a:pPr lvl="0" defTabSz="914400">
              <a:spcAft>
                <a:spcPts val="0"/>
              </a:spcAft>
              <a:buClrTx/>
              <a:buNone/>
            </a:pPr>
            <a:endParaRPr lang="en-US" sz="1200" dirty="0">
              <a:solidFill>
                <a:prstClr val="black"/>
              </a:solidFill>
              <a:latin typeface="Calibri"/>
            </a:endParaRPr>
          </a:p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To obtain non-unit spacing, specify an increment. For example: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100:-7:50</a:t>
            </a:r>
            <a:r>
              <a:rPr lang="en-US" sz="2600" dirty="0">
                <a:solidFill>
                  <a:prstClr val="black"/>
                </a:solidFill>
                <a:latin typeface="Calibri"/>
              </a:rPr>
              <a:t>      will give you</a:t>
            </a:r>
          </a:p>
          <a:p>
            <a:pPr lvl="0" defTabSz="914400">
              <a:spcAft>
                <a:spcPts val="0"/>
              </a:spcAft>
              <a:buClrTx/>
              <a:buNone/>
            </a:pPr>
            <a:r>
              <a:rPr lang="en-US" sz="2600" dirty="0">
                <a:solidFill>
                  <a:prstClr val="black"/>
                </a:solidFill>
                <a:latin typeface="Calibri"/>
              </a:rPr>
              <a:t>               100   93   86   79   72   65   58   51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8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Input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Tx/>
              <a:buChar char="•"/>
            </a:pPr>
            <a:endParaRPr lang="en-US" sz="1900" dirty="0">
              <a:solidFill>
                <a:prstClr val="black"/>
              </a:solidFill>
              <a:latin typeface="Calibri"/>
            </a:endParaRP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400" b="1" dirty="0">
                <a:solidFill>
                  <a:srgbClr val="A50021"/>
                </a:solidFill>
                <a:latin typeface="Calibri"/>
              </a:rPr>
              <a:t>input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function displays a prompt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string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in the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Command W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indow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and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then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waits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for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user to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respon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d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  <a:latin typeface="Calibri"/>
              </a:rPr>
              <a:t>		</a:t>
            </a:r>
            <a:r>
              <a:rPr lang="en-US" sz="2400" i="1" dirty="0" err="1">
                <a:solidFill>
                  <a:prstClr val="black"/>
                </a:solidFill>
                <a:latin typeface="Calibri"/>
              </a:rPr>
              <a:t>my_val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 = input(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‘Enter an input value: ’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);</a:t>
            </a: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1700" i="1" dirty="0">
                <a:solidFill>
                  <a:prstClr val="black"/>
                </a:solidFill>
                <a:latin typeface="Calibri"/>
              </a:rPr>
              <a:t>displays prompt as a prompt on the screen, waits for input from the keyboard, and returns the value entered in </a:t>
            </a:r>
            <a:r>
              <a:rPr lang="en-US" sz="1700" i="1" dirty="0" err="1">
                <a:solidFill>
                  <a:prstClr val="black"/>
                </a:solidFill>
                <a:latin typeface="Calibri"/>
              </a:rPr>
              <a:t>my_val</a:t>
            </a:r>
            <a:r>
              <a:rPr lang="en-US" sz="1700" i="1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  <a:latin typeface="Calibri"/>
              </a:rPr>
              <a:t>		in1 = input(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‘Enter data: ’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);</a:t>
            </a: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endParaRPr lang="en-US" sz="2400" i="1" dirty="0">
              <a:solidFill>
                <a:prstClr val="black"/>
              </a:solidFill>
              <a:latin typeface="Calibri"/>
            </a:endParaRP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400" i="1" dirty="0">
                <a:solidFill>
                  <a:prstClr val="black"/>
                </a:solidFill>
                <a:latin typeface="Calibri"/>
              </a:rPr>
              <a:t>		in2 = input(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‘Enter data: ’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,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`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s</a:t>
            </a:r>
            <a:r>
              <a:rPr lang="tr-TR" sz="2400" i="1" dirty="0">
                <a:solidFill>
                  <a:prstClr val="black"/>
                </a:solidFill>
                <a:latin typeface="Calibri"/>
              </a:rPr>
              <a:t>`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);</a:t>
            </a:r>
          </a:p>
          <a:p>
            <a:pPr lvl="0" defTabSz="914400">
              <a:lnSpc>
                <a:spcPct val="90000"/>
              </a:lnSpc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1700" i="1" dirty="0">
                <a:solidFill>
                  <a:prstClr val="black"/>
                </a:solidFill>
                <a:latin typeface="Calibri"/>
              </a:rPr>
              <a:t> returns the entered string as a text variable rather than as a variable name or numerical value.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4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err="1">
                <a:solidFill>
                  <a:schemeClr val="tx1"/>
                </a:solidFill>
              </a:rPr>
              <a:t>disp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125112" cy="4051437"/>
          </a:xfrm>
        </p:spPr>
        <p:txBody>
          <a:bodyPr>
            <a:normAutofit fontScale="92500" lnSpcReduction="10000"/>
          </a:bodyPr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err="1">
                <a:solidFill>
                  <a:srgbClr val="A50021"/>
                </a:solidFill>
                <a:latin typeface="Calibri"/>
              </a:rPr>
              <a:t>disp</a:t>
            </a:r>
            <a:r>
              <a:rPr lang="en-US" sz="2800" b="1" dirty="0">
                <a:solidFill>
                  <a:srgbClr val="A50021"/>
                </a:solidFill>
                <a:latin typeface="Calibri"/>
              </a:rPr>
              <a:t>( </a:t>
            </a:r>
            <a:r>
              <a:rPr lang="en-US" sz="2800" b="1" i="1" dirty="0">
                <a:solidFill>
                  <a:srgbClr val="A50021"/>
                </a:solidFill>
                <a:latin typeface="Calibri"/>
              </a:rPr>
              <a:t>array </a:t>
            </a:r>
            <a:r>
              <a:rPr lang="en-US" sz="2800" b="1" dirty="0">
                <a:solidFill>
                  <a:srgbClr val="A50021"/>
                </a:solidFill>
                <a:latin typeface="Calibri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function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disp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'Hello' )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Hello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disp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(5)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tr-TR" sz="2400" dirty="0">
                <a:solidFill>
                  <a:prstClr val="black"/>
                </a:solidFill>
                <a:latin typeface="Calibri"/>
              </a:rPr>
              <a:t>       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5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disp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[ '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Bilkent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' 'University' ] )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 err="1">
                <a:solidFill>
                  <a:prstClr val="black"/>
                </a:solidFill>
                <a:latin typeface="Calibri"/>
              </a:rPr>
              <a:t>Bilkent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University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name = '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Alper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';</a:t>
            </a:r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disp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[ 'Hello ' name ] )</a:t>
            </a:r>
          </a:p>
          <a:p>
            <a:pPr lvl="1" defTabSz="914400">
              <a:spcAft>
                <a:spcPts val="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Hello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Alper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108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The ‘</a:t>
            </a:r>
            <a:r>
              <a:rPr lang="en-US" sz="5400" b="1" dirty="0" err="1">
                <a:solidFill>
                  <a:schemeClr val="tx1"/>
                </a:solidFill>
                <a:latin typeface="Calibri"/>
                <a:cs typeface="+mj-cs"/>
              </a:rPr>
              <a:t>Fprintf</a:t>
            </a:r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’ function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  <a:buClrTx/>
              <a:buFont typeface="Arial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800" b="1" dirty="0" err="1">
                <a:solidFill>
                  <a:srgbClr val="A50021"/>
                </a:solidFill>
                <a:latin typeface="Calibri"/>
              </a:rPr>
              <a:t>fprintf</a:t>
            </a:r>
            <a:r>
              <a:rPr lang="en-US" sz="2800" b="1" dirty="0">
                <a:solidFill>
                  <a:srgbClr val="A50021"/>
                </a:solidFill>
                <a:latin typeface="Calibri"/>
              </a:rPr>
              <a:t>( </a:t>
            </a:r>
            <a:r>
              <a:rPr lang="en-US" sz="2800" b="1" i="1" dirty="0">
                <a:solidFill>
                  <a:srgbClr val="A50021"/>
                </a:solidFill>
                <a:latin typeface="Calibri"/>
              </a:rPr>
              <a:t>format</a:t>
            </a:r>
            <a:r>
              <a:rPr lang="en-US" sz="2800" b="1" dirty="0">
                <a:solidFill>
                  <a:srgbClr val="A50021"/>
                </a:solidFill>
                <a:latin typeface="Calibri"/>
              </a:rPr>
              <a:t>, </a:t>
            </a:r>
            <a:r>
              <a:rPr lang="en-US" sz="2800" b="1" i="1" dirty="0">
                <a:solidFill>
                  <a:srgbClr val="A50021"/>
                </a:solidFill>
                <a:latin typeface="Calibri"/>
              </a:rPr>
              <a:t>data </a:t>
            </a:r>
            <a:r>
              <a:rPr lang="en-US" sz="2800" b="1" dirty="0">
                <a:solidFill>
                  <a:srgbClr val="A50021"/>
                </a:solidFill>
                <a:latin typeface="Calibri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 function</a:t>
            </a: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%d	integer</a:t>
            </a: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%f	floating point format</a:t>
            </a: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%e	exponential format</a:t>
            </a:r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tr-TR" sz="2400" dirty="0">
                <a:solidFill>
                  <a:prstClr val="black"/>
                </a:solidFill>
                <a:latin typeface="Calibri"/>
              </a:rPr>
              <a:t>%g	either floating point or exponential 		format, whichever is shorter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\n	new line character</a:t>
            </a:r>
          </a:p>
          <a:p>
            <a:pPr lvl="1" defTabSz="914400">
              <a:spcAft>
                <a:spcPts val="0"/>
              </a:spcAft>
              <a:buClrTx/>
              <a:buFontTx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\t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	tab character</a:t>
            </a:r>
          </a:p>
        </p:txBody>
      </p:sp>
    </p:spTree>
    <p:extLst>
      <p:ext uri="{BB962C8B-B14F-4D97-AF65-F5344CB8AC3E}">
        <p14:creationId xmlns:p14="http://schemas.microsoft.com/office/powerpoint/2010/main" val="3009110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7524955" cy="5867399"/>
          </a:xfrm>
        </p:spPr>
        <p:txBody>
          <a:bodyPr>
            <a:normAutofit lnSpcReduction="10000"/>
          </a:bodyPr>
          <a:lstStyle/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'Result is %d', 3 )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Result is 3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'Area of a circle with radius %d is %f', 3, pi*3^2 )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Area of a circle with radius 3 is 28.274334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x = 5;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'x = %3d', x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x =  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5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x = pi;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'x = %0.2f', x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x = 3.14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'x = %6.2f', x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x =   </a:t>
            </a:r>
            <a:r>
              <a:rPr lang="tr-TR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3.14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&gt;&gt;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fprintf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( 'x = %d\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ny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= %d\n', 3, 13 )</a:t>
            </a: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x = 3</a:t>
            </a:r>
            <a:endParaRPr lang="tr-TR" sz="2400" dirty="0">
              <a:solidFill>
                <a:prstClr val="black"/>
              </a:solidFill>
              <a:latin typeface="Calibri"/>
            </a:endParaRPr>
          </a:p>
          <a:p>
            <a:pPr lvl="1" defTabSz="914400">
              <a:lnSpc>
                <a:spcPct val="80000"/>
              </a:lnSpc>
              <a:spcAft>
                <a:spcPct val="10000"/>
              </a:spcAft>
              <a:buClrTx/>
              <a:buFont typeface="Arial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y = 13</a:t>
            </a:r>
          </a:p>
        </p:txBody>
      </p:sp>
    </p:spTree>
    <p:extLst>
      <p:ext uri="{BB962C8B-B14F-4D97-AF65-F5344CB8AC3E}">
        <p14:creationId xmlns:p14="http://schemas.microsoft.com/office/powerpoint/2010/main" val="92252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The ‘</a:t>
            </a:r>
            <a:r>
              <a:rPr lang="en-US" sz="5400" b="1" dirty="0" err="1">
                <a:solidFill>
                  <a:schemeClr val="tx1"/>
                </a:solidFill>
                <a:latin typeface="Calibri"/>
                <a:cs typeface="+mj-cs"/>
              </a:rPr>
              <a:t>feval</a:t>
            </a:r>
            <a:r>
              <a:rPr lang="en-US" sz="5400" b="1" dirty="0">
                <a:solidFill>
                  <a:schemeClr val="tx1"/>
                </a:solidFill>
                <a:latin typeface="Calibri"/>
                <a:cs typeface="+mj-cs"/>
              </a:rPr>
              <a:t>(..,..)’ function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4"/>
          <a:stretch/>
        </p:blipFill>
        <p:spPr>
          <a:xfrm>
            <a:off x="1184275" y="2209799"/>
            <a:ext cx="6435725" cy="4423569"/>
          </a:xfrm>
        </p:spPr>
      </p:pic>
      <p:sp>
        <p:nvSpPr>
          <p:cNvPr id="9" name="Rectangle 8"/>
          <p:cNvSpPr/>
          <p:nvPr/>
        </p:nvSpPr>
        <p:spPr>
          <a:xfrm>
            <a:off x="2667000" y="5454869"/>
            <a:ext cx="1295400" cy="1839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5029200"/>
            <a:ext cx="16764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96200" cy="2514600"/>
          </a:xfrm>
        </p:spPr>
        <p:txBody>
          <a:bodyPr/>
          <a:lstStyle/>
          <a:p>
            <a:r>
              <a:rPr lang="en-US" sz="2800" b="1" dirty="0"/>
              <a:t>Function with One Output</a:t>
            </a:r>
            <a:br>
              <a:rPr lang="en-US" sz="2800" dirty="0"/>
            </a:br>
            <a:r>
              <a:rPr lang="en-US" sz="2800" dirty="0"/>
              <a:t>M-file function that returns a single result</a:t>
            </a: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Define a function in a file named </a:t>
            </a:r>
            <a:r>
              <a:rPr lang="en-US" sz="2000" dirty="0" err="1"/>
              <a:t>average.m</a:t>
            </a:r>
            <a:r>
              <a:rPr lang="en-US" sz="2000" dirty="0"/>
              <a:t> that accepts an input vector, calculates the average of the values, and returns a single result.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2" r="54695"/>
          <a:stretch/>
        </p:blipFill>
        <p:spPr>
          <a:xfrm>
            <a:off x="1676400" y="3048000"/>
            <a:ext cx="5219700" cy="3139386"/>
          </a:xfrm>
        </p:spPr>
      </p:pic>
    </p:spTree>
    <p:extLst>
      <p:ext uri="{BB962C8B-B14F-4D97-AF65-F5344CB8AC3E}">
        <p14:creationId xmlns:p14="http://schemas.microsoft.com/office/powerpoint/2010/main" val="4054552504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TM02455596[[fn=Spring]]</Template>
  <TotalTime>136</TotalTime>
  <Words>923</Words>
  <Application>Microsoft Office PowerPoint</Application>
  <PresentationFormat>On-screen Show (4:3)</PresentationFormat>
  <Paragraphs>156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Verdana</vt:lpstr>
      <vt:lpstr>Wingdings 2</vt:lpstr>
      <vt:lpstr>Spring</vt:lpstr>
      <vt:lpstr>MATLAB (Lecture 2)</vt:lpstr>
      <vt:lpstr>Some Basic Commands</vt:lpstr>
      <vt:lpstr>The Colon Operator</vt:lpstr>
      <vt:lpstr>Input Function</vt:lpstr>
      <vt:lpstr>disp</vt:lpstr>
      <vt:lpstr>The ‘Fprintf’ function</vt:lpstr>
      <vt:lpstr>PowerPoint Presentation</vt:lpstr>
      <vt:lpstr>The ‘feval(..,..)’ function</vt:lpstr>
      <vt:lpstr>Function with One Output M-file function that returns a single result  Define a function in a file named average.m that accepts an input vector, calculates the average of the values, and returns a single result.</vt:lpstr>
      <vt:lpstr>Function with multiple outputs  Define a function in a file named stat.m that returns the mean and standard deviation of an input vector.</vt:lpstr>
      <vt:lpstr>Relational operations</vt:lpstr>
      <vt:lpstr>Results of comparison using relational operators: </vt:lpstr>
      <vt:lpstr>Example</vt:lpstr>
      <vt:lpstr>The difference between ‘=‘ and ‘==‘</vt:lpstr>
      <vt:lpstr>Logical operations</vt:lpstr>
      <vt:lpstr>Example</vt:lpstr>
      <vt:lpstr>If statements</vt:lpstr>
      <vt:lpstr>Example</vt:lpstr>
      <vt:lpstr>PowerPoint Presentation</vt:lpstr>
      <vt:lpstr>If-else statements</vt:lpstr>
      <vt:lpstr>Example</vt:lpstr>
      <vt:lpstr>If-elseif-else</vt:lpstr>
      <vt:lpstr>Example</vt:lpstr>
      <vt:lpstr>For loops</vt:lpstr>
      <vt:lpstr>Example</vt:lpstr>
      <vt:lpstr>PowerPoint Presentation</vt:lpstr>
      <vt:lpstr>PowerPoint Presentation</vt:lpstr>
    </vt:vector>
  </TitlesOfParts>
  <Company>King Saud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(Lecture 2)</dc:title>
  <dc:creator>User</dc:creator>
  <cp:lastModifiedBy>hp</cp:lastModifiedBy>
  <cp:revision>12</cp:revision>
  <dcterms:created xsi:type="dcterms:W3CDTF">2018-02-11T06:18:10Z</dcterms:created>
  <dcterms:modified xsi:type="dcterms:W3CDTF">2021-01-17T12:45:43Z</dcterms:modified>
</cp:coreProperties>
</file>