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74" r:id="rId2"/>
    <p:sldMasterId id="2147483680" r:id="rId3"/>
  </p:sldMasterIdLst>
  <p:notesMasterIdLst>
    <p:notesMasterId r:id="rId40"/>
  </p:notesMasterIdLst>
  <p:sldIdLst>
    <p:sldId id="540" r:id="rId4"/>
    <p:sldId id="502" r:id="rId5"/>
    <p:sldId id="541" r:id="rId6"/>
    <p:sldId id="542" r:id="rId7"/>
    <p:sldId id="543" r:id="rId8"/>
    <p:sldId id="544" r:id="rId9"/>
    <p:sldId id="577" r:id="rId10"/>
    <p:sldId id="578" r:id="rId11"/>
    <p:sldId id="579" r:id="rId12"/>
    <p:sldId id="557" r:id="rId13"/>
    <p:sldId id="562" r:id="rId14"/>
    <p:sldId id="564" r:id="rId15"/>
    <p:sldId id="565" r:id="rId16"/>
    <p:sldId id="566" r:id="rId17"/>
    <p:sldId id="567" r:id="rId18"/>
    <p:sldId id="568" r:id="rId19"/>
    <p:sldId id="569" r:id="rId20"/>
    <p:sldId id="570" r:id="rId21"/>
    <p:sldId id="571" r:id="rId22"/>
    <p:sldId id="572" r:id="rId23"/>
    <p:sldId id="573" r:id="rId24"/>
    <p:sldId id="574" r:id="rId25"/>
    <p:sldId id="575" r:id="rId26"/>
    <p:sldId id="576" r:id="rId27"/>
    <p:sldId id="545" r:id="rId28"/>
    <p:sldId id="546" r:id="rId29"/>
    <p:sldId id="547" r:id="rId30"/>
    <p:sldId id="548" r:id="rId31"/>
    <p:sldId id="549" r:id="rId32"/>
    <p:sldId id="550" r:id="rId33"/>
    <p:sldId id="551" r:id="rId34"/>
    <p:sldId id="552" r:id="rId35"/>
    <p:sldId id="553" r:id="rId36"/>
    <p:sldId id="554" r:id="rId37"/>
    <p:sldId id="555" r:id="rId38"/>
    <p:sldId id="556" r:id="rId39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D60093"/>
    <a:srgbClr val="FF3399"/>
    <a:srgbClr val="CC0099"/>
    <a:srgbClr val="0B2FC7"/>
    <a:srgbClr val="FA1A02"/>
    <a:srgbClr val="FF0066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94" autoAdjust="0"/>
    <p:restoredTop sz="92836" autoAdjust="0"/>
  </p:normalViewPr>
  <p:slideViewPr>
    <p:cSldViewPr>
      <p:cViewPr>
        <p:scale>
          <a:sx n="70" d="100"/>
          <a:sy n="70" d="100"/>
        </p:scale>
        <p:origin x="-147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5.wmf"/><Relationship Id="rId1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5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fld id="{2C986B2E-B204-4307-B9B2-345755D27F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7505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21" indent="-285701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00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2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4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6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8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40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2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348C6F-2564-49F1-9D83-D0E79AD1709E}" type="slidenum">
              <a:rPr lang="ar-SA" altLang="en-US" sz="1200">
                <a:solidFill>
                  <a:srgbClr val="000000"/>
                </a:solidFill>
              </a:rPr>
              <a:pPr/>
              <a:t>1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6389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21" indent="-285701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00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2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4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6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8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40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2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EG" altLang="en-US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863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245884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382151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53785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375732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363258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46711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639121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66773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66955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945466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03841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902188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186839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9861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590032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20198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90046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2C5E3F-6F3C-490E-A203-9E96BAF7C3C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71831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E303FD-40C9-4AA3-A70F-0F2D6F55E60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57172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E0F340-3227-4AA5-8AE4-604BB46D9F3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118503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B75F0F-2229-44CE-8CF0-A286BD1CFBF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981247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8373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776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1"/>
            <a:ext cx="64007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8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168"/>
            <a:r>
              <a:rPr lang="en-US" spc="-10" smtClean="0">
                <a:solidFill>
                  <a:prstClr val="white"/>
                </a:solidFill>
              </a:rPr>
              <a:t>N</a:t>
            </a:r>
            <a:r>
              <a:rPr lang="en-US" spc="-40" smtClean="0">
                <a:solidFill>
                  <a:prstClr val="white"/>
                </a:solidFill>
              </a:rPr>
              <a:t>e</a:t>
            </a:r>
            <a:r>
              <a:rPr lang="en-US" spc="-10" smtClean="0">
                <a:solidFill>
                  <a:prstClr val="white"/>
                </a:solidFill>
              </a:rPr>
              <a:t>wton</a:t>
            </a:r>
            <a:r>
              <a:rPr lang="en-US" spc="-69" smtClean="0">
                <a:solidFill>
                  <a:prstClr val="white"/>
                </a:solidFill>
              </a:rPr>
              <a:t>’</a:t>
            </a:r>
            <a:r>
              <a:rPr lang="en-US" spc="-10" smtClean="0">
                <a:solidFill>
                  <a:prstClr val="white"/>
                </a:solidFill>
              </a:rPr>
              <a:t>s Me</a:t>
            </a:r>
            <a:r>
              <a:rPr lang="en-US" spc="-20" smtClean="0">
                <a:solidFill>
                  <a:prstClr val="white"/>
                </a:solidFill>
              </a:rPr>
              <a:t>t</a:t>
            </a:r>
            <a:r>
              <a:rPr lang="en-US" spc="-10" smtClean="0">
                <a:solidFill>
                  <a:prstClr val="white"/>
                </a:solidFill>
              </a:rPr>
              <a:t>hod</a:t>
            </a:r>
            <a:endParaRPr lang="en-US" spc="-10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8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168"/>
            <a:r>
              <a:rPr lang="en-US" spc="-10" smtClean="0">
                <a:solidFill>
                  <a:prstClr val="white"/>
                </a:solidFill>
              </a:rPr>
              <a:t>Nume</a:t>
            </a:r>
            <a:r>
              <a:rPr lang="en-US" smtClean="0">
                <a:solidFill>
                  <a:prstClr val="white"/>
                </a:solidFill>
              </a:rPr>
              <a:t>r</a:t>
            </a:r>
            <a:r>
              <a:rPr lang="en-US" spc="-10" smtClean="0">
                <a:solidFill>
                  <a:prstClr val="white"/>
                </a:solidFill>
              </a:rPr>
              <a:t>ical </a:t>
            </a:r>
            <a:r>
              <a:rPr lang="en-US" spc="-20" smtClean="0">
                <a:solidFill>
                  <a:prstClr val="white"/>
                </a:solidFill>
              </a:rPr>
              <a:t>A</a:t>
            </a:r>
            <a:r>
              <a:rPr lang="en-US" spc="-10" smtClean="0">
                <a:solidFill>
                  <a:prstClr val="white"/>
                </a:solidFill>
              </a:rPr>
              <a:t>nalysis</a:t>
            </a:r>
            <a:r>
              <a:rPr lang="en-US" smtClean="0">
                <a:solidFill>
                  <a:prstClr val="white"/>
                </a:solidFill>
              </a:rPr>
              <a:t> </a:t>
            </a:r>
            <a:r>
              <a:rPr lang="en-US" spc="-10" smtClean="0">
                <a:solidFill>
                  <a:prstClr val="white"/>
                </a:solidFill>
              </a:rPr>
              <a:t> (Chapter 2)</a:t>
            </a:r>
            <a:endParaRPr lang="en-US" spc="-10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8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3388"/>
            <a:fld id="{81D60167-4931-47E6-BA6A-407CBD079E47}" type="slidenum">
              <a:rPr lang="en-US" spc="-10" smtClean="0">
                <a:solidFill>
                  <a:prstClr val="white"/>
                </a:solidFill>
              </a:rPr>
              <a:pPr marL="133388"/>
              <a:t>‹#›</a:t>
            </a:fld>
            <a:r>
              <a:rPr lang="en-US" spc="-10" smtClean="0">
                <a:solidFill>
                  <a:prstClr val="white"/>
                </a:solidFill>
              </a:rPr>
              <a:t> / 33</a:t>
            </a:r>
            <a:endParaRPr lang="en-US" spc="-1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20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91498"/>
            <a:ext cx="8765946" cy="426912"/>
          </a:xfrm>
        </p:spPr>
        <p:txBody>
          <a:bodyPr lIns="0" tIns="0" rIns="0" bIns="0"/>
          <a:lstStyle>
            <a:lvl1pPr>
              <a:defRPr sz="277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9609" y="1718783"/>
            <a:ext cx="8644782" cy="365934"/>
          </a:xfrm>
        </p:spPr>
        <p:txBody>
          <a:bodyPr lIns="0" tIns="0" rIns="0" bIns="0"/>
          <a:lstStyle>
            <a:lvl1pPr>
              <a:defRPr sz="2378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8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168"/>
            <a:r>
              <a:rPr lang="en-US" spc="-10" smtClean="0">
                <a:solidFill>
                  <a:prstClr val="white"/>
                </a:solidFill>
              </a:rPr>
              <a:t>N</a:t>
            </a:r>
            <a:r>
              <a:rPr lang="en-US" spc="-40" smtClean="0">
                <a:solidFill>
                  <a:prstClr val="white"/>
                </a:solidFill>
              </a:rPr>
              <a:t>e</a:t>
            </a:r>
            <a:r>
              <a:rPr lang="en-US" spc="-10" smtClean="0">
                <a:solidFill>
                  <a:prstClr val="white"/>
                </a:solidFill>
              </a:rPr>
              <a:t>wton</a:t>
            </a:r>
            <a:r>
              <a:rPr lang="en-US" spc="-69" smtClean="0">
                <a:solidFill>
                  <a:prstClr val="white"/>
                </a:solidFill>
              </a:rPr>
              <a:t>’</a:t>
            </a:r>
            <a:r>
              <a:rPr lang="en-US" spc="-10" smtClean="0">
                <a:solidFill>
                  <a:prstClr val="white"/>
                </a:solidFill>
              </a:rPr>
              <a:t>s Me</a:t>
            </a:r>
            <a:r>
              <a:rPr lang="en-US" spc="-20" smtClean="0">
                <a:solidFill>
                  <a:prstClr val="white"/>
                </a:solidFill>
              </a:rPr>
              <a:t>t</a:t>
            </a:r>
            <a:r>
              <a:rPr lang="en-US" spc="-10" smtClean="0">
                <a:solidFill>
                  <a:prstClr val="white"/>
                </a:solidFill>
              </a:rPr>
              <a:t>hod</a:t>
            </a:r>
            <a:endParaRPr lang="en-US" spc="-10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8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168"/>
            <a:r>
              <a:rPr lang="en-US" spc="-10" smtClean="0">
                <a:solidFill>
                  <a:prstClr val="white"/>
                </a:solidFill>
              </a:rPr>
              <a:t>Nume</a:t>
            </a:r>
            <a:r>
              <a:rPr lang="en-US" smtClean="0">
                <a:solidFill>
                  <a:prstClr val="white"/>
                </a:solidFill>
              </a:rPr>
              <a:t>r</a:t>
            </a:r>
            <a:r>
              <a:rPr lang="en-US" spc="-10" smtClean="0">
                <a:solidFill>
                  <a:prstClr val="white"/>
                </a:solidFill>
              </a:rPr>
              <a:t>ical </a:t>
            </a:r>
            <a:r>
              <a:rPr lang="en-US" spc="-20" smtClean="0">
                <a:solidFill>
                  <a:prstClr val="white"/>
                </a:solidFill>
              </a:rPr>
              <a:t>A</a:t>
            </a:r>
            <a:r>
              <a:rPr lang="en-US" spc="-10" smtClean="0">
                <a:solidFill>
                  <a:prstClr val="white"/>
                </a:solidFill>
              </a:rPr>
              <a:t>nalysis</a:t>
            </a:r>
            <a:r>
              <a:rPr lang="en-US" smtClean="0">
                <a:solidFill>
                  <a:prstClr val="white"/>
                </a:solidFill>
              </a:rPr>
              <a:t> </a:t>
            </a:r>
            <a:r>
              <a:rPr lang="en-US" spc="-10" smtClean="0">
                <a:solidFill>
                  <a:prstClr val="white"/>
                </a:solidFill>
              </a:rPr>
              <a:t> (Chapter 2)</a:t>
            </a:r>
            <a:endParaRPr lang="en-US" spc="-10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8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3388"/>
            <a:fld id="{81D60167-4931-47E6-BA6A-407CBD079E47}" type="slidenum">
              <a:rPr lang="en-US" spc="-10" smtClean="0">
                <a:solidFill>
                  <a:prstClr val="white"/>
                </a:solidFill>
              </a:rPr>
              <a:pPr marL="133388"/>
              <a:t>‹#›</a:t>
            </a:fld>
            <a:r>
              <a:rPr lang="en-US" spc="-10" smtClean="0">
                <a:solidFill>
                  <a:prstClr val="white"/>
                </a:solidFill>
              </a:rPr>
              <a:t> / 33</a:t>
            </a:r>
            <a:endParaRPr lang="en-US" spc="-1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969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91498"/>
            <a:ext cx="8765946" cy="426912"/>
          </a:xfrm>
        </p:spPr>
        <p:txBody>
          <a:bodyPr lIns="0" tIns="0" rIns="0" bIns="0"/>
          <a:lstStyle>
            <a:lvl1pPr>
              <a:defRPr sz="277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577340"/>
            <a:ext cx="397763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3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8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168"/>
            <a:r>
              <a:rPr lang="en-US" spc="-10" smtClean="0">
                <a:solidFill>
                  <a:prstClr val="white"/>
                </a:solidFill>
              </a:rPr>
              <a:t>N</a:t>
            </a:r>
            <a:r>
              <a:rPr lang="en-US" spc="-40" smtClean="0">
                <a:solidFill>
                  <a:prstClr val="white"/>
                </a:solidFill>
              </a:rPr>
              <a:t>e</a:t>
            </a:r>
            <a:r>
              <a:rPr lang="en-US" spc="-10" smtClean="0">
                <a:solidFill>
                  <a:prstClr val="white"/>
                </a:solidFill>
              </a:rPr>
              <a:t>wton</a:t>
            </a:r>
            <a:r>
              <a:rPr lang="en-US" spc="-69" smtClean="0">
                <a:solidFill>
                  <a:prstClr val="white"/>
                </a:solidFill>
              </a:rPr>
              <a:t>’</a:t>
            </a:r>
            <a:r>
              <a:rPr lang="en-US" spc="-10" smtClean="0">
                <a:solidFill>
                  <a:prstClr val="white"/>
                </a:solidFill>
              </a:rPr>
              <a:t>s Me</a:t>
            </a:r>
            <a:r>
              <a:rPr lang="en-US" spc="-20" smtClean="0">
                <a:solidFill>
                  <a:prstClr val="white"/>
                </a:solidFill>
              </a:rPr>
              <a:t>t</a:t>
            </a:r>
            <a:r>
              <a:rPr lang="en-US" spc="-10" smtClean="0">
                <a:solidFill>
                  <a:prstClr val="white"/>
                </a:solidFill>
              </a:rPr>
              <a:t>hod</a:t>
            </a:r>
            <a:endParaRPr lang="en-US" spc="-10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8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168"/>
            <a:r>
              <a:rPr lang="en-US" spc="-10" smtClean="0">
                <a:solidFill>
                  <a:prstClr val="white"/>
                </a:solidFill>
              </a:rPr>
              <a:t>Nume</a:t>
            </a:r>
            <a:r>
              <a:rPr lang="en-US" smtClean="0">
                <a:solidFill>
                  <a:prstClr val="white"/>
                </a:solidFill>
              </a:rPr>
              <a:t>r</a:t>
            </a:r>
            <a:r>
              <a:rPr lang="en-US" spc="-10" smtClean="0">
                <a:solidFill>
                  <a:prstClr val="white"/>
                </a:solidFill>
              </a:rPr>
              <a:t>ical </a:t>
            </a:r>
            <a:r>
              <a:rPr lang="en-US" spc="-20" smtClean="0">
                <a:solidFill>
                  <a:prstClr val="white"/>
                </a:solidFill>
              </a:rPr>
              <a:t>A</a:t>
            </a:r>
            <a:r>
              <a:rPr lang="en-US" spc="-10" smtClean="0">
                <a:solidFill>
                  <a:prstClr val="white"/>
                </a:solidFill>
              </a:rPr>
              <a:t>nalysis</a:t>
            </a:r>
            <a:r>
              <a:rPr lang="en-US" smtClean="0">
                <a:solidFill>
                  <a:prstClr val="white"/>
                </a:solidFill>
              </a:rPr>
              <a:t> </a:t>
            </a:r>
            <a:r>
              <a:rPr lang="en-US" spc="-10" smtClean="0">
                <a:solidFill>
                  <a:prstClr val="white"/>
                </a:solidFill>
              </a:rPr>
              <a:t> (Chapter 2)</a:t>
            </a:r>
            <a:endParaRPr lang="en-US" spc="-10" dirty="0">
              <a:solidFill>
                <a:prstClr val="white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8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3388"/>
            <a:fld id="{81D60167-4931-47E6-BA6A-407CBD079E47}" type="slidenum">
              <a:rPr lang="en-US" spc="-10" smtClean="0">
                <a:solidFill>
                  <a:prstClr val="white"/>
                </a:solidFill>
              </a:rPr>
              <a:pPr marL="133388"/>
              <a:t>‹#›</a:t>
            </a:fld>
            <a:r>
              <a:rPr lang="en-US" spc="-10" smtClean="0">
                <a:solidFill>
                  <a:prstClr val="white"/>
                </a:solidFill>
              </a:rPr>
              <a:t> / 33</a:t>
            </a:r>
            <a:endParaRPr lang="en-US" spc="-1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065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91498"/>
            <a:ext cx="8765946" cy="426912"/>
          </a:xfrm>
        </p:spPr>
        <p:txBody>
          <a:bodyPr lIns="0" tIns="0" rIns="0" bIns="0"/>
          <a:lstStyle>
            <a:lvl1pPr>
              <a:defRPr sz="277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8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168"/>
            <a:r>
              <a:rPr lang="en-US" spc="-10" smtClean="0">
                <a:solidFill>
                  <a:prstClr val="white"/>
                </a:solidFill>
              </a:rPr>
              <a:t>N</a:t>
            </a:r>
            <a:r>
              <a:rPr lang="en-US" spc="-40" smtClean="0">
                <a:solidFill>
                  <a:prstClr val="white"/>
                </a:solidFill>
              </a:rPr>
              <a:t>e</a:t>
            </a:r>
            <a:r>
              <a:rPr lang="en-US" spc="-10" smtClean="0">
                <a:solidFill>
                  <a:prstClr val="white"/>
                </a:solidFill>
              </a:rPr>
              <a:t>wton</a:t>
            </a:r>
            <a:r>
              <a:rPr lang="en-US" spc="-69" smtClean="0">
                <a:solidFill>
                  <a:prstClr val="white"/>
                </a:solidFill>
              </a:rPr>
              <a:t>’</a:t>
            </a:r>
            <a:r>
              <a:rPr lang="en-US" spc="-10" smtClean="0">
                <a:solidFill>
                  <a:prstClr val="white"/>
                </a:solidFill>
              </a:rPr>
              <a:t>s Me</a:t>
            </a:r>
            <a:r>
              <a:rPr lang="en-US" spc="-20" smtClean="0">
                <a:solidFill>
                  <a:prstClr val="white"/>
                </a:solidFill>
              </a:rPr>
              <a:t>t</a:t>
            </a:r>
            <a:r>
              <a:rPr lang="en-US" spc="-10" smtClean="0">
                <a:solidFill>
                  <a:prstClr val="white"/>
                </a:solidFill>
              </a:rPr>
              <a:t>hod</a:t>
            </a:r>
            <a:endParaRPr lang="en-US" spc="-10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8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168"/>
            <a:r>
              <a:rPr lang="en-US" spc="-10" smtClean="0">
                <a:solidFill>
                  <a:prstClr val="white"/>
                </a:solidFill>
              </a:rPr>
              <a:t>Nume</a:t>
            </a:r>
            <a:r>
              <a:rPr lang="en-US" smtClean="0">
                <a:solidFill>
                  <a:prstClr val="white"/>
                </a:solidFill>
              </a:rPr>
              <a:t>r</a:t>
            </a:r>
            <a:r>
              <a:rPr lang="en-US" spc="-10" smtClean="0">
                <a:solidFill>
                  <a:prstClr val="white"/>
                </a:solidFill>
              </a:rPr>
              <a:t>ical </a:t>
            </a:r>
            <a:r>
              <a:rPr lang="en-US" spc="-20" smtClean="0">
                <a:solidFill>
                  <a:prstClr val="white"/>
                </a:solidFill>
              </a:rPr>
              <a:t>A</a:t>
            </a:r>
            <a:r>
              <a:rPr lang="en-US" spc="-10" smtClean="0">
                <a:solidFill>
                  <a:prstClr val="white"/>
                </a:solidFill>
              </a:rPr>
              <a:t>nalysis</a:t>
            </a:r>
            <a:r>
              <a:rPr lang="en-US" smtClean="0">
                <a:solidFill>
                  <a:prstClr val="white"/>
                </a:solidFill>
              </a:rPr>
              <a:t> </a:t>
            </a:r>
            <a:r>
              <a:rPr lang="en-US" spc="-10" smtClean="0">
                <a:solidFill>
                  <a:prstClr val="white"/>
                </a:solidFill>
              </a:rPr>
              <a:t> (Chapter 2)</a:t>
            </a:r>
            <a:endParaRPr lang="en-US" spc="-10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8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3388"/>
            <a:fld id="{81D60167-4931-47E6-BA6A-407CBD079E47}" type="slidenum">
              <a:rPr lang="en-US" spc="-10" smtClean="0">
                <a:solidFill>
                  <a:prstClr val="white"/>
                </a:solidFill>
              </a:rPr>
              <a:pPr marL="133388"/>
              <a:t>‹#›</a:t>
            </a:fld>
            <a:r>
              <a:rPr lang="en-US" spc="-10" smtClean="0">
                <a:solidFill>
                  <a:prstClr val="white"/>
                </a:solidFill>
              </a:rPr>
              <a:t> / 33</a:t>
            </a:r>
            <a:endParaRPr lang="en-US" spc="-1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800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8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168"/>
            <a:r>
              <a:rPr lang="en-US" spc="-10" smtClean="0">
                <a:solidFill>
                  <a:prstClr val="white"/>
                </a:solidFill>
              </a:rPr>
              <a:t>N</a:t>
            </a:r>
            <a:r>
              <a:rPr lang="en-US" spc="-40" smtClean="0">
                <a:solidFill>
                  <a:prstClr val="white"/>
                </a:solidFill>
              </a:rPr>
              <a:t>e</a:t>
            </a:r>
            <a:r>
              <a:rPr lang="en-US" spc="-10" smtClean="0">
                <a:solidFill>
                  <a:prstClr val="white"/>
                </a:solidFill>
              </a:rPr>
              <a:t>wton</a:t>
            </a:r>
            <a:r>
              <a:rPr lang="en-US" spc="-69" smtClean="0">
                <a:solidFill>
                  <a:prstClr val="white"/>
                </a:solidFill>
              </a:rPr>
              <a:t>’</a:t>
            </a:r>
            <a:r>
              <a:rPr lang="en-US" spc="-10" smtClean="0">
                <a:solidFill>
                  <a:prstClr val="white"/>
                </a:solidFill>
              </a:rPr>
              <a:t>s Me</a:t>
            </a:r>
            <a:r>
              <a:rPr lang="en-US" spc="-20" smtClean="0">
                <a:solidFill>
                  <a:prstClr val="white"/>
                </a:solidFill>
              </a:rPr>
              <a:t>t</a:t>
            </a:r>
            <a:r>
              <a:rPr lang="en-US" spc="-10" smtClean="0">
                <a:solidFill>
                  <a:prstClr val="white"/>
                </a:solidFill>
              </a:rPr>
              <a:t>hod</a:t>
            </a:r>
            <a:endParaRPr lang="en-US" spc="-10" dirty="0">
              <a:solidFill>
                <a:prstClr val="white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8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168"/>
            <a:r>
              <a:rPr lang="en-US" spc="-10" smtClean="0">
                <a:solidFill>
                  <a:prstClr val="white"/>
                </a:solidFill>
              </a:rPr>
              <a:t>Nume</a:t>
            </a:r>
            <a:r>
              <a:rPr lang="en-US" smtClean="0">
                <a:solidFill>
                  <a:prstClr val="white"/>
                </a:solidFill>
              </a:rPr>
              <a:t>r</a:t>
            </a:r>
            <a:r>
              <a:rPr lang="en-US" spc="-10" smtClean="0">
                <a:solidFill>
                  <a:prstClr val="white"/>
                </a:solidFill>
              </a:rPr>
              <a:t>ical </a:t>
            </a:r>
            <a:r>
              <a:rPr lang="en-US" spc="-20" smtClean="0">
                <a:solidFill>
                  <a:prstClr val="white"/>
                </a:solidFill>
              </a:rPr>
              <a:t>A</a:t>
            </a:r>
            <a:r>
              <a:rPr lang="en-US" spc="-10" smtClean="0">
                <a:solidFill>
                  <a:prstClr val="white"/>
                </a:solidFill>
              </a:rPr>
              <a:t>nalysis</a:t>
            </a:r>
            <a:r>
              <a:rPr lang="en-US" smtClean="0">
                <a:solidFill>
                  <a:prstClr val="white"/>
                </a:solidFill>
              </a:rPr>
              <a:t> </a:t>
            </a:r>
            <a:r>
              <a:rPr lang="en-US" spc="-10" smtClean="0">
                <a:solidFill>
                  <a:prstClr val="white"/>
                </a:solidFill>
              </a:rPr>
              <a:t> (Chapter 2)</a:t>
            </a:r>
            <a:endParaRPr lang="en-US" spc="-10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8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3388"/>
            <a:fld id="{81D60167-4931-47E6-BA6A-407CBD079E47}" type="slidenum">
              <a:rPr lang="en-US" spc="-10" smtClean="0">
                <a:solidFill>
                  <a:prstClr val="white"/>
                </a:solidFill>
              </a:rPr>
              <a:pPr marL="133388"/>
              <a:t>‹#›</a:t>
            </a:fld>
            <a:r>
              <a:rPr lang="en-US" spc="-10" smtClean="0">
                <a:solidFill>
                  <a:prstClr val="white"/>
                </a:solidFill>
              </a:rPr>
              <a:t> / 33</a:t>
            </a:r>
            <a:endParaRPr lang="en-US" spc="-1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84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7B9611-89F2-4660-93A3-5054DD579D8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472147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http://numericalmethods.eng.usf.edu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31608-370D-4724-B4BA-E255887029F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248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http://numericalmethods.eng.usf.edu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03B88-0E94-485E-AC5D-B6EF0B14F5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833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http://numericalmethods.eng.usf.edu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3DA60-7C24-44E2-8C96-5CEDBD08AD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589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http://numericalmethods.eng.usf.edu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65025-A4CC-4DF4-AF6F-A9AFB21B09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907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http://numericalmethods.eng.usf.edu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D8D9D-224B-446A-9C79-88E7CD0736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275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http://numericalmethods.eng.usf.edu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DFA58-E18B-4341-AC2A-6AA235EEBC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809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http://numericalmethods.eng.usf.edu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C686A-21C5-4D42-A8DC-2BCE7B11B5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758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http://numericalmethods.eng.usf.edu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2E2BF-C319-49B1-9746-9F90B54522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661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http://numericalmethods.eng.usf.edu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C5AD7-D50C-40AF-ABC7-848378DF0C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748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http://numericalmethods.eng.usf.edu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B7F8-D7E5-43DC-9579-F2143405BA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52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69D413-7F28-410C-BD3A-6DAFC05E25C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787269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5475" y="617538"/>
            <a:ext cx="1968500" cy="5478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17538"/>
            <a:ext cx="5756275" cy="5478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http://numericalmethods.eng.usf.edu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C3068-DE6F-4727-9CE0-A3FD628F1D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420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6203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5586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54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64A9BA-25EB-4729-9DA1-9BC1F9BACC8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5821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B1BB49-5E42-4FE9-B63B-57FC2A1D8D4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47692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3D17C3-B2BF-4D36-8774-073E386F483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7757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BCA014-6438-4557-8F3A-6609F50B8EE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22271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F5BA2B-D3B0-4AF7-A03F-933743F1D9F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6676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9CD7BA-54AC-41DC-B28E-DBF8875175D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4930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270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B35561E-FEA3-4FA5-B00D-C3C8B82B982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rgbClr val="80008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125675" y="6424900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967757" y="6417047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320422" y="6417047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622874" y="6444956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643684" y="6424599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663836" y="6404463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497580" y="6417047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7203735" y="6429630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7027402" y="6417047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178545" y="6404463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203735" y="645479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7178545" y="64799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7203735" y="6505133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7708368" y="6404463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7733558" y="6429630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7733558" y="645479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7557225" y="6417047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7708368" y="64799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7733558" y="6505133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8238216" y="6404463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8263406" y="6429630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8263406" y="645479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8238216" y="64799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8263406" y="6505133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8828495" y="6464866"/>
            <a:ext cx="40304" cy="40267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8774815" y="6412362"/>
            <a:ext cx="60456" cy="60401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8617472" y="6406640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8586669" y="6439699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8924575" y="6406628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8989716" y="6439699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0" y="0"/>
            <a:ext cx="9139843" cy="5507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91498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9609" y="1718783"/>
            <a:ext cx="864478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68344" y="6628935"/>
            <a:ext cx="1204086" cy="182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8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pc="-10" smtClean="0">
                <a:solidFill>
                  <a:prstClr val="white"/>
                </a:solidFill>
                <a:ea typeface="+mn-ea"/>
              </a:rPr>
              <a:t>N</a:t>
            </a:r>
            <a:r>
              <a:rPr kumimoji="0" lang="en-US" spc="-40" smtClean="0">
                <a:solidFill>
                  <a:prstClr val="white"/>
                </a:solidFill>
                <a:ea typeface="+mn-ea"/>
              </a:rPr>
              <a:t>e</a:t>
            </a:r>
            <a:r>
              <a:rPr kumimoji="0" lang="en-US" spc="-10" smtClean="0">
                <a:solidFill>
                  <a:prstClr val="white"/>
                </a:solidFill>
                <a:ea typeface="+mn-ea"/>
              </a:rPr>
              <a:t>wton</a:t>
            </a:r>
            <a:r>
              <a:rPr kumimoji="0" lang="en-US" spc="-69" smtClean="0">
                <a:solidFill>
                  <a:prstClr val="white"/>
                </a:solidFill>
                <a:ea typeface="+mn-ea"/>
              </a:rPr>
              <a:t>’</a:t>
            </a:r>
            <a:r>
              <a:rPr kumimoji="0" lang="en-US" spc="-10" smtClean="0">
                <a:solidFill>
                  <a:prstClr val="white"/>
                </a:solidFill>
                <a:ea typeface="+mn-ea"/>
              </a:rPr>
              <a:t>s Me</a:t>
            </a:r>
            <a:r>
              <a:rPr kumimoji="0" lang="en-US" spc="-20" smtClean="0">
                <a:solidFill>
                  <a:prstClr val="white"/>
                </a:solidFill>
                <a:ea typeface="+mn-ea"/>
              </a:rPr>
              <a:t>t</a:t>
            </a:r>
            <a:r>
              <a:rPr kumimoji="0" lang="en-US" spc="-10" smtClean="0">
                <a:solidFill>
                  <a:prstClr val="white"/>
                </a:solidFill>
                <a:ea typeface="+mn-ea"/>
              </a:rPr>
              <a:t>hod</a:t>
            </a:r>
            <a:endParaRPr kumimoji="0" lang="en-US" spc="-10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34352" y="6628935"/>
            <a:ext cx="2178942" cy="182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8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pc="-10" smtClean="0">
                <a:solidFill>
                  <a:prstClr val="white"/>
                </a:solidFill>
                <a:ea typeface="+mn-ea"/>
              </a:rPr>
              <a:t>Nume</a:t>
            </a:r>
            <a:r>
              <a:rPr kumimoji="0" lang="en-US" smtClean="0">
                <a:solidFill>
                  <a:prstClr val="white"/>
                </a:solidFill>
                <a:ea typeface="+mn-ea"/>
              </a:rPr>
              <a:t>r</a:t>
            </a:r>
            <a:r>
              <a:rPr kumimoji="0" lang="en-US" spc="-10" smtClean="0">
                <a:solidFill>
                  <a:prstClr val="white"/>
                </a:solidFill>
                <a:ea typeface="+mn-ea"/>
              </a:rPr>
              <a:t>ical </a:t>
            </a:r>
            <a:r>
              <a:rPr kumimoji="0" lang="en-US" spc="-20" smtClean="0">
                <a:solidFill>
                  <a:prstClr val="white"/>
                </a:solidFill>
                <a:ea typeface="+mn-ea"/>
              </a:rPr>
              <a:t>A</a:t>
            </a:r>
            <a:r>
              <a:rPr kumimoji="0" lang="en-US" spc="-10" smtClean="0">
                <a:solidFill>
                  <a:prstClr val="white"/>
                </a:solidFill>
                <a:ea typeface="+mn-ea"/>
              </a:rPr>
              <a:t>nalysis</a:t>
            </a:r>
            <a:r>
              <a:rPr kumimoji="0" lang="en-US" smtClean="0">
                <a:solidFill>
                  <a:prstClr val="white"/>
                </a:solidFill>
                <a:ea typeface="+mn-ea"/>
              </a:rPr>
              <a:t> </a:t>
            </a:r>
            <a:r>
              <a:rPr kumimoji="0" lang="en-US" spc="-10" smtClean="0">
                <a:solidFill>
                  <a:prstClr val="white"/>
                </a:solidFill>
                <a:ea typeface="+mn-ea"/>
              </a:rPr>
              <a:t> (Chapter 2)</a:t>
            </a:r>
            <a:endParaRPr kumimoji="0" lang="en-US" spc="-10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71363" y="6628936"/>
            <a:ext cx="536549" cy="365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8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3388" fontAlgn="auto">
              <a:spcBef>
                <a:spcPts val="0"/>
              </a:spcBef>
              <a:spcAft>
                <a:spcPts val="0"/>
              </a:spcAft>
            </a:pPr>
            <a:fld id="{81D60167-4931-47E6-BA6A-407CBD079E47}" type="slidenum">
              <a:rPr kumimoji="0" lang="en-US" spc="-10" smtClean="0">
                <a:solidFill>
                  <a:prstClr val="white"/>
                </a:solidFill>
                <a:ea typeface="+mn-ea"/>
              </a:rPr>
              <a:pPr marL="133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kumimoji="0" lang="en-US" spc="-10" smtClean="0">
                <a:solidFill>
                  <a:prstClr val="white"/>
                </a:solidFill>
                <a:ea typeface="+mn-ea"/>
              </a:rPr>
              <a:t> / 33</a:t>
            </a:r>
            <a:endParaRPr kumimoji="0" lang="en-US" spc="-10" dirty="0">
              <a:solidFill>
                <a:prstClr val="white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97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06033">
        <a:defRPr>
          <a:latin typeface="+mn-lt"/>
          <a:ea typeface="+mn-ea"/>
          <a:cs typeface="+mn-cs"/>
        </a:defRPr>
      </a:lvl2pPr>
      <a:lvl3pPr marL="1812066">
        <a:defRPr>
          <a:latin typeface="+mn-lt"/>
          <a:ea typeface="+mn-ea"/>
          <a:cs typeface="+mn-cs"/>
        </a:defRPr>
      </a:lvl3pPr>
      <a:lvl4pPr marL="2718100">
        <a:defRPr>
          <a:latin typeface="+mn-lt"/>
          <a:ea typeface="+mn-ea"/>
          <a:cs typeface="+mn-cs"/>
        </a:defRPr>
      </a:lvl4pPr>
      <a:lvl5pPr marL="3624133">
        <a:defRPr>
          <a:latin typeface="+mn-lt"/>
          <a:ea typeface="+mn-ea"/>
          <a:cs typeface="+mn-cs"/>
        </a:defRPr>
      </a:lvl5pPr>
      <a:lvl6pPr marL="4530166">
        <a:defRPr>
          <a:latin typeface="+mn-lt"/>
          <a:ea typeface="+mn-ea"/>
          <a:cs typeface="+mn-cs"/>
        </a:defRPr>
      </a:lvl6pPr>
      <a:lvl7pPr marL="5436199">
        <a:defRPr>
          <a:latin typeface="+mn-lt"/>
          <a:ea typeface="+mn-ea"/>
          <a:cs typeface="+mn-cs"/>
        </a:defRPr>
      </a:lvl7pPr>
      <a:lvl8pPr marL="6342233">
        <a:defRPr>
          <a:latin typeface="+mn-lt"/>
          <a:ea typeface="+mn-ea"/>
          <a:cs typeface="+mn-cs"/>
        </a:defRPr>
      </a:lvl8pPr>
      <a:lvl9pPr marL="72482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06033">
        <a:defRPr>
          <a:latin typeface="+mn-lt"/>
          <a:ea typeface="+mn-ea"/>
          <a:cs typeface="+mn-cs"/>
        </a:defRPr>
      </a:lvl2pPr>
      <a:lvl3pPr marL="1812066">
        <a:defRPr>
          <a:latin typeface="+mn-lt"/>
          <a:ea typeface="+mn-ea"/>
          <a:cs typeface="+mn-cs"/>
        </a:defRPr>
      </a:lvl3pPr>
      <a:lvl4pPr marL="2718100">
        <a:defRPr>
          <a:latin typeface="+mn-lt"/>
          <a:ea typeface="+mn-ea"/>
          <a:cs typeface="+mn-cs"/>
        </a:defRPr>
      </a:lvl4pPr>
      <a:lvl5pPr marL="3624133">
        <a:defRPr>
          <a:latin typeface="+mn-lt"/>
          <a:ea typeface="+mn-ea"/>
          <a:cs typeface="+mn-cs"/>
        </a:defRPr>
      </a:lvl5pPr>
      <a:lvl6pPr marL="4530166">
        <a:defRPr>
          <a:latin typeface="+mn-lt"/>
          <a:ea typeface="+mn-ea"/>
          <a:cs typeface="+mn-cs"/>
        </a:defRPr>
      </a:lvl6pPr>
      <a:lvl7pPr marL="5436199">
        <a:defRPr>
          <a:latin typeface="+mn-lt"/>
          <a:ea typeface="+mn-ea"/>
          <a:cs typeface="+mn-cs"/>
        </a:defRPr>
      </a:lvl7pPr>
      <a:lvl8pPr marL="6342233">
        <a:defRPr>
          <a:latin typeface="+mn-lt"/>
          <a:ea typeface="+mn-ea"/>
          <a:cs typeface="+mn-cs"/>
        </a:defRPr>
      </a:lvl8pPr>
      <a:lvl9pPr marL="7248266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a typeface="+mn-ea"/>
            </a:endParaRP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a typeface="+mn-ea"/>
            </a:endParaRP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a typeface="+mn-ea"/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a typeface="+mn-ea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a typeface="+mn-ea"/>
            </a:endParaRP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a typeface="+mn-ea"/>
            </a:endParaRPr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a typeface="+mn-ea"/>
            </a:endParaRPr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10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4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710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629400"/>
            <a:ext cx="381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C0C0C0"/>
                </a:solidFill>
                <a:latin typeface="Tahoma" pitchFamily="34" charset="0"/>
              </a:defRPr>
            </a:lvl1pPr>
          </a:lstStyle>
          <a:p>
            <a:pPr algn="ctr">
              <a:defRPr/>
            </a:pPr>
            <a:r>
              <a:rPr kumimoji="0" lang="en-US">
                <a:ea typeface="+mn-ea"/>
              </a:rPr>
              <a:t>http://numericalmethods.eng.usf.edu</a:t>
            </a:r>
          </a:p>
        </p:txBody>
      </p:sp>
      <p:sp>
        <p:nvSpPr>
          <p:cNvPr id="1710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C097E067-8714-4B9E-B69F-1638F18EDD7F}" type="slidenum">
              <a:rPr kumimoji="0" lang="en-US" altLang="en-US" smtClean="0">
                <a:solidFill>
                  <a:srgbClr val="000000"/>
                </a:solidFill>
                <a:ea typeface="+mn-ea"/>
              </a:rPr>
              <a:pPr/>
              <a:t>‹#›</a:t>
            </a:fld>
            <a:endParaRPr kumimoji="0" lang="en-US" altLang="en-US" smtClean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24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33.png"/><Relationship Id="rId4" Type="http://schemas.openxmlformats.org/officeDocument/2006/relationships/image" Target="../media/image22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12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11" Type="http://schemas.openxmlformats.org/officeDocument/2006/relationships/image" Target="../media/image38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12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11" Type="http://schemas.openxmlformats.org/officeDocument/2006/relationships/image" Target="../media/image38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5" y="2133600"/>
            <a:ext cx="8458201" cy="1622426"/>
          </a:xfrm>
        </p:spPr>
        <p:txBody>
          <a:bodyPr rtlCol="0">
            <a:normAutofit fontScale="90000"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 </a:t>
            </a:r>
            <a:r>
              <a:rPr lang="en-US" b="1" dirty="0" smtClean="0"/>
              <a:t>MATH 2140 </a:t>
            </a:r>
            <a:br>
              <a:rPr lang="en-US" b="1" dirty="0" smtClean="0"/>
            </a:br>
            <a:r>
              <a:rPr lang="en-US" b="1" dirty="0" smtClean="0"/>
              <a:t>Numerical Methods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5" y="3886200"/>
            <a:ext cx="6934201" cy="1981200"/>
          </a:xfrm>
        </p:spPr>
        <p:txBody>
          <a:bodyPr rtlCol="0">
            <a:normAutofit fontScale="55000" lnSpcReduction="20000"/>
          </a:bodyPr>
          <a:lstStyle/>
          <a:p>
            <a:pPr algn="ctr">
              <a:buNone/>
              <a:defRPr/>
            </a:pPr>
            <a:r>
              <a:rPr lang="en-US" altLang="zh-CN" sz="4000" b="1" dirty="0" smtClean="0">
                <a:latin typeface="+mj-lt"/>
                <a:ea typeface="+mj-ea"/>
                <a:cs typeface="+mj-cs"/>
              </a:rPr>
              <a:t>Instructor:</a:t>
            </a:r>
          </a:p>
          <a:p>
            <a:pPr algn="ctr">
              <a:buNone/>
              <a:defRPr/>
            </a:pPr>
            <a:r>
              <a:rPr lang="en-US" altLang="zh-CN" sz="4000" b="1" dirty="0" smtClean="0">
                <a:latin typeface="+mj-lt"/>
                <a:ea typeface="+mj-ea"/>
                <a:cs typeface="+mj-cs"/>
              </a:rPr>
              <a:t>Dr. Mohamed El-Shazly</a:t>
            </a:r>
          </a:p>
          <a:p>
            <a:pPr algn="ctr">
              <a:buNone/>
              <a:defRPr/>
            </a:pPr>
            <a:r>
              <a:rPr lang="en-US" altLang="zh-CN" sz="4000" b="1" dirty="0" smtClean="0">
                <a:latin typeface="+mj-lt"/>
                <a:ea typeface="+mj-ea"/>
                <a:cs typeface="+mj-cs"/>
              </a:rPr>
              <a:t>Associate Prof. of Mechanical Design and </a:t>
            </a:r>
            <a:r>
              <a:rPr lang="en-US" altLang="zh-CN" sz="4000" b="1" dirty="0" err="1" smtClean="0">
                <a:latin typeface="+mj-lt"/>
                <a:ea typeface="+mj-ea"/>
                <a:cs typeface="+mj-cs"/>
              </a:rPr>
              <a:t>Tribology</a:t>
            </a:r>
            <a:endParaRPr lang="en-US" altLang="zh-CN" sz="4000" b="1" dirty="0" smtClean="0">
              <a:latin typeface="+mj-lt"/>
              <a:ea typeface="+mj-ea"/>
              <a:cs typeface="+mj-cs"/>
            </a:endParaRPr>
          </a:p>
          <a:p>
            <a:pPr algn="ctr">
              <a:buNone/>
              <a:defRPr/>
            </a:pPr>
            <a:r>
              <a:rPr lang="en-US" altLang="zh-CN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melshazly@ksu.edu.sa</a:t>
            </a:r>
          </a:p>
          <a:p>
            <a:pPr algn="ctr">
              <a:buNone/>
              <a:defRPr/>
            </a:pPr>
            <a:r>
              <a:rPr lang="en-US" altLang="zh-CN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Office: F072</a:t>
            </a:r>
          </a:p>
          <a:p>
            <a:pPr>
              <a:defRPr/>
            </a:pPr>
            <a:endParaRPr lang="en-US" altLang="zh-CN" sz="4000" b="1" dirty="0" smtClean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5" y="19053"/>
            <a:ext cx="65" cy="37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7866" rIns="0" bIns="47866" anchor="ctr">
            <a:spAutoFit/>
          </a:bodyPr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0" y="-209550"/>
            <a:ext cx="193402" cy="37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34" tIns="47866" rIns="95734" bIns="47866" anchor="ctr">
            <a:spAutoFit/>
          </a:bodyPr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1" y="1371600"/>
            <a:ext cx="4086391" cy="71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34" tIns="47866" rIns="95734" bIns="47866">
            <a:spAutoFit/>
          </a:bodyPr>
          <a:lstStyle/>
          <a:p>
            <a:pPr defTabSz="914240">
              <a:defRPr/>
            </a:pPr>
            <a:r>
              <a:rPr lang="en-US" sz="2000" b="1" dirty="0">
                <a:solidFill>
                  <a:prstClr val="black"/>
                </a:solidFill>
              </a:rPr>
              <a:t>Faculty of Engineering</a:t>
            </a:r>
          </a:p>
          <a:p>
            <a:pPr defTabSz="914240">
              <a:defRPr/>
            </a:pPr>
            <a:r>
              <a:rPr lang="en-US" sz="2000" b="1" dirty="0">
                <a:solidFill>
                  <a:prstClr val="black"/>
                </a:solidFill>
              </a:rPr>
              <a:t>Mechanical Engineering Department</a:t>
            </a:r>
          </a:p>
        </p:txBody>
      </p:sp>
      <p:sp>
        <p:nvSpPr>
          <p:cNvPr id="41992" name="AutoShape 9" descr="data:image/jpeg;base64,/9j/4AAQSkZJRgABAQAAAQABAAD/2wCEAAkGBhQSEBQUEhQUFRQVGB4YGBgYGBgaGxcYFRsZFRUcGBcfHSYfFxwkGhQcHy8gIycpLC0sFx4xNTAqNSYsLCkBCQoKDgwOGg8PGiwkHSQsNCwpLDUpKSovLykvLC8sLCwtKS0sLywpLC8sLCwsLCwsLCwpKSwsKSwsLCwsLCwsLP/AABEIAHgA1wMBIgACEQEDEQH/xAAcAAACAgMBAQAAAAAAAAAAAAAABwUGAQQIAwL/xABOEAACAQIDBAMKCAwFAgcAAAABAgMAEQQSIQUGBzETQVEiMjVhcXOBkaGxFDNCUnKSssEIFRcjQ1RidKKz0dIlU4KTwiREFjQ2Y4Oj4f/EABoBAAIDAQEAAAAAAAAAAAAAAAADAQIEBQb/xAAxEQABAwIDBgUDBAMAAAAAAAABAAIDERIEITEFE0FRYYEyM3GRoRSx4TRCwdEGInL/2gAMAwEAAhEDEQA/AGNv5vz+LVhYxdL0rMvf5bZQD80351X9kcZhP03/AEpXoYWm+MvmyW07zS9+danHv4rCfTf7Apebocsb+5S/8a2thaYC/jms4ed+1nAkJn4LjGJMPiJvgxHQKht0nfdI4Tnl0te9eexeNIxGIihGFK9K4TN0t7Zja9smtLfYfg7aX0If5wrX3J8JYTzye+l4ONssJe7XNbNqtGHxW6j0yTR2zxoGHxE0JwxbonKZuktfKbXtl0q2bk71/jDDmbo+jAcrbNm5W1vYdtIPfXwji/Pv9qm3wS8HN51vcK5jJHF9Cu1i8HFHhGytGZp8qA2v+EMuHxE0JwbMYpHjzCYC/RsVvbJpe17Vc9wd/fxnhpJxCYhGxULnzlrLm55RbsrmPfTwljf3mb+Y1PL8HPwdN58/ZWtS4K98Xxv6M2kwM6MReztkNvIV1rzwvG5pnCQ4F3c8lElybc7ALW/xzgU7PjYgZlnWx6xmDA6+Olvwt8LYbyt9k10Y443Rl9NOqxve9sgbXVMXE8VsTCM0+y8RGg5t3Vh5TksK3ticYsFOwV88LHlntl+sDV5Zbix5VzdxJ2QmG2nPHEAEOVwo5L0i5iAOoXvp46VC2OU2kUKvK50YuBqnzvNvJ8Ew4mWKTEAsFyxamzXObr009tUg8eIRocLNcc+6TTyjqqR4L7UeXAFHJPRPlUn5pFwPRS84xwKu1XygDNGjG3WxzAk+Oyj1VMUTd4Y3DuiSRwZe1XSHjlG5yphJ2Y9SlWJ9AF6Y2zsX0sKSZSudQ2Vua3F7Hx0teBGFXoMQ9hnzhc3Xlte1+y9NOlThjXWtGiZEXObVxUHvZvKcFEsnQSz5my5YxcjQm505aW9NUk8eIf1ab6yU0bUltv7OjO9EaFFyu0bMttGJTUkeOwqYAx1Q4dVEpcM2lXbZfEfp8NPOMHiAIVDBSNZMxt3GmtQcvHSJWKthJ1YcwSoI8oOopngUmePWGUT4VwAGZHDHtClCt+22Y+uphDHvtLdeqiUua2oKlTx6g/VpfrpWPy9wfq8n10qC4HYdXxOIDqrDoxowB+V46cv4ph/yo/qL/SrTCKN1tvyqxl723V+EuF48wE6YaX66Uz4ZMyhu0A+sXqmcRdx1xWDb4PBH8JQq0ZUKhPdDOM2mmW/PsFW7Z6EQxhhZgigjsIAv7aTJYQC0UTW3AkOWxRRRSUxFFFFCEvOL+xfhMWHRGtMHcxKdFlOXVM3JXIF1voSCKVe6kZX4erAhhg5gQRYggqCCOog9VN/ibPMow4SCTExOzCaNFYnLYFWBUXR1YXVuoiqltjCrHFPNMJFklwskcczoU+EAgWSZSBkxKZefJ1Fxy00CYsiLToRl6ojhEkrXN8QIqOY6KnbD8H7S+hD/ADhWzw+2MTisPPIckYmVU0u0slx3CDrA5s3JR47Cs7liJoMXFLnbpREqRx9/KyyZwi9l8urfJFzVrwkWJix2GRcPKGzokkixP0WHhzX6CA5bZfny82N9bXJVhJiId23U17BdDbEIOLMj9MqdT/Soe+nhHF+ff7VNvgl4Obzze4UpN9fCOL8+/wBqm3wS8HN55vcK58fmLs4/9A3t9lzvvp4Sxv7zN/Manl+Dn4Om8+fsrSN308JY395m/mNTy/Bz8HTefP2VravLKW44eDF8+nualJuVtM4fHRSrG8pS9kQXZrgjT102+OPgxfPp7mpZcLfC2G8rfZNdTD+Q7usM3nNV92rxjmjQkbPmQ9suYKPLZPvFLDpzj8Y0mJnjiaVrs7Bso6gAB1AAAC/prqBluLHUUgeL+7ceFxqNCoRJ0LlRoA6tZ7DqBuDbtvS8K9hdaBQnirTsdSpNRyTl3Q2DDg8KkUDZ074vcHOTzbTT0Ck1xo8KnzMf/OprgnvM/SthHJKFcyA/JI74DxEVDcaR/ip8zH73qYmFmIoUSODoahXDgT/5Wfzo+zTOpYcCD/0uI86Ps0z6y4jzSnw+WEUndu/+q4fLF9g04qTu1zm3rjy65THfxWjufYamDU+hRLoPUJxUnePnxmD+jL746cVJ3j58Zg/oy++OjDeaFE/llQXCfeSDBTzPiHyKyBRoTc3v1DspnHi1s3/PP1H/AKUs+Ee7uHxmImTExiRVjBUEkWOa3URTRPCzZv6qv1n/ALqfid3vDdWvZKgvsFKKubv79nHbbAheQYYREBDoGYXJcr6bDyUz6WuxNwzgtth4I3+CtESGJuEcggrcm/UCPLTKrNNbUWaUT47qf7aoooopKYiiiihCXvF/ZuImiw4wwYkO2bK4TQqLc2F6Um2djY2GMNiRII2NhmkDgka6AOb27eqnLxU2Ik8OHaTMVjmH5tAS8pkBRY06lLNbujoBc1QzjYyMXEBG0keDlBKfF4dVsBBB86xJzyc2PpNLfAHio149Aurgse6ABpApXLmSVSNlYSaSQLBm6RtAFbKST1A3GunK/VVx3W3e2gmOw5mWXIsq5gZlNrHW69J1dlqj9zMUkeFx7yx9IgWHMtyDYygEqw1Vxe4I5ECrLgtmRz4vCYgOpk6VCk50XFIpF45baJikA8jgepUMAc292Q/ldDaOOeyR0TACacdaHiPRUbfTwji/Pv8AapucEvBzeeb3ClJvp4Rxfn3+1Tb4JeDm883uFLj8xMx/6Bvb7LnffTwljf3mb+Y1PL8HQf4dN58/ZWkbvp4Sxv7zN/MaugeBOzSuxgdQZndgfF3gP8NbV5ZffHKcDZ8ak90062HWcoYn1UseG+JWPamGZiAMxFz+0CB76YOK4ImU5pMfM7Wtd0DH1l68fyCL+uP/ALS/3V0YpYmRlhOvRY3xvc8Opomu0gAuSABrc8vXSB4u7yx4vGqsLB0gQpmHJnZrvlPWBYC/lq4PwSzDK+PnZezILeosRUhsvgrgYiDIZZyOp2AX6qgX9dKidFE66teyZIHvFoFFWOCO7jmZ8WwIjVSiH5zHvrdoA9prb457usehxiC4UdFJbqBOaNj4rkj0imvh8OsahEUKqiwVRYADkAByFZngV1KOoZWBBUi4IOhBHWKWcQTLvFYQgR2JB8K99UwMzpPpFLa7c8rDQEjstT0wu14ZFDRyxsp6ww/rS+27wOgkYthpWgv8gjOg8moZfWagfyE4nqxMNvoSe69Ok3MpurQpbN5GLaVTK3j36wmDjLSSqz/JjQhnY9Wg5DxnSl7ws2fLjdoTbRmFhc27C7i1l7Qq6eqpHYvAuJGDYqZpf2EXIp8rXLH0WplYHAxwxrHEioiCyqosAKUXMjaWszJ4q4a5xBdkBwWxSZ49TqZsIoPdKkhI7AxQC/lsfVTW27sxsRh5IVkaIuLCRe+XUG41HZbn10uZuBQdiz46RmPMtGCT5SXvUYdzGuucVMwc5toCg+CGLRMXPnZVzRC1yBezeOnR+NIv82P66/1pYfkDT9cf/aX+6j8gifrj/wC0v91NmMUjrrvhUjEjG20+Vc97d+MPhMNI/SxtLlIjRWBZnIsugOgBNyT1V48L8bLNs2OSd2kdmYlmNza9h6NKqX5A0/XH/wBpf7qYm7Gwhg8LHhw+fowe6ta9yTyubc6U/dhlGmp9Ext5dV2ilaKKKzpqKKKKEKO3g2YcRhZoVcxtIjKrg2KkiwNxr5fFeufd3ME8L7QikXK8eEmVl7CpUH0dh7LV0nVZ3p3LTEiaSMBcTJA8GYmysr8s9hrYjQ8x5KayW1jm8wqhgMjXcikfsPwdtL6EP84V7cO9sPHjYYtHillQMjagMGBV17HU8jWxHsSbC4PaUWIjaN8kNr8mAmXVW5MNeY7aidyfCWE88nvp+AbXDOBHNO2zIDjQ5h5LO+nhHF+ff7VNvgl4Obzze4UpN9fCOL8+/wBqm3wRP+Ht55vcK40fmL0uP/QN7fZIba+xpMXtrEQQrmeTFyqPF+ca5PYALknxV1Nsnd6ODBxYUXyRqq6Ei+WxPLXUj21Fbp8PocFPiMT3+IxEjuzkWyLI5cIg6hqLnmSPRVqravLKgRxgwFwWzrtAKpJc2T4QuUWvqoTl1WqX2VvLJLKsZ6Mc+YcGQBpEYxixtbItwT8rsIqx/CVsTmWykgm40I1IPYRWlgN4IJpDHG92AzWysMy3tmQkASLcgXW41HbVya8FWlFVMTiCMXLkc3XGR9yufMUMcfSWN8vRhsxYWto2oNq+pN5Z/wA056MGSKJ2YRydwrzokgKlyDYEm+hq4YLakUxcRSK5Q5Wsb5T2Gtqi7mFFvVLza235Hws0eUAFZLFA5OZZGtmu2ZAQoIIuDcjTQVNbQxsk+CxoGrxO6p0eYFgmVgVF7k2JGh1tpW9urvGMXG5+XG5R+5Kg2PcsoJJykdp5g8qNm7cJXESSvF0ULEZlVxYKM7Ekk5hlZdRpcN1Wqa04aI14qL2xt5bdPhWEnQQSN8sqGOQRKyi12PddzzGtYxO8cwlYKsbvGZrWV7ssYiewGa1yrMBzuVHjqXxO2ys6xAJcyop1JPRyRu4YiwyktGRzOgvWvszetM7RzP3fTvEtkfKLOVjVnAKqxFrXIvcUD0R3WpNvPMC9uiFojKgZZAXQq7oQO0ZVBFxqTy0rxxe8kouriNh+aYFVe3dvDmzWa6ECS45hgOejCrV8Pju4zrdCoa5tYvYoDftuLeWviXaC/nVRgZIluw+bmBKX7b5T6qqCOSmnVV3ZG8GJcxq4Q9IzrcIwyNFIekVxm/yrFT2jrr4faTR4+cIw7uSBO6zMFDRyFyouADmAv7akd3cWZlM0pGeMBMwJC2MccrNlJIU3Y69gFZ2bvGPg0k+JkiEaOVzqrqAFIU3DEnVrkeIircdFHDVQ+1trNNhMBKxCO8y5x3YW2Vw+YA3C3tcHlpX3BvHICIYGgzC2UOXs5ZWY5CzBiOkGQDXQ31tarPNtiFBGWkUCUgRm+j31Fj2G415ajtqBTEQtFJiMQHAMzo2TpSo6J2iSQgXyEKgJfQC19LUV6I7rxbe2ZshjCfnIzJHGyOHYq6IUPdaMcza2sLA6i9Te7O0HmgzSEFw7qQFK5crsoFjzNgNa8cfEkeHfEwWzR4ZxGQcyZVXOul7MLqNa9t3NpvPEzPa6yMmgtfJYXtc8+dQaEZBA1UtRRRVFdFFFFCEUUUUIWrtLZkeIiaKZFeNuatyPWPaKoH5HEhxkOIwspCxyq5ik17kG7ZJBr5AwPlFMmtHa+2YsNE0szBUX1k9QA6yeymMe5uTeKo5rTmVSBwfilxk2IxMhdZJGcRp3IsxuMz8z5Bby1etm7Liw8YjhRY0HyVFh5fGfGaSW3uJ+Kmnzwu0Ma94g6x2vcd0T2dVTGx+NEq2GJiWQfOQ5T9U6H2Vf6NzRUBMkxjpaNcTQack4K+ZL2OW17aX5X6r1WdkcSMDPYCYRt82TuPadPbVljlDC4IIPWNR66S5pbqFUEHRVyHcmKXpHxiJJLI5dshkVBoFUBcwuQo1Yi5ua2DuPhCQTE1xoD0s1wDa4Bz3F7D1Cp29Zqb3c1Fo5KL2Tuzh8KxaCIRllCmxbvVJIGpNgCSdO01DzbrSvOgmkMuGUuygM0TKZCTZyp/OhdLd7z8WtsoouNaqbQtDZmw4cPm6JMue2YlmYnLoNWJOl+XjqI2juHh3W0SJFfQ6OVIswsUEig6kc76C3XVmooDiM6otCg49y8KFK9Fzy3OeS/cXy2Oe62zNyPWa+P/AuDtbojYm5HSy2Jve5GexN9b9tT9FF7uai0clUn3KYRvEjRdHMy9KxWTPkjNwFJkbuuYDXGW9xrWzFuHhszlkzZjpZ5gQgGisekOfUsb6d9yqyUUXu5otC1I9lxLG0YRcj6MvUwKhDft7kAeioxtxsHYjoQAdCoeRVOltVDWNxodNanqKgOI0KkgFV5twsEecF9LavIbDsF20Gg05aCvrG7l4dw5RcjsS180uXMxuxKCRQb69nO9T9FTe7motHJV5NwsEFyiGy69yJJQtjz7nPbW9TWFwaRrlRQoJLEDrJ1J8te9FQSTqVIAGiKKKKhSiisE0UIS+2RxnwslhOrwt22zr6xr7KuOzdvwYgXhljk+iwJHlHMVy/X1HIVIKkgjkQbEeQ1kExGq9fNsKF2cbi35C6uBqn76bgfD2D/CJEKjuVIDRg9Zy6EH00pNl8RcdBbLOzKPkyWce3X21btmccG5YjDg9rRtb+Fv609mIDTUZLkTbExDRlRw6KC2twtx0NyqCZe2M3P1TY1VsThHjbLIrIexgQfUad+zuK+Al0MjRH/wBxSPaLip1MZhMWtg0E4PVdX9nVW9mOPHNcaXAyR+JpHZc3VvbO25Phz+Zmkj8SsbfV5eynXtHhZgZdRG0RPXGxH8JuPZVZ2hwS5mDE+QSJ/wAlP3VqGJjdkVlMThooPZvF/GR2EnRzD9oWPrFWjAcbIT8dBInjUhx7bH2VU8ZwkxyXyrHIP2XGvoa1RGJ3IxyHusLL6Bm9ovUWQP5IueE48HxNwEn6cIex1Zfuqaw238PJ8XPC3kdT99c4TbKmTvopF8qMPurVZbc9PLVDhGnQq2+I1C6mD35a1kGuX4cfIneyOv0WI9xrfh3uxid7iph/rJ99UODPAqd+OS6SvWa56i4j7QX/ALlj5Qh+6txOLG0APjEPljWqHCP6K2+anzRSNTjDjhz6E/6P/wBr0HGTG/Ng+qf7qj6WRTvWp3UUmYeKW0n7yFGv82Jz7jW9BvJt2XvILeMxBR/EaqcO4ake6neBNc1i9LmHZm3Ze/xEcI/0k+pVNeeL2OkVzj9sSntRHyewEt6gKoWNbq4K7bnmjWklMafFogu7Ko7SQPea0F3mw7GySrI3ZHd/sggemlfPvRsiD4rDyYqQcmlJI9bk+xa2cPt/a+MAXCYdcNF1ELlFvpNz9ApBkYMhUroM2dORc+jR1NPymjLtJETPIwjXrLkLb1mqptbizg4jliz4iTqEY0J+kfuBqJwXCVpWz7QxMkzfNUm31m19QFXbY26+Gwo/MQoh+da7HysdTVauPRSW4WLUl56ZD31VM/Ge2sbrDFHg4+ov3x9YJ/hFFMjLRRZzJVfrSMmsaB/zX5K5Popl7Z4JzLc4aVZB1K4yN69VPsql7U3TxeG+OgkUD5Vsy/WFxWQscNQvaw42CbwOHpoVEUUUWqi1orKtblWKKEKWwO9eLh+LxEy+LOSPUbip3CcW8enfSJIOxkHvFjVMoqwcRoVmfhIJPEwHsmbheOM36TDxt9FmX35qmMLxuw5+MglXyFW+8UmqKuJXDisj9kYV37adyn1h+Luz25vIn0kb7r1upv3s1/8AuIdfnC3ruK54ovVt+5ZXbCgOjj8f0uixtjZj/pMGdOvo+XpFYvstv1Aj/wCCudazVhiHJJ/x+M6PPsF0Mw2SOfwD/wCmvCTGbGXn8A+rEfcKQFq+4YGY2VWY9igk+oUfUuQP8fiHiefYJ5y707Gj5fBjb5kIPuStSXirs2P4uNj9GJV99qWez9wsdNqmGkA7XAQfxWqy7N4KYl9ZZYo/ELufZYe2p3kruCU7AbOh8cle4/hSuL44KPicMf8AW9vYAagsbxix0htGIo78sqlj/ETr6KuezeC+ESxlaSU+M5V9Q19tW3Zm7OGw/wATDGh7QozfW5+2ptkOpSHYnZ8Xlx3Hr+f6Sai2dtnaGpM5U9bt0S+rS/qqwbI4InRsVP5VjH/Nv6U18tfVSIhxzWd+1piKRgMHQKvbG3FweFsYoFzD5bd23rPL0VYFrNFNAA0XMfI6Q1eSSiiiipVEUUUUIWMtYy0UUIUTtHdHCT36XDxMT15QD9YWNVzHcHMC9ynSxn9l7j1MDRRVSxp1C0R4qaLwPI7qCxnAwfosUR4njv7Qw91RWI4JYsd5LA3pcH7NvbRRSzE1bWbXxTf3V7BaEvCHaA5JG3kkH31rtwr2gP0APkdP60UVBhanDbmJGoHssLws2gf0AHldP617R8JNoH9Gg8si1mip3DVB29ieAHt+VuQcFsae+eBfKzH3Ka34OBsp7/Exj6KM3vIooqRC1LO2cUeI9lJ4fgbEPjMTIfoqq++9S2F4OYBbZhK/0n09QAooqRG3ks7to4l2rz9lNYTcDAR97hoz42Gb7V6mcPgkjFkRUHYoA91FFXAA0WV8r3+Mk+pqvbLRaiipS1miiihCKKKKEIooooQiiiihCKKKKEL/2Q=="/>
          <p:cNvSpPr>
            <a:spLocks noChangeAspect="1" noChangeArrowheads="1"/>
          </p:cNvSpPr>
          <p:nvPr/>
        </p:nvSpPr>
        <p:spPr bwMode="auto">
          <a:xfrm>
            <a:off x="158749" y="-160338"/>
            <a:ext cx="304800" cy="3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7" rIns="91392" bIns="45697"/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3" name="AutoShape 12" descr="data:image/jpeg;base64,/9j/4AAQSkZJRgABAQAAAQABAAD/2wCEAAkGBhQSEBQUEhQUFRQVGB4YGBgYGBgaGxcYFRsZFRUcGBcfHSYfFxwkGhQcHy8gIycpLC0sFx4xNTAqNSYsLCkBCQoKDgwOGg8PGiwkHSQsNCwpLDUpKSovLykvLC8sLCwtKS0sLywpLC8sLCwsLCwsLCwpKSwsKSwsLCwsLCwsLP/AABEIAHgA1wMBIgACEQEDEQH/xAAcAAACAgMBAQAAAAAAAAAAAAAABwUGAQQIAwL/xABOEAACAQIDBAMKCAwFAgcAAAABAgMAEQQSIQUGBzETQVEiMjVhcXOBkaGxFDNCUnKSssEIFRcjQ1RidKKz0dIlU4KTwiREFjQ2Y4Oj4f/EABoBAAIDAQEAAAAAAAAAAAAAAAADAQIEBQb/xAAxEQABAwIDBgUDBAMAAAAAAAABAAIDERIEITEFE0FRYYEyM3GRoRSx4TRCwdEGInL/2gAMAwEAAhEDEQA/AGNv5vz+LVhYxdL0rMvf5bZQD80351X9kcZhP03/AEpXoYWm+MvmyW07zS9+danHv4rCfTf7Apebocsb+5S/8a2thaYC/jms4ed+1nAkJn4LjGJMPiJvgxHQKht0nfdI4Tnl0te9eexeNIxGIihGFK9K4TN0t7Zja9smtLfYfg7aX0If5wrX3J8JYTzye+l4ONssJe7XNbNqtGHxW6j0yTR2zxoGHxE0JwxbonKZuktfKbXtl0q2bk71/jDDmbo+jAcrbNm5W1vYdtIPfXwji/Pv9qm3wS8HN51vcK5jJHF9Cu1i8HFHhGytGZp8qA2v+EMuHxE0JwbMYpHjzCYC/RsVvbJpe17Vc9wd/fxnhpJxCYhGxULnzlrLm55RbsrmPfTwljf3mb+Y1PL8HPwdN58/ZWtS4K98Xxv6M2kwM6MReztkNvIV1rzwvG5pnCQ4F3c8lElybc7ALW/xzgU7PjYgZlnWx6xmDA6+Olvwt8LYbyt9k10Y443Rl9NOqxve9sgbXVMXE8VsTCM0+y8RGg5t3Vh5TksK3ticYsFOwV88LHlntl+sDV5Zbix5VzdxJ2QmG2nPHEAEOVwo5L0i5iAOoXvp46VC2OU2kUKvK50YuBqnzvNvJ8Ew4mWKTEAsFyxamzXObr009tUg8eIRocLNcc+6TTyjqqR4L7UeXAFHJPRPlUn5pFwPRS84xwKu1XygDNGjG3WxzAk+Oyj1VMUTd4Y3DuiSRwZe1XSHjlG5yphJ2Y9SlWJ9AF6Y2zsX0sKSZSudQ2Vua3F7Hx0teBGFXoMQ9hnzhc3Xlte1+y9NOlThjXWtGiZEXObVxUHvZvKcFEsnQSz5my5YxcjQm505aW9NUk8eIf1ab6yU0bUltv7OjO9EaFFyu0bMttGJTUkeOwqYAx1Q4dVEpcM2lXbZfEfp8NPOMHiAIVDBSNZMxt3GmtQcvHSJWKthJ1YcwSoI8oOopngUmePWGUT4VwAGZHDHtClCt+22Y+uphDHvtLdeqiUua2oKlTx6g/VpfrpWPy9wfq8n10qC4HYdXxOIDqrDoxowB+V46cv4ph/yo/qL/SrTCKN1tvyqxl723V+EuF48wE6YaX66Uz4ZMyhu0A+sXqmcRdx1xWDb4PBH8JQq0ZUKhPdDOM2mmW/PsFW7Z6EQxhhZgigjsIAv7aTJYQC0UTW3AkOWxRRRSUxFFFFCEvOL+xfhMWHRGtMHcxKdFlOXVM3JXIF1voSCKVe6kZX4erAhhg5gQRYggqCCOog9VN/ibPMow4SCTExOzCaNFYnLYFWBUXR1YXVuoiqltjCrHFPNMJFklwskcczoU+EAgWSZSBkxKZefJ1Fxy00CYsiLToRl6ojhEkrXN8QIqOY6KnbD8H7S+hD/ADhWzw+2MTisPPIckYmVU0u0slx3CDrA5s3JR47Cs7liJoMXFLnbpREqRx9/KyyZwi9l8urfJFzVrwkWJix2GRcPKGzokkixP0WHhzX6CA5bZfny82N9bXJVhJiId23U17BdDbEIOLMj9MqdT/Soe+nhHF+ff7VNvgl4Obzze4UpN9fCOL8+/wBqm3wS8HN55vcK58fmLs4/9A3t9lzvvp4Sxv7zN/Manl+Dn4Om8+fsrSN308JY395m/mNTy/Bz8HTefP2VravLKW44eDF8+nualJuVtM4fHRSrG8pS9kQXZrgjT102+OPgxfPp7mpZcLfC2G8rfZNdTD+Q7usM3nNV92rxjmjQkbPmQ9suYKPLZPvFLDpzj8Y0mJnjiaVrs7Bso6gAB1AAAC/prqBluLHUUgeL+7ceFxqNCoRJ0LlRoA6tZ7DqBuDbtvS8K9hdaBQnirTsdSpNRyTl3Q2DDg8KkUDZ074vcHOTzbTT0Ck1xo8KnzMf/OprgnvM/SthHJKFcyA/JI74DxEVDcaR/ip8zH73qYmFmIoUSODoahXDgT/5Wfzo+zTOpYcCD/0uI86Ps0z6y4jzSnw+WEUndu/+q4fLF9g04qTu1zm3rjy65THfxWjufYamDU+hRLoPUJxUnePnxmD+jL746cVJ3j58Zg/oy++OjDeaFE/llQXCfeSDBTzPiHyKyBRoTc3v1DspnHi1s3/PP1H/AKUs+Ee7uHxmImTExiRVjBUEkWOa3URTRPCzZv6qv1n/ALqfid3vDdWvZKgvsFKKubv79nHbbAheQYYREBDoGYXJcr6bDyUz6WuxNwzgtth4I3+CtESGJuEcggrcm/UCPLTKrNNbUWaUT47qf7aoooopKYiiiihCXvF/ZuImiw4wwYkO2bK4TQqLc2F6Um2djY2GMNiRII2NhmkDgka6AOb27eqnLxU2Ik8OHaTMVjmH5tAS8pkBRY06lLNbujoBc1QzjYyMXEBG0keDlBKfF4dVsBBB86xJzyc2PpNLfAHio149Aurgse6ABpApXLmSVSNlYSaSQLBm6RtAFbKST1A3GunK/VVx3W3e2gmOw5mWXIsq5gZlNrHW69J1dlqj9zMUkeFx7yx9IgWHMtyDYygEqw1Vxe4I5ECrLgtmRz4vCYgOpk6VCk50XFIpF45baJikA8jgepUMAc292Q/ldDaOOeyR0TACacdaHiPRUbfTwji/Pv8AapucEvBzeeb3ClJvp4Rxfn3+1Tb4JeDm883uFLj8xMx/6Bvb7LnffTwljf3mb+Y1PL8HQf4dN58/ZWkbvp4Sxv7zN/MaugeBOzSuxgdQZndgfF3gP8NbV5ZffHKcDZ8ak90062HWcoYn1UseG+JWPamGZiAMxFz+0CB76YOK4ImU5pMfM7Wtd0DH1l68fyCL+uP/ALS/3V0YpYmRlhOvRY3xvc8Opomu0gAuSABrc8vXSB4u7yx4vGqsLB0gQpmHJnZrvlPWBYC/lq4PwSzDK+PnZezILeosRUhsvgrgYiDIZZyOp2AX6qgX9dKidFE66teyZIHvFoFFWOCO7jmZ8WwIjVSiH5zHvrdoA9prb457usehxiC4UdFJbqBOaNj4rkj0imvh8OsahEUKqiwVRYADkAByFZngV1KOoZWBBUi4IOhBHWKWcQTLvFYQgR2JB8K99UwMzpPpFLa7c8rDQEjstT0wu14ZFDRyxsp6ww/rS+27wOgkYthpWgv8gjOg8moZfWagfyE4nqxMNvoSe69Ok3MpurQpbN5GLaVTK3j36wmDjLSSqz/JjQhnY9Wg5DxnSl7ws2fLjdoTbRmFhc27C7i1l7Qq6eqpHYvAuJGDYqZpf2EXIp8rXLH0WplYHAxwxrHEioiCyqosAKUXMjaWszJ4q4a5xBdkBwWxSZ49TqZsIoPdKkhI7AxQC/lsfVTW27sxsRh5IVkaIuLCRe+XUG41HZbn10uZuBQdiz46RmPMtGCT5SXvUYdzGuucVMwc5toCg+CGLRMXPnZVzRC1yBezeOnR+NIv82P66/1pYfkDT9cf/aX+6j8gifrj/wC0v91NmMUjrrvhUjEjG20+Vc97d+MPhMNI/SxtLlIjRWBZnIsugOgBNyT1V48L8bLNs2OSd2kdmYlmNza9h6NKqX5A0/XH/wBpf7qYm7Gwhg8LHhw+fowe6ta9yTyubc6U/dhlGmp9Ext5dV2ilaKKKzpqKKKKEKO3g2YcRhZoVcxtIjKrg2KkiwNxr5fFeufd3ME8L7QikXK8eEmVl7CpUH0dh7LV0nVZ3p3LTEiaSMBcTJA8GYmysr8s9hrYjQ8x5KayW1jm8wqhgMjXcikfsPwdtL6EP84V7cO9sPHjYYtHillQMjagMGBV17HU8jWxHsSbC4PaUWIjaN8kNr8mAmXVW5MNeY7aidyfCWE88nvp+AbXDOBHNO2zIDjQ5h5LO+nhHF+ff7VNvgl4Obzze4UpN9fCOL8+/wBqm3wRP+Ht55vcK40fmL0uP/QN7fZIba+xpMXtrEQQrmeTFyqPF+ca5PYALknxV1Nsnd6ODBxYUXyRqq6Ei+WxPLXUj21Fbp8PocFPiMT3+IxEjuzkWyLI5cIg6hqLnmSPRVqravLKgRxgwFwWzrtAKpJc2T4QuUWvqoTl1WqX2VvLJLKsZ6Mc+YcGQBpEYxixtbItwT8rsIqx/CVsTmWykgm40I1IPYRWlgN4IJpDHG92AzWysMy3tmQkASLcgXW41HbVya8FWlFVMTiCMXLkc3XGR9yufMUMcfSWN8vRhsxYWto2oNq+pN5Z/wA056MGSKJ2YRydwrzokgKlyDYEm+hq4YLakUxcRSK5Q5Wsb5T2Gtqi7mFFvVLza235Hws0eUAFZLFA5OZZGtmu2ZAQoIIuDcjTQVNbQxsk+CxoGrxO6p0eYFgmVgVF7k2JGh1tpW9urvGMXG5+XG5R+5Kg2PcsoJJykdp5g8qNm7cJXESSvF0ULEZlVxYKM7Ekk5hlZdRpcN1Wqa04aI14qL2xt5bdPhWEnQQSN8sqGOQRKyi12PddzzGtYxO8cwlYKsbvGZrWV7ssYiewGa1yrMBzuVHjqXxO2ys6xAJcyop1JPRyRu4YiwyktGRzOgvWvszetM7RzP3fTvEtkfKLOVjVnAKqxFrXIvcUD0R3WpNvPMC9uiFojKgZZAXQq7oQO0ZVBFxqTy0rxxe8kouriNh+aYFVe3dvDmzWa6ECS45hgOejCrV8Pju4zrdCoa5tYvYoDftuLeWviXaC/nVRgZIluw+bmBKX7b5T6qqCOSmnVV3ZG8GJcxq4Q9IzrcIwyNFIekVxm/yrFT2jrr4faTR4+cIw7uSBO6zMFDRyFyouADmAv7akd3cWZlM0pGeMBMwJC2MccrNlJIU3Y69gFZ2bvGPg0k+JkiEaOVzqrqAFIU3DEnVrkeIircdFHDVQ+1trNNhMBKxCO8y5x3YW2Vw+YA3C3tcHlpX3BvHICIYGgzC2UOXs5ZWY5CzBiOkGQDXQ31tarPNtiFBGWkUCUgRm+j31Fj2G415ajtqBTEQtFJiMQHAMzo2TpSo6J2iSQgXyEKgJfQC19LUV6I7rxbe2ZshjCfnIzJHGyOHYq6IUPdaMcza2sLA6i9Te7O0HmgzSEFw7qQFK5crsoFjzNgNa8cfEkeHfEwWzR4ZxGQcyZVXOul7MLqNa9t3NpvPEzPa6yMmgtfJYXtc8+dQaEZBA1UtRRRVFdFFFFCEUUUUIWrtLZkeIiaKZFeNuatyPWPaKoH5HEhxkOIwspCxyq5ik17kG7ZJBr5AwPlFMmtHa+2YsNE0szBUX1k9QA6yeymMe5uTeKo5rTmVSBwfilxk2IxMhdZJGcRp3IsxuMz8z5Bby1etm7Liw8YjhRY0HyVFh5fGfGaSW3uJ+Kmnzwu0Ma94g6x2vcd0T2dVTGx+NEq2GJiWQfOQ5T9U6H2Vf6NzRUBMkxjpaNcTQack4K+ZL2OW17aX5X6r1WdkcSMDPYCYRt82TuPadPbVljlDC4IIPWNR66S5pbqFUEHRVyHcmKXpHxiJJLI5dshkVBoFUBcwuQo1Yi5ua2DuPhCQTE1xoD0s1wDa4Bz3F7D1Cp29Zqb3c1Fo5KL2Tuzh8KxaCIRllCmxbvVJIGpNgCSdO01DzbrSvOgmkMuGUuygM0TKZCTZyp/OhdLd7z8WtsoouNaqbQtDZmw4cPm6JMue2YlmYnLoNWJOl+XjqI2juHh3W0SJFfQ6OVIswsUEig6kc76C3XVmooDiM6otCg49y8KFK9Fzy3OeS/cXy2Oe62zNyPWa+P/AuDtbojYm5HSy2Jve5GexN9b9tT9FF7uai0clUn3KYRvEjRdHMy9KxWTPkjNwFJkbuuYDXGW9xrWzFuHhszlkzZjpZ5gQgGisekOfUsb6d9yqyUUXu5otC1I9lxLG0YRcj6MvUwKhDft7kAeioxtxsHYjoQAdCoeRVOltVDWNxodNanqKgOI0KkgFV5twsEecF9LavIbDsF20Gg05aCvrG7l4dw5RcjsS180uXMxuxKCRQb69nO9T9FTe7motHJV5NwsEFyiGy69yJJQtjz7nPbW9TWFwaRrlRQoJLEDrJ1J8te9FQSTqVIAGiKKKKhSiisE0UIS+2RxnwslhOrwt22zr6xr7KuOzdvwYgXhljk+iwJHlHMVy/X1HIVIKkgjkQbEeQ1kExGq9fNsKF2cbi35C6uBqn76bgfD2D/CJEKjuVIDRg9Zy6EH00pNl8RcdBbLOzKPkyWce3X21btmccG5YjDg9rRtb+Fv609mIDTUZLkTbExDRlRw6KC2twtx0NyqCZe2M3P1TY1VsThHjbLIrIexgQfUad+zuK+Al0MjRH/wBxSPaLip1MZhMWtg0E4PVdX9nVW9mOPHNcaXAyR+JpHZc3VvbO25Phz+Zmkj8SsbfV5eynXtHhZgZdRG0RPXGxH8JuPZVZ2hwS5mDE+QSJ/wAlP3VqGJjdkVlMThooPZvF/GR2EnRzD9oWPrFWjAcbIT8dBInjUhx7bH2VU8ZwkxyXyrHIP2XGvoa1RGJ3IxyHusLL6Bm9ovUWQP5IueE48HxNwEn6cIex1Zfuqaw238PJ8XPC3kdT99c4TbKmTvopF8qMPurVZbc9PLVDhGnQq2+I1C6mD35a1kGuX4cfIneyOv0WI9xrfh3uxid7iph/rJ99UODPAqd+OS6SvWa56i4j7QX/ALlj5Qh+6txOLG0APjEPljWqHCP6K2+anzRSNTjDjhz6E/6P/wBr0HGTG/Ng+qf7qj6WRTvWp3UUmYeKW0n7yFGv82Jz7jW9BvJt2XvILeMxBR/EaqcO4ake6neBNc1i9LmHZm3Ze/xEcI/0k+pVNeeL2OkVzj9sSntRHyewEt6gKoWNbq4K7bnmjWklMafFogu7Ko7SQPea0F3mw7GySrI3ZHd/sggemlfPvRsiD4rDyYqQcmlJI9bk+xa2cPt/a+MAXCYdcNF1ELlFvpNz9ApBkYMhUroM2dORc+jR1NPymjLtJETPIwjXrLkLb1mqptbizg4jliz4iTqEY0J+kfuBqJwXCVpWz7QxMkzfNUm31m19QFXbY26+Gwo/MQoh+da7HysdTVauPRSW4WLUl56ZD31VM/Ge2sbrDFHg4+ov3x9YJ/hFFMjLRRZzJVfrSMmsaB/zX5K5Popl7Z4JzLc4aVZB1K4yN69VPsql7U3TxeG+OgkUD5Vsy/WFxWQscNQvaw42CbwOHpoVEUUUWqi1orKtblWKKEKWwO9eLh+LxEy+LOSPUbip3CcW8enfSJIOxkHvFjVMoqwcRoVmfhIJPEwHsmbheOM36TDxt9FmX35qmMLxuw5+MglXyFW+8UmqKuJXDisj9kYV37adyn1h+Luz25vIn0kb7r1upv3s1/8AuIdfnC3ruK54ovVt+5ZXbCgOjj8f0uixtjZj/pMGdOvo+XpFYvstv1Aj/wCCudazVhiHJJ/x+M6PPsF0Mw2SOfwD/wCmvCTGbGXn8A+rEfcKQFq+4YGY2VWY9igk+oUfUuQP8fiHiefYJ5y707Gj5fBjb5kIPuStSXirs2P4uNj9GJV99qWez9wsdNqmGkA7XAQfxWqy7N4KYl9ZZYo/ELufZYe2p3kruCU7AbOh8cle4/hSuL44KPicMf8AW9vYAagsbxix0htGIo78sqlj/ETr6KuezeC+ESxlaSU+M5V9Q19tW3Zm7OGw/wATDGh7QozfW5+2ptkOpSHYnZ8Xlx3Hr+f6Sai2dtnaGpM5U9bt0S+rS/qqwbI4InRsVP5VjH/Nv6U18tfVSIhxzWd+1piKRgMHQKvbG3FweFsYoFzD5bd23rPL0VYFrNFNAA0XMfI6Q1eSSiiiipVEUUUUIWMtYy0UUIUTtHdHCT36XDxMT15QD9YWNVzHcHMC9ynSxn9l7j1MDRRVSxp1C0R4qaLwPI7qCxnAwfosUR4njv7Qw91RWI4JYsd5LA3pcH7NvbRRSzE1bWbXxTf3V7BaEvCHaA5JG3kkH31rtwr2gP0APkdP60UVBhanDbmJGoHssLws2gf0AHldP617R8JNoH9Gg8si1mip3DVB29ieAHt+VuQcFsae+eBfKzH3Ka34OBsp7/Exj6KM3vIooqRC1LO2cUeI9lJ4fgbEPjMTIfoqq++9S2F4OYBbZhK/0n09QAooqRG3ks7to4l2rz9lNYTcDAR97hoz42Gb7V6mcPgkjFkRUHYoA91FFXAA0WV8r3+Mk+pqvbLRaiipS1miiihCKKKKEIooooQiiiihCKKKKEL/2Q=="/>
          <p:cNvSpPr>
            <a:spLocks noChangeAspect="1" noChangeArrowheads="1"/>
          </p:cNvSpPr>
          <p:nvPr/>
        </p:nvSpPr>
        <p:spPr bwMode="auto">
          <a:xfrm>
            <a:off x="158749" y="-160338"/>
            <a:ext cx="304800" cy="3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7" rIns="91392" bIns="45697"/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4" name="AutoShape 14" descr="data:image/jpeg;base64,/9j/4AAQSkZJRgABAQAAAQABAAD/2wCEAAkGBhQSEBQUEhQUFRQVGB4YGBgYGBgaGxcYFRsZFRUcGBcfHSYfFxwkGhQcHy8gIycpLC0sFx4xNTAqNSYsLCkBCQoKDgwOGg8PGiwkHSQsNCwpLDUpKSovLykvLC8sLCwtKS0sLywpLC8sLCwsLCwsLCwpKSwsKSwsLCwsLCwsLP/AABEIAHgA1wMBIgACEQEDEQH/xAAcAAACAgMBAQAAAAAAAAAAAAAABwUGAQQIAwL/xABOEAACAQIDBAMKCAwFAgcAAAABAgMAEQQSIQUGBzETQVEiMjVhcXOBkaGxFDNCUnKSssEIFRcjQ1RidKKz0dIlU4KTwiREFjQ2Y4Oj4f/EABoBAAIDAQEAAAAAAAAAAAAAAAADAQIEBQb/xAAxEQABAwIDBgUDBAMAAAAAAAABAAIDERIEITEFE0FRYYEyM3GRoRSx4TRCwdEGInL/2gAMAwEAAhEDEQA/AGNv5vz+LVhYxdL0rMvf5bZQD80351X9kcZhP03/AEpXoYWm+MvmyW07zS9+danHv4rCfTf7Apebocsb+5S/8a2thaYC/jms4ed+1nAkJn4LjGJMPiJvgxHQKht0nfdI4Tnl0te9eexeNIxGIihGFK9K4TN0t7Zja9smtLfYfg7aX0If5wrX3J8JYTzye+l4ONssJe7XNbNqtGHxW6j0yTR2zxoGHxE0JwxbonKZuktfKbXtl0q2bk71/jDDmbo+jAcrbNm5W1vYdtIPfXwji/Pv9qm3wS8HN51vcK5jJHF9Cu1i8HFHhGytGZp8qA2v+EMuHxE0JwbMYpHjzCYC/RsVvbJpe17Vc9wd/fxnhpJxCYhGxULnzlrLm55RbsrmPfTwljf3mb+Y1PL8HPwdN58/ZWtS4K98Xxv6M2kwM6MReztkNvIV1rzwvG5pnCQ4F3c8lElybc7ALW/xzgU7PjYgZlnWx6xmDA6+Olvwt8LYbyt9k10Y443Rl9NOqxve9sgbXVMXE8VsTCM0+y8RGg5t3Vh5TksK3ticYsFOwV88LHlntl+sDV5Zbix5VzdxJ2QmG2nPHEAEOVwo5L0i5iAOoXvp46VC2OU2kUKvK50YuBqnzvNvJ8Ew4mWKTEAsFyxamzXObr009tUg8eIRocLNcc+6TTyjqqR4L7UeXAFHJPRPlUn5pFwPRS84xwKu1XygDNGjG3WxzAk+Oyj1VMUTd4Y3DuiSRwZe1XSHjlG5yphJ2Y9SlWJ9AF6Y2zsX0sKSZSudQ2Vua3F7Hx0teBGFXoMQ9hnzhc3Xlte1+y9NOlThjXWtGiZEXObVxUHvZvKcFEsnQSz5my5YxcjQm505aW9NUk8eIf1ab6yU0bUltv7OjO9EaFFyu0bMttGJTUkeOwqYAx1Q4dVEpcM2lXbZfEfp8NPOMHiAIVDBSNZMxt3GmtQcvHSJWKthJ1YcwSoI8oOopngUmePWGUT4VwAGZHDHtClCt+22Y+uphDHvtLdeqiUua2oKlTx6g/VpfrpWPy9wfq8n10qC4HYdXxOIDqrDoxowB+V46cv4ph/yo/qL/SrTCKN1tvyqxl723V+EuF48wE6YaX66Uz4ZMyhu0A+sXqmcRdx1xWDb4PBH8JQq0ZUKhPdDOM2mmW/PsFW7Z6EQxhhZgigjsIAv7aTJYQC0UTW3AkOWxRRRSUxFFFFCEvOL+xfhMWHRGtMHcxKdFlOXVM3JXIF1voSCKVe6kZX4erAhhg5gQRYggqCCOog9VN/ibPMow4SCTExOzCaNFYnLYFWBUXR1YXVuoiqltjCrHFPNMJFklwskcczoU+EAgWSZSBkxKZefJ1Fxy00CYsiLToRl6ojhEkrXN8QIqOY6KnbD8H7S+hD/ADhWzw+2MTisPPIckYmVU0u0slx3CDrA5s3JR47Cs7liJoMXFLnbpREqRx9/KyyZwi9l8urfJFzVrwkWJix2GRcPKGzokkixP0WHhzX6CA5bZfny82N9bXJVhJiId23U17BdDbEIOLMj9MqdT/Soe+nhHF+ff7VNvgl4Obzze4UpN9fCOL8+/wBqm3wS8HN55vcK58fmLs4/9A3t9lzvvp4Sxv7zN/Manl+Dn4Om8+fsrSN308JY395m/mNTy/Bz8HTefP2VravLKW44eDF8+nualJuVtM4fHRSrG8pS9kQXZrgjT102+OPgxfPp7mpZcLfC2G8rfZNdTD+Q7usM3nNV92rxjmjQkbPmQ9suYKPLZPvFLDpzj8Y0mJnjiaVrs7Bso6gAB1AAAC/prqBluLHUUgeL+7ceFxqNCoRJ0LlRoA6tZ7DqBuDbtvS8K9hdaBQnirTsdSpNRyTl3Q2DDg8KkUDZ074vcHOTzbTT0Ck1xo8KnzMf/OprgnvM/SthHJKFcyA/JI74DxEVDcaR/ip8zH73qYmFmIoUSODoahXDgT/5Wfzo+zTOpYcCD/0uI86Ps0z6y4jzSnw+WEUndu/+q4fLF9g04qTu1zm3rjy65THfxWjufYamDU+hRLoPUJxUnePnxmD+jL746cVJ3j58Zg/oy++OjDeaFE/llQXCfeSDBTzPiHyKyBRoTc3v1DspnHi1s3/PP1H/AKUs+Ee7uHxmImTExiRVjBUEkWOa3URTRPCzZv6qv1n/ALqfid3vDdWvZKgvsFKKubv79nHbbAheQYYREBDoGYXJcr6bDyUz6WuxNwzgtth4I3+CtESGJuEcggrcm/UCPLTKrNNbUWaUT47qf7aoooopKYiiiihCXvF/ZuImiw4wwYkO2bK4TQqLc2F6Um2djY2GMNiRII2NhmkDgka6AOb27eqnLxU2Ik8OHaTMVjmH5tAS8pkBRY06lLNbujoBc1QzjYyMXEBG0keDlBKfF4dVsBBB86xJzyc2PpNLfAHio149Aurgse6ABpApXLmSVSNlYSaSQLBm6RtAFbKST1A3GunK/VVx3W3e2gmOw5mWXIsq5gZlNrHW69J1dlqj9zMUkeFx7yx9IgWHMtyDYygEqw1Vxe4I5ECrLgtmRz4vCYgOpk6VCk50XFIpF45baJikA8jgepUMAc292Q/ldDaOOeyR0TACacdaHiPRUbfTwji/Pv8AapucEvBzeeb3ClJvp4Rxfn3+1Tb4JeDm883uFLj8xMx/6Bvb7LnffTwljf3mb+Y1PL8HQf4dN58/ZWkbvp4Sxv7zN/MaugeBOzSuxgdQZndgfF3gP8NbV5ZffHKcDZ8ak90062HWcoYn1UseG+JWPamGZiAMxFz+0CB76YOK4ImU5pMfM7Wtd0DH1l68fyCL+uP/ALS/3V0YpYmRlhOvRY3xvc8Opomu0gAuSABrc8vXSB4u7yx4vGqsLB0gQpmHJnZrvlPWBYC/lq4PwSzDK+PnZezILeosRUhsvgrgYiDIZZyOp2AX6qgX9dKidFE66teyZIHvFoFFWOCO7jmZ8WwIjVSiH5zHvrdoA9prb457usehxiC4UdFJbqBOaNj4rkj0imvh8OsahEUKqiwVRYADkAByFZngV1KOoZWBBUi4IOhBHWKWcQTLvFYQgR2JB8K99UwMzpPpFLa7c8rDQEjstT0wu14ZFDRyxsp6ww/rS+27wOgkYthpWgv8gjOg8moZfWagfyE4nqxMNvoSe69Ok3MpurQpbN5GLaVTK3j36wmDjLSSqz/JjQhnY9Wg5DxnSl7ws2fLjdoTbRmFhc27C7i1l7Qq6eqpHYvAuJGDYqZpf2EXIp8rXLH0WplYHAxwxrHEioiCyqosAKUXMjaWszJ4q4a5xBdkBwWxSZ49TqZsIoPdKkhI7AxQC/lsfVTW27sxsRh5IVkaIuLCRe+XUG41HZbn10uZuBQdiz46RmPMtGCT5SXvUYdzGuucVMwc5toCg+CGLRMXPnZVzRC1yBezeOnR+NIv82P66/1pYfkDT9cf/aX+6j8gifrj/wC0v91NmMUjrrvhUjEjG20+Vc97d+MPhMNI/SxtLlIjRWBZnIsugOgBNyT1V48L8bLNs2OSd2kdmYlmNza9h6NKqX5A0/XH/wBpf7qYm7Gwhg8LHhw+fowe6ta9yTyubc6U/dhlGmp9Ext5dV2ilaKKKzpqKKKKEKO3g2YcRhZoVcxtIjKrg2KkiwNxr5fFeufd3ME8L7QikXK8eEmVl7CpUH0dh7LV0nVZ3p3LTEiaSMBcTJA8GYmysr8s9hrYjQ8x5KayW1jm8wqhgMjXcikfsPwdtL6EP84V7cO9sPHjYYtHillQMjagMGBV17HU8jWxHsSbC4PaUWIjaN8kNr8mAmXVW5MNeY7aidyfCWE88nvp+AbXDOBHNO2zIDjQ5h5LO+nhHF+ff7VNvgl4Obzze4UpN9fCOL8+/wBqm3wRP+Ht55vcK40fmL0uP/QN7fZIba+xpMXtrEQQrmeTFyqPF+ca5PYALknxV1Nsnd6ODBxYUXyRqq6Ei+WxPLXUj21Fbp8PocFPiMT3+IxEjuzkWyLI5cIg6hqLnmSPRVqravLKgRxgwFwWzrtAKpJc2T4QuUWvqoTl1WqX2VvLJLKsZ6Mc+YcGQBpEYxixtbItwT8rsIqx/CVsTmWykgm40I1IPYRWlgN4IJpDHG92AzWysMy3tmQkASLcgXW41HbVya8FWlFVMTiCMXLkc3XGR9yufMUMcfSWN8vRhsxYWto2oNq+pN5Z/wA056MGSKJ2YRydwrzokgKlyDYEm+hq4YLakUxcRSK5Q5Wsb5T2Gtqi7mFFvVLza235Hws0eUAFZLFA5OZZGtmu2ZAQoIIuDcjTQVNbQxsk+CxoGrxO6p0eYFgmVgVF7k2JGh1tpW9urvGMXG5+XG5R+5Kg2PcsoJJykdp5g8qNm7cJXESSvF0ULEZlVxYKM7Ekk5hlZdRpcN1Wqa04aI14qL2xt5bdPhWEnQQSN8sqGOQRKyi12PddzzGtYxO8cwlYKsbvGZrWV7ssYiewGa1yrMBzuVHjqXxO2ys6xAJcyop1JPRyRu4YiwyktGRzOgvWvszetM7RzP3fTvEtkfKLOVjVnAKqxFrXIvcUD0R3WpNvPMC9uiFojKgZZAXQq7oQO0ZVBFxqTy0rxxe8kouriNh+aYFVe3dvDmzWa6ECS45hgOejCrV8Pju4zrdCoa5tYvYoDftuLeWviXaC/nVRgZIluw+bmBKX7b5T6qqCOSmnVV3ZG8GJcxq4Q9IzrcIwyNFIekVxm/yrFT2jrr4faTR4+cIw7uSBO6zMFDRyFyouADmAv7akd3cWZlM0pGeMBMwJC2MccrNlJIU3Y69gFZ2bvGPg0k+JkiEaOVzqrqAFIU3DEnVrkeIircdFHDVQ+1trNNhMBKxCO8y5x3YW2Vw+YA3C3tcHlpX3BvHICIYGgzC2UOXs5ZWY5CzBiOkGQDXQ31tarPNtiFBGWkUCUgRm+j31Fj2G415ajtqBTEQtFJiMQHAMzo2TpSo6J2iSQgXyEKgJfQC19LUV6I7rxbe2ZshjCfnIzJHGyOHYq6IUPdaMcza2sLA6i9Te7O0HmgzSEFw7qQFK5crsoFjzNgNa8cfEkeHfEwWzR4ZxGQcyZVXOul7MLqNa9t3NpvPEzPa6yMmgtfJYXtc8+dQaEZBA1UtRRRVFdFFFFCEUUUUIWrtLZkeIiaKZFeNuatyPWPaKoH5HEhxkOIwspCxyq5ik17kG7ZJBr5AwPlFMmtHa+2YsNE0szBUX1k9QA6yeymMe5uTeKo5rTmVSBwfilxk2IxMhdZJGcRp3IsxuMz8z5Bby1etm7Liw8YjhRY0HyVFh5fGfGaSW3uJ+Kmnzwu0Ma94g6x2vcd0T2dVTGx+NEq2GJiWQfOQ5T9U6H2Vf6NzRUBMkxjpaNcTQack4K+ZL2OW17aX5X6r1WdkcSMDPYCYRt82TuPadPbVljlDC4IIPWNR66S5pbqFUEHRVyHcmKXpHxiJJLI5dshkVBoFUBcwuQo1Yi5ua2DuPhCQTE1xoD0s1wDa4Bz3F7D1Cp29Zqb3c1Fo5KL2Tuzh8KxaCIRllCmxbvVJIGpNgCSdO01DzbrSvOgmkMuGUuygM0TKZCTZyp/OhdLd7z8WtsoouNaqbQtDZmw4cPm6JMue2YlmYnLoNWJOl+XjqI2juHh3W0SJFfQ6OVIswsUEig6kc76C3XVmooDiM6otCg49y8KFK9Fzy3OeS/cXy2Oe62zNyPWa+P/AuDtbojYm5HSy2Jve5GexN9b9tT9FF7uai0clUn3KYRvEjRdHMy9KxWTPkjNwFJkbuuYDXGW9xrWzFuHhszlkzZjpZ5gQgGisekOfUsb6d9yqyUUXu5otC1I9lxLG0YRcj6MvUwKhDft7kAeioxtxsHYjoQAdCoeRVOltVDWNxodNanqKgOI0KkgFV5twsEecF9LavIbDsF20Gg05aCvrG7l4dw5RcjsS180uXMxuxKCRQb69nO9T9FTe7motHJV5NwsEFyiGy69yJJQtjz7nPbW9TWFwaRrlRQoJLEDrJ1J8te9FQSTqVIAGiKKKKhSiisE0UIS+2RxnwslhOrwt22zr6xr7KuOzdvwYgXhljk+iwJHlHMVy/X1HIVIKkgjkQbEeQ1kExGq9fNsKF2cbi35C6uBqn76bgfD2D/CJEKjuVIDRg9Zy6EH00pNl8RcdBbLOzKPkyWce3X21btmccG5YjDg9rRtb+Fv609mIDTUZLkTbExDRlRw6KC2twtx0NyqCZe2M3P1TY1VsThHjbLIrIexgQfUad+zuK+Al0MjRH/wBxSPaLip1MZhMWtg0E4PVdX9nVW9mOPHNcaXAyR+JpHZc3VvbO25Phz+Zmkj8SsbfV5eynXtHhZgZdRG0RPXGxH8JuPZVZ2hwS5mDE+QSJ/wAlP3VqGJjdkVlMThooPZvF/GR2EnRzD9oWPrFWjAcbIT8dBInjUhx7bH2VU8ZwkxyXyrHIP2XGvoa1RGJ3IxyHusLL6Bm9ovUWQP5IueE48HxNwEn6cIex1Zfuqaw238PJ8XPC3kdT99c4TbKmTvopF8qMPurVZbc9PLVDhGnQq2+I1C6mD35a1kGuX4cfIneyOv0WI9xrfh3uxid7iph/rJ99UODPAqd+OS6SvWa56i4j7QX/ALlj5Qh+6txOLG0APjEPljWqHCP6K2+anzRSNTjDjhz6E/6P/wBr0HGTG/Ng+qf7qj6WRTvWp3UUmYeKW0n7yFGv82Jz7jW9BvJt2XvILeMxBR/EaqcO4ake6neBNc1i9LmHZm3Ze/xEcI/0k+pVNeeL2OkVzj9sSntRHyewEt6gKoWNbq4K7bnmjWklMafFogu7Ko7SQPea0F3mw7GySrI3ZHd/sggemlfPvRsiD4rDyYqQcmlJI9bk+xa2cPt/a+MAXCYdcNF1ELlFvpNz9ApBkYMhUroM2dORc+jR1NPymjLtJETPIwjXrLkLb1mqptbizg4jliz4iTqEY0J+kfuBqJwXCVpWz7QxMkzfNUm31m19QFXbY26+Gwo/MQoh+da7HysdTVauPRSW4WLUl56ZD31VM/Ge2sbrDFHg4+ov3x9YJ/hFFMjLRRZzJVfrSMmsaB/zX5K5Popl7Z4JzLc4aVZB1K4yN69VPsql7U3TxeG+OgkUD5Vsy/WFxWQscNQvaw42CbwOHpoVEUUUWqi1orKtblWKKEKWwO9eLh+LxEy+LOSPUbip3CcW8enfSJIOxkHvFjVMoqwcRoVmfhIJPEwHsmbheOM36TDxt9FmX35qmMLxuw5+MglXyFW+8UmqKuJXDisj9kYV37adyn1h+Luz25vIn0kb7r1upv3s1/8AuIdfnC3ruK54ovVt+5ZXbCgOjj8f0uixtjZj/pMGdOvo+XpFYvstv1Aj/wCCudazVhiHJJ/x+M6PPsF0Mw2SOfwD/wCmvCTGbGXn8A+rEfcKQFq+4YGY2VWY9igk+oUfUuQP8fiHiefYJ5y707Gj5fBjb5kIPuStSXirs2P4uNj9GJV99qWez9wsdNqmGkA7XAQfxWqy7N4KYl9ZZYo/ELufZYe2p3kruCU7AbOh8cle4/hSuL44KPicMf8AW9vYAagsbxix0htGIo78sqlj/ETr6KuezeC+ESxlaSU+M5V9Q19tW3Zm7OGw/wATDGh7QozfW5+2ptkOpSHYnZ8Xlx3Hr+f6Sai2dtnaGpM5U9bt0S+rS/qqwbI4InRsVP5VjH/Nv6U18tfVSIhxzWd+1piKRgMHQKvbG3FweFsYoFzD5bd23rPL0VYFrNFNAA0XMfI6Q1eSSiiiipVEUUUUIWMtYy0UUIUTtHdHCT36XDxMT15QD9YWNVzHcHMC9ynSxn9l7j1MDRRVSxp1C0R4qaLwPI7qCxnAwfosUR4njv7Qw91RWI4JYsd5LA3pcH7NvbRRSzE1bWbXxTf3V7BaEvCHaA5JG3kkH31rtwr2gP0APkdP60UVBhanDbmJGoHssLws2gf0AHldP617R8JNoH9Gg8si1mip3DVB29ieAHt+VuQcFsae+eBfKzH3Ka34OBsp7/Exj6KM3vIooqRC1LO2cUeI9lJ4fgbEPjMTIfoqq++9S2F4OYBbZhK/0n09QAooqRG3ks7to4l2rz9lNYTcDAR97hoz42Gb7V6mcPgkjFkRUHYoA91FFXAA0WV8r3+Mk+pqvbLRaiipS1miiihCKKKKEIooooQiiiihCKKKKEL/2Q=="/>
          <p:cNvSpPr>
            <a:spLocks noChangeAspect="1" noChangeArrowheads="1"/>
          </p:cNvSpPr>
          <p:nvPr/>
        </p:nvSpPr>
        <p:spPr bwMode="auto">
          <a:xfrm>
            <a:off x="158749" y="-160338"/>
            <a:ext cx="304800" cy="3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7" rIns="91392" bIns="45697"/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pic>
        <p:nvPicPr>
          <p:cNvPr id="15371" name="Picture 2" descr="http://engineering.ksu.edu.sa/Style%20Library/EF/images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AutoShape 4" descr="Image result for king saud university logo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2"/>
          </a:xfrm>
          <a:prstGeom prst="rect">
            <a:avLst/>
          </a:prstGeom>
          <a:noFill/>
        </p:spPr>
        <p:txBody>
          <a:bodyPr lIns="91392" tIns="45697" rIns="91392" bIns="45697"/>
          <a:lstStyle/>
          <a:p>
            <a:pPr defTabSz="91424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374" name="Picture 8" descr="http://engineering.ksu.edu.sa/Style%20Library/EF/images/ef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6" y="0"/>
            <a:ext cx="2000249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"/>
            <a:ext cx="3514017" cy="135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7752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6" y="548680"/>
            <a:ext cx="9000492" cy="590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9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47" y="36042"/>
            <a:ext cx="8754331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  <a:tabLst>
                <a:tab pos="2560802" algn="l"/>
                <a:tab pos="5007092" algn="l"/>
                <a:tab pos="7756651" algn="l"/>
              </a:tabLst>
            </a:pP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De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i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ation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Example</a:t>
            </a:r>
            <a:r>
              <a:rPr kumimoji="0" sz="11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Co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nv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ergence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Final Rema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ks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5" y="432719"/>
            <a:ext cx="9131457" cy="118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5" y="550752"/>
            <a:ext cx="9131836" cy="426912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 rtlCol="0">
            <a:spAutoFit/>
          </a:bodyPr>
          <a:lstStyle/>
          <a:p>
            <a:pPr marL="213925"/>
            <a:r>
              <a:rPr spc="50" dirty="0"/>
              <a:t>N</a:t>
            </a:r>
            <a:r>
              <a:rPr spc="-30" dirty="0"/>
              <a:t>e</a:t>
            </a:r>
            <a:r>
              <a:rPr spc="30" dirty="0"/>
              <a:t>wton</a:t>
            </a:r>
            <a:r>
              <a:rPr spc="-139" dirty="0"/>
              <a:t>’</a:t>
            </a:r>
            <a:r>
              <a:rPr spc="30" dirty="0"/>
              <a:t>s</a:t>
            </a:r>
            <a:r>
              <a:rPr spc="10" dirty="0"/>
              <a:t> </a:t>
            </a:r>
            <a:r>
              <a:rPr spc="30" dirty="0"/>
              <a:t>Method</a:t>
            </a:r>
          </a:p>
        </p:txBody>
      </p:sp>
      <p:sp>
        <p:nvSpPr>
          <p:cNvPr id="5" name="object 5"/>
          <p:cNvSpPr/>
          <p:nvPr/>
        </p:nvSpPr>
        <p:spPr>
          <a:xfrm>
            <a:off x="178071" y="2413361"/>
            <a:ext cx="8784532" cy="403930"/>
          </a:xfrm>
          <a:custGeom>
            <a:avLst/>
            <a:gdLst/>
            <a:ahLst/>
            <a:cxnLst/>
            <a:rect l="l" t="t" r="r" b="b"/>
            <a:pathLst>
              <a:path w="4432935" h="203834">
                <a:moveTo>
                  <a:pt x="4381765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203544"/>
                </a:lnTo>
                <a:lnTo>
                  <a:pt x="4432566" y="203544"/>
                </a:lnTo>
                <a:lnTo>
                  <a:pt x="4431669" y="41299"/>
                </a:lnTo>
                <a:lnTo>
                  <a:pt x="4408709" y="7786"/>
                </a:lnTo>
                <a:lnTo>
                  <a:pt x="4381765" y="0"/>
                </a:lnTo>
                <a:close/>
              </a:path>
            </a:pathLst>
          </a:custGeom>
          <a:solidFill>
            <a:srgbClr val="005F0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8073" y="2791647"/>
            <a:ext cx="8783799" cy="100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8740" y="4696583"/>
            <a:ext cx="201336" cy="201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36036" y="4671416"/>
            <a:ext cx="226404" cy="226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9408" y="4772087"/>
            <a:ext cx="8481793" cy="1258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61874" y="2501016"/>
            <a:ext cx="100567" cy="201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61874" y="2601672"/>
            <a:ext cx="100567" cy="20949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8071" y="2879380"/>
            <a:ext cx="8784532" cy="1918982"/>
          </a:xfrm>
          <a:custGeom>
            <a:avLst/>
            <a:gdLst/>
            <a:ahLst/>
            <a:cxnLst/>
            <a:rect l="l" t="t" r="r" b="b"/>
            <a:pathLst>
              <a:path w="4432935" h="968375">
                <a:moveTo>
                  <a:pt x="4432566" y="0"/>
                </a:moveTo>
                <a:lnTo>
                  <a:pt x="0" y="0"/>
                </a:lnTo>
                <a:lnTo>
                  <a:pt x="0" y="917015"/>
                </a:lnTo>
                <a:lnTo>
                  <a:pt x="16636" y="954529"/>
                </a:lnTo>
                <a:lnTo>
                  <a:pt x="4381765" y="967816"/>
                </a:lnTo>
                <a:lnTo>
                  <a:pt x="4396008" y="965771"/>
                </a:lnTo>
                <a:lnTo>
                  <a:pt x="4427129" y="939812"/>
                </a:lnTo>
                <a:lnTo>
                  <a:pt x="4432566" y="0"/>
                </a:lnTo>
                <a:close/>
              </a:path>
            </a:pathLst>
          </a:custGeom>
          <a:solidFill>
            <a:srgbClr val="E5EFE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61873" y="2576506"/>
            <a:ext cx="0" cy="2158068"/>
          </a:xfrm>
          <a:custGeom>
            <a:avLst/>
            <a:gdLst/>
            <a:ahLst/>
            <a:cxnLst/>
            <a:rect l="l" t="t" r="r" b="b"/>
            <a:pathLst>
              <a:path h="1089025">
                <a:moveTo>
                  <a:pt x="0" y="108890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61873" y="2551338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61873" y="2526172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61873" y="2501005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3573" y="2446461"/>
            <a:ext cx="7580292" cy="2402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2378" spc="-10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Example</a:t>
            </a:r>
            <a:r>
              <a:rPr kumimoji="0" lang="en-US" sz="2378" spc="-10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2</a:t>
            </a:r>
            <a:r>
              <a:rPr kumimoji="0" sz="2378" spc="-10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:</a:t>
            </a:r>
            <a:r>
              <a:rPr kumimoji="0" sz="2378" spc="149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Fi</a:t>
            </a:r>
            <a:r>
              <a:rPr kumimoji="0" sz="2378" spc="-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ed-</a:t>
            </a:r>
            <a:r>
              <a:rPr kumimoji="0" sz="2378" spc="-12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oint Ite</a:t>
            </a:r>
            <a:r>
              <a:rPr kumimoji="0" sz="2378" spc="-4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ation &amp; N</a:t>
            </a:r>
            <a:r>
              <a:rPr kumimoji="0" sz="2378" spc="-5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wton</a:t>
            </a:r>
            <a:r>
              <a:rPr kumimoji="0" sz="2378" spc="-12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’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s Method</a:t>
            </a:r>
            <a:endParaRPr kumimoji="0" sz="2378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25168" fontAlgn="auto">
              <a:spcBef>
                <a:spcPts val="713"/>
              </a:spcBef>
              <a:spcAft>
                <a:spcPts val="0"/>
              </a:spcAft>
            </a:pP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Consider the function</a:t>
            </a:r>
            <a:endParaRPr kumimoji="0" sz="218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75"/>
              </a:spcBef>
              <a:spcAft>
                <a:spcPts val="0"/>
              </a:spcAft>
            </a:pPr>
            <a:endParaRPr kumimoji="0" sz="1883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3060379" fontAlgn="auto">
              <a:spcBef>
                <a:spcPts val="0"/>
              </a:spcBef>
              <a:spcAft>
                <a:spcPts val="0"/>
              </a:spcAft>
            </a:pP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180" i="1" spc="-31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11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(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180" i="1" spc="-40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12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)</a:t>
            </a:r>
            <a:r>
              <a:rPr kumimoji="0" sz="2180" spc="-8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180" spc="-5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=</a:t>
            </a:r>
            <a:r>
              <a:rPr kumimoji="0" sz="2180" spc="-9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cos</a:t>
            </a:r>
            <a:r>
              <a:rPr kumimoji="0" sz="2180" spc="-24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180" i="1" spc="6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79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2180" i="1" spc="-268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180" i="1" spc="19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-5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=</a:t>
            </a:r>
            <a:r>
              <a:rPr kumimoji="0" sz="2180" spc="-8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0</a:t>
            </a:r>
            <a:endParaRPr kumimoji="0" sz="218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25168" marR="10067" fontAlgn="auto">
              <a:lnSpc>
                <a:spcPct val="102600"/>
              </a:lnSpc>
              <a:spcBef>
                <a:spcPts val="2170"/>
              </a:spcBef>
              <a:spcAft>
                <a:spcPts val="0"/>
              </a:spcAft>
            </a:pP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Appr</a:t>
            </a:r>
            <a:r>
              <a:rPr kumimoji="0" sz="2180" spc="-7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ximate a root of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180" i="1" spc="28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using </a:t>
            </a:r>
            <a:r>
              <a:rPr kumimoji="0" sz="2180" spc="-1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(a)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 fi</a:t>
            </a:r>
            <a:r>
              <a:rPr kumimoji="0" sz="2180" spc="-7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ed-point method, and </a:t>
            </a:r>
            <a:r>
              <a:rPr kumimoji="0" sz="2180" spc="-1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(b) </a:t>
            </a:r>
            <a:r>
              <a:rPr kumimoji="0" sz="2180" spc="-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2180" spc="-5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wton</a:t>
            </a:r>
            <a:r>
              <a:rPr kumimoji="0" sz="2180" spc="-11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’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 Method</a:t>
            </a:r>
            <a:endParaRPr kumimoji="0" sz="218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96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5" h="129539">
                <a:moveTo>
                  <a:pt x="0" y="129032"/>
                </a:moveTo>
                <a:lnTo>
                  <a:pt x="1535976" y="129032"/>
                </a:lnTo>
                <a:lnTo>
                  <a:pt x="1535976" y="0"/>
                </a:lnTo>
                <a:lnTo>
                  <a:pt x="0" y="0"/>
                </a:lnTo>
                <a:lnTo>
                  <a:pt x="0" y="129032"/>
                </a:lnTo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47965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2"/>
                </a:moveTo>
                <a:lnTo>
                  <a:pt x="1535976" y="129032"/>
                </a:lnTo>
                <a:lnTo>
                  <a:pt x="1535976" y="0"/>
                </a:lnTo>
                <a:lnTo>
                  <a:pt x="0" y="0"/>
                </a:lnTo>
                <a:lnTo>
                  <a:pt x="0" y="129032"/>
                </a:lnTo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91734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2"/>
                </a:moveTo>
                <a:lnTo>
                  <a:pt x="1535976" y="129032"/>
                </a:lnTo>
                <a:lnTo>
                  <a:pt x="1535976" y="0"/>
                </a:lnTo>
                <a:lnTo>
                  <a:pt x="0" y="0"/>
                </a:lnTo>
                <a:lnTo>
                  <a:pt x="0" y="129032"/>
                </a:lnTo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Nume</a:t>
            </a:r>
            <a:r>
              <a:rPr dirty="0">
                <a:solidFill>
                  <a:prstClr val="white"/>
                </a:solidFill>
              </a:rPr>
              <a:t>r</a:t>
            </a:r>
            <a:r>
              <a:rPr spc="-10" dirty="0">
                <a:solidFill>
                  <a:prstClr val="white"/>
                </a:solidFill>
              </a:rPr>
              <a:t>ical </a:t>
            </a:r>
            <a:r>
              <a:rPr spc="-20" dirty="0">
                <a:solidFill>
                  <a:prstClr val="white"/>
                </a:solidFill>
              </a:rPr>
              <a:t>A</a:t>
            </a:r>
            <a:r>
              <a:rPr spc="-10" dirty="0">
                <a:solidFill>
                  <a:prstClr val="white"/>
                </a:solidFill>
              </a:rPr>
              <a:t>nalysis</a:t>
            </a:r>
            <a:r>
              <a:rPr dirty="0">
                <a:solidFill>
                  <a:prstClr val="white"/>
                </a:solidFill>
              </a:rPr>
              <a:t> </a:t>
            </a:r>
            <a:r>
              <a:rPr spc="-10" dirty="0">
                <a:solidFill>
                  <a:prstClr val="white"/>
                </a:solidFill>
              </a:rPr>
              <a:t> (Chapter 2)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</a:t>
            </a:r>
            <a:r>
              <a:rPr spc="-40" dirty="0">
                <a:solidFill>
                  <a:prstClr val="white"/>
                </a:solidFill>
              </a:rPr>
              <a:t>e</a:t>
            </a:r>
            <a:r>
              <a:rPr spc="-10" dirty="0">
                <a:solidFill>
                  <a:prstClr val="white"/>
                </a:solidFill>
              </a:rPr>
              <a:t>wton</a:t>
            </a:r>
            <a:r>
              <a:rPr spc="-69" dirty="0">
                <a:solidFill>
                  <a:prstClr val="white"/>
                </a:solidFill>
              </a:rPr>
              <a:t>’</a:t>
            </a:r>
            <a:r>
              <a:rPr spc="-10" dirty="0">
                <a:solidFill>
                  <a:prstClr val="white"/>
                </a:solidFill>
              </a:rPr>
              <a:t>s Me</a:t>
            </a:r>
            <a:r>
              <a:rPr spc="-20" dirty="0">
                <a:solidFill>
                  <a:prstClr val="white"/>
                </a:solidFill>
              </a:rPr>
              <a:t>t</a:t>
            </a:r>
            <a:r>
              <a:rPr spc="-10" dirty="0">
                <a:solidFill>
                  <a:prstClr val="white"/>
                </a:solidFill>
              </a:rPr>
              <a:t>hod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527497" y="6628935"/>
            <a:ext cx="1673604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R L Burden &amp; J D </a:t>
            </a:r>
            <a:r>
              <a:rPr kumimoji="0" sz="1189" spc="-6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aires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xfrm>
            <a:off x="16795677" y="13136240"/>
            <a:ext cx="1063253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35"/>
            <a:r>
              <a:rPr spc="-10" dirty="0">
                <a:solidFill>
                  <a:prstClr val="white"/>
                </a:solidFill>
              </a:rPr>
              <a:t>13 / 33</a:t>
            </a:r>
          </a:p>
        </p:txBody>
      </p:sp>
    </p:spTree>
    <p:extLst>
      <p:ext uri="{BB962C8B-B14F-4D97-AF65-F5344CB8AC3E}">
        <p14:creationId xmlns:p14="http://schemas.microsoft.com/office/powerpoint/2010/main" xmlns="" val="403992466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47" y="36042"/>
            <a:ext cx="8754331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  <a:tabLst>
                <a:tab pos="2560802" algn="l"/>
                <a:tab pos="5007092" algn="l"/>
                <a:tab pos="7756651" algn="l"/>
              </a:tabLst>
            </a:pP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De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i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ation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Example</a:t>
            </a:r>
            <a:r>
              <a:rPr kumimoji="0" sz="11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Co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nv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ergence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Final Rema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ks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5" y="432719"/>
            <a:ext cx="9131457" cy="118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5" y="550753"/>
            <a:ext cx="9131836" cy="426912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 rtlCol="0">
            <a:spAutoFit/>
          </a:bodyPr>
          <a:lstStyle/>
          <a:p>
            <a:pPr marL="213925"/>
            <a:r>
              <a:rPr spc="50" dirty="0"/>
              <a:t>N</a:t>
            </a:r>
            <a:r>
              <a:rPr spc="-30" dirty="0"/>
              <a:t>e</a:t>
            </a:r>
            <a:r>
              <a:rPr spc="30" dirty="0"/>
              <a:t>wton</a:t>
            </a:r>
            <a:r>
              <a:rPr spc="-139" dirty="0"/>
              <a:t>’</a:t>
            </a:r>
            <a:r>
              <a:rPr spc="30" dirty="0"/>
              <a:t>s</a:t>
            </a:r>
            <a:r>
              <a:rPr spc="10" dirty="0"/>
              <a:t> </a:t>
            </a:r>
            <a:r>
              <a:rPr spc="30" dirty="0"/>
              <a:t>Method</a:t>
            </a:r>
            <a:r>
              <a:rPr spc="10" dirty="0"/>
              <a:t> </a:t>
            </a:r>
            <a:r>
              <a:rPr spc="40" dirty="0"/>
              <a:t>&amp;</a:t>
            </a:r>
            <a:r>
              <a:rPr spc="10" dirty="0"/>
              <a:t> </a:t>
            </a:r>
            <a:r>
              <a:rPr spc="20" dirty="0"/>
              <a:t>Fi</a:t>
            </a:r>
            <a:r>
              <a:rPr spc="-59" dirty="0"/>
              <a:t>x</a:t>
            </a:r>
            <a:r>
              <a:rPr spc="30" dirty="0"/>
              <a:t>ed-</a:t>
            </a:r>
            <a:r>
              <a:rPr spc="-109" dirty="0"/>
              <a:t>P</a:t>
            </a:r>
            <a:r>
              <a:rPr spc="20" dirty="0"/>
              <a:t>oint</a:t>
            </a:r>
            <a:r>
              <a:rPr spc="10" dirty="0"/>
              <a:t> </a:t>
            </a:r>
            <a:r>
              <a:rPr spc="20" dirty="0"/>
              <a:t>Ite</a:t>
            </a:r>
            <a:r>
              <a:rPr spc="-10" dirty="0"/>
              <a:t>r</a:t>
            </a:r>
            <a:r>
              <a:rPr spc="30" dirty="0"/>
              <a:t>ation</a:t>
            </a:r>
          </a:p>
        </p:txBody>
      </p:sp>
      <p:sp>
        <p:nvSpPr>
          <p:cNvPr id="5" name="object 5"/>
          <p:cNvSpPr/>
          <p:nvPr/>
        </p:nvSpPr>
        <p:spPr>
          <a:xfrm>
            <a:off x="178071" y="2068322"/>
            <a:ext cx="8784532" cy="426580"/>
          </a:xfrm>
          <a:custGeom>
            <a:avLst/>
            <a:gdLst/>
            <a:ahLst/>
            <a:cxnLst/>
            <a:rect l="l" t="t" r="r" b="b"/>
            <a:pathLst>
              <a:path w="4432935" h="215265">
                <a:moveTo>
                  <a:pt x="4381765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215238"/>
                </a:lnTo>
                <a:lnTo>
                  <a:pt x="4432566" y="215238"/>
                </a:lnTo>
                <a:lnTo>
                  <a:pt x="4431669" y="41299"/>
                </a:lnTo>
                <a:lnTo>
                  <a:pt x="4408709" y="7786"/>
                </a:lnTo>
                <a:lnTo>
                  <a:pt x="4381765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573" y="2112509"/>
            <a:ext cx="5821121" cy="36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(a) Fi</a:t>
            </a:r>
            <a:r>
              <a:rPr kumimoji="0" sz="2378" spc="-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ed-</a:t>
            </a:r>
            <a:r>
              <a:rPr kumimoji="0" sz="2378" spc="-12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oint Ite</a:t>
            </a:r>
            <a:r>
              <a:rPr kumimoji="0" sz="2378" spc="-4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ation </a:t>
            </a:r>
            <a:r>
              <a:rPr kumimoji="0" sz="2378" spc="-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or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378" i="1" spc="-337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2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(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-446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)</a:t>
            </a:r>
            <a:r>
              <a:rPr kumimoji="0" sz="2378" spc="-8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spc="6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=</a:t>
            </a:r>
            <a:r>
              <a:rPr kumimoji="0" sz="2378" spc="-8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cos</a:t>
            </a:r>
            <a:r>
              <a:rPr kumimoji="0" sz="2378" spc="-268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i="1" spc="-69" dirty="0">
                <a:solidFill>
                  <a:srgbClr val="FFFFFF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2378" i="1" spc="-287" dirty="0">
                <a:solidFill>
                  <a:srgbClr val="FFFFFF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endParaRPr kumimoji="0" sz="2378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8073" y="2469787"/>
            <a:ext cx="8783799" cy="100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8740" y="5214117"/>
            <a:ext cx="201336" cy="201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36036" y="5188950"/>
            <a:ext cx="226404" cy="226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9408" y="5289621"/>
            <a:ext cx="8481793" cy="1258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61874" y="2155977"/>
            <a:ext cx="100567" cy="201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61874" y="2256604"/>
            <a:ext cx="100567" cy="29575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8071" y="2557482"/>
            <a:ext cx="8784532" cy="2758300"/>
          </a:xfrm>
          <a:custGeom>
            <a:avLst/>
            <a:gdLst/>
            <a:ahLst/>
            <a:cxnLst/>
            <a:rect l="l" t="t" r="r" b="b"/>
            <a:pathLst>
              <a:path w="4432935" h="1391920">
                <a:moveTo>
                  <a:pt x="4432566" y="0"/>
                </a:moveTo>
                <a:lnTo>
                  <a:pt x="0" y="0"/>
                </a:lnTo>
                <a:lnTo>
                  <a:pt x="0" y="1340617"/>
                </a:lnTo>
                <a:lnTo>
                  <a:pt x="16636" y="1378131"/>
                </a:lnTo>
                <a:lnTo>
                  <a:pt x="4381765" y="1391417"/>
                </a:lnTo>
                <a:lnTo>
                  <a:pt x="4396008" y="1389372"/>
                </a:lnTo>
                <a:lnTo>
                  <a:pt x="4427129" y="1363413"/>
                </a:lnTo>
                <a:lnTo>
                  <a:pt x="4432566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61873" y="2231438"/>
            <a:ext cx="0" cy="3021295"/>
          </a:xfrm>
          <a:custGeom>
            <a:avLst/>
            <a:gdLst/>
            <a:ahLst/>
            <a:cxnLst/>
            <a:rect l="l" t="t" r="r" b="b"/>
            <a:pathLst>
              <a:path h="1524635">
                <a:moveTo>
                  <a:pt x="0" y="15241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61873" y="2206270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61873" y="2181103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61873" y="2155936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96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5" h="129539">
                <a:moveTo>
                  <a:pt x="0" y="129031"/>
                </a:moveTo>
                <a:lnTo>
                  <a:pt x="1535976" y="129031"/>
                </a:lnTo>
                <a:lnTo>
                  <a:pt x="1535976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47965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1"/>
                </a:moveTo>
                <a:lnTo>
                  <a:pt x="1535976" y="129031"/>
                </a:lnTo>
                <a:lnTo>
                  <a:pt x="1535976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91734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1"/>
                </a:moveTo>
                <a:lnTo>
                  <a:pt x="1535976" y="129031"/>
                </a:lnTo>
                <a:lnTo>
                  <a:pt x="1535976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Nume</a:t>
            </a:r>
            <a:r>
              <a:rPr dirty="0">
                <a:solidFill>
                  <a:prstClr val="white"/>
                </a:solidFill>
              </a:rPr>
              <a:t>r</a:t>
            </a:r>
            <a:r>
              <a:rPr spc="-10" dirty="0">
                <a:solidFill>
                  <a:prstClr val="white"/>
                </a:solidFill>
              </a:rPr>
              <a:t>ical Anal</a:t>
            </a:r>
            <a:r>
              <a:rPr spc="-20" dirty="0">
                <a:solidFill>
                  <a:prstClr val="white"/>
                </a:solidFill>
              </a:rPr>
              <a:t>y</a:t>
            </a:r>
            <a:r>
              <a:rPr spc="-10" dirty="0">
                <a:solidFill>
                  <a:prstClr val="white"/>
                </a:solidFill>
              </a:rPr>
              <a:t>sis</a:t>
            </a:r>
            <a:r>
              <a:rPr dirty="0">
                <a:solidFill>
                  <a:prstClr val="white"/>
                </a:solidFill>
              </a:rPr>
              <a:t> </a:t>
            </a:r>
            <a:r>
              <a:rPr spc="-10" dirty="0">
                <a:solidFill>
                  <a:prstClr val="white"/>
                </a:solidFill>
              </a:rPr>
              <a:t> (Chapter 2)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</a:t>
            </a:r>
            <a:r>
              <a:rPr spc="-40" dirty="0">
                <a:solidFill>
                  <a:prstClr val="white"/>
                </a:solidFill>
              </a:rPr>
              <a:t>e</a:t>
            </a:r>
            <a:r>
              <a:rPr spc="-10" dirty="0">
                <a:solidFill>
                  <a:prstClr val="white"/>
                </a:solidFill>
              </a:rPr>
              <a:t>wton</a:t>
            </a:r>
            <a:r>
              <a:rPr spc="-69" dirty="0">
                <a:solidFill>
                  <a:prstClr val="white"/>
                </a:solidFill>
              </a:rPr>
              <a:t>’</a:t>
            </a:r>
            <a:r>
              <a:rPr spc="-10" dirty="0">
                <a:solidFill>
                  <a:prstClr val="white"/>
                </a:solidFill>
              </a:rPr>
              <a:t>s M</a:t>
            </a:r>
            <a:r>
              <a:rPr spc="-20" dirty="0">
                <a:solidFill>
                  <a:prstClr val="white"/>
                </a:solidFill>
              </a:rPr>
              <a:t>e</a:t>
            </a:r>
            <a:r>
              <a:rPr spc="-10" dirty="0">
                <a:solidFill>
                  <a:prstClr val="white"/>
                </a:solidFill>
              </a:rPr>
              <a:t>thod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527497" y="6628935"/>
            <a:ext cx="1673604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R L Burden &amp; J D </a:t>
            </a:r>
            <a:r>
              <a:rPr kumimoji="0" sz="1189" spc="-6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aires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92953" y="6628935"/>
            <a:ext cx="510890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15 / 33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37636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47" y="36042"/>
            <a:ext cx="8754331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  <a:tabLst>
                <a:tab pos="2560802" algn="l"/>
                <a:tab pos="5007092" algn="l"/>
                <a:tab pos="7756651" algn="l"/>
              </a:tabLst>
            </a:pP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De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i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ation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Example</a:t>
            </a:r>
            <a:r>
              <a:rPr kumimoji="0" sz="11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Co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nv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ergence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Final Rema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ks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5" y="432719"/>
            <a:ext cx="9131457" cy="118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5" y="550753"/>
            <a:ext cx="9131836" cy="426912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 rtlCol="0">
            <a:spAutoFit/>
          </a:bodyPr>
          <a:lstStyle/>
          <a:p>
            <a:pPr marL="213925"/>
            <a:r>
              <a:rPr spc="50" dirty="0"/>
              <a:t>N</a:t>
            </a:r>
            <a:r>
              <a:rPr spc="-30" dirty="0"/>
              <a:t>e</a:t>
            </a:r>
            <a:r>
              <a:rPr spc="30" dirty="0"/>
              <a:t>wton</a:t>
            </a:r>
            <a:r>
              <a:rPr spc="-139" dirty="0"/>
              <a:t>’</a:t>
            </a:r>
            <a:r>
              <a:rPr spc="30" dirty="0"/>
              <a:t>s</a:t>
            </a:r>
            <a:r>
              <a:rPr spc="10" dirty="0"/>
              <a:t> </a:t>
            </a:r>
            <a:r>
              <a:rPr spc="30" dirty="0"/>
              <a:t>Method</a:t>
            </a:r>
            <a:r>
              <a:rPr spc="10" dirty="0"/>
              <a:t> </a:t>
            </a:r>
            <a:r>
              <a:rPr spc="40" dirty="0"/>
              <a:t>&amp;</a:t>
            </a:r>
            <a:r>
              <a:rPr spc="10" dirty="0"/>
              <a:t> </a:t>
            </a:r>
            <a:r>
              <a:rPr spc="20" dirty="0"/>
              <a:t>Fi</a:t>
            </a:r>
            <a:r>
              <a:rPr spc="-59" dirty="0"/>
              <a:t>x</a:t>
            </a:r>
            <a:r>
              <a:rPr spc="30" dirty="0"/>
              <a:t>ed-</a:t>
            </a:r>
            <a:r>
              <a:rPr spc="-109" dirty="0"/>
              <a:t>P</a:t>
            </a:r>
            <a:r>
              <a:rPr spc="20" dirty="0"/>
              <a:t>oint</a:t>
            </a:r>
            <a:r>
              <a:rPr spc="10" dirty="0"/>
              <a:t> </a:t>
            </a:r>
            <a:r>
              <a:rPr spc="20" dirty="0"/>
              <a:t>Ite</a:t>
            </a:r>
            <a:r>
              <a:rPr spc="-10" dirty="0"/>
              <a:t>r</a:t>
            </a:r>
            <a:r>
              <a:rPr spc="30" dirty="0"/>
              <a:t>ation</a:t>
            </a:r>
          </a:p>
        </p:txBody>
      </p:sp>
      <p:sp>
        <p:nvSpPr>
          <p:cNvPr id="5" name="object 5"/>
          <p:cNvSpPr/>
          <p:nvPr/>
        </p:nvSpPr>
        <p:spPr>
          <a:xfrm>
            <a:off x="178071" y="2068322"/>
            <a:ext cx="8784532" cy="426580"/>
          </a:xfrm>
          <a:custGeom>
            <a:avLst/>
            <a:gdLst/>
            <a:ahLst/>
            <a:cxnLst/>
            <a:rect l="l" t="t" r="r" b="b"/>
            <a:pathLst>
              <a:path w="4432935" h="215265">
                <a:moveTo>
                  <a:pt x="4381765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215238"/>
                </a:lnTo>
                <a:lnTo>
                  <a:pt x="4432566" y="215238"/>
                </a:lnTo>
                <a:lnTo>
                  <a:pt x="4431669" y="41299"/>
                </a:lnTo>
                <a:lnTo>
                  <a:pt x="4408709" y="7786"/>
                </a:lnTo>
                <a:lnTo>
                  <a:pt x="4381765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8073" y="2469787"/>
            <a:ext cx="8783799" cy="100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8740" y="5214117"/>
            <a:ext cx="201336" cy="201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36036" y="5188950"/>
            <a:ext cx="226404" cy="226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9408" y="5289621"/>
            <a:ext cx="8481793" cy="1258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61874" y="2155977"/>
            <a:ext cx="100567" cy="201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61874" y="2256604"/>
            <a:ext cx="100567" cy="29575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8071" y="2557482"/>
            <a:ext cx="8784532" cy="2758300"/>
          </a:xfrm>
          <a:custGeom>
            <a:avLst/>
            <a:gdLst/>
            <a:ahLst/>
            <a:cxnLst/>
            <a:rect l="l" t="t" r="r" b="b"/>
            <a:pathLst>
              <a:path w="4432935" h="1391920">
                <a:moveTo>
                  <a:pt x="4432566" y="0"/>
                </a:moveTo>
                <a:lnTo>
                  <a:pt x="0" y="0"/>
                </a:lnTo>
                <a:lnTo>
                  <a:pt x="0" y="1340617"/>
                </a:lnTo>
                <a:lnTo>
                  <a:pt x="16636" y="1378131"/>
                </a:lnTo>
                <a:lnTo>
                  <a:pt x="4381765" y="1391417"/>
                </a:lnTo>
                <a:lnTo>
                  <a:pt x="4396008" y="1389372"/>
                </a:lnTo>
                <a:lnTo>
                  <a:pt x="4427129" y="1363413"/>
                </a:lnTo>
                <a:lnTo>
                  <a:pt x="4432566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61873" y="2231438"/>
            <a:ext cx="0" cy="3021295"/>
          </a:xfrm>
          <a:custGeom>
            <a:avLst/>
            <a:gdLst/>
            <a:ahLst/>
            <a:cxnLst/>
            <a:rect l="l" t="t" r="r" b="b"/>
            <a:pathLst>
              <a:path h="1524635">
                <a:moveTo>
                  <a:pt x="0" y="15241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61873" y="2206270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61873" y="2181103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61873" y="2155936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8363" y="2652372"/>
            <a:ext cx="152209" cy="1522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3574" y="2112509"/>
            <a:ext cx="8167941" cy="1997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(a) Fi</a:t>
            </a:r>
            <a:r>
              <a:rPr kumimoji="0" sz="2378" spc="-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ed-</a:t>
            </a:r>
            <a:r>
              <a:rPr kumimoji="0" sz="2378" spc="-12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oint Ite</a:t>
            </a:r>
            <a:r>
              <a:rPr kumimoji="0" sz="2378" spc="-4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ation </a:t>
            </a:r>
            <a:r>
              <a:rPr kumimoji="0" sz="2378" spc="-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or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378" i="1" spc="-337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2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(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-446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)</a:t>
            </a:r>
            <a:r>
              <a:rPr kumimoji="0" sz="2378" spc="-8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spc="6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=</a:t>
            </a:r>
            <a:r>
              <a:rPr kumimoji="0" sz="2378" spc="-8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cos</a:t>
            </a:r>
            <a:r>
              <a:rPr kumimoji="0" sz="2378" spc="-268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i="1" spc="-69" dirty="0">
                <a:solidFill>
                  <a:srgbClr val="FFFFFF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2378" i="1" spc="-287" dirty="0">
                <a:solidFill>
                  <a:srgbClr val="FFFFFF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endParaRPr kumimoji="0" sz="2378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573821" marR="181207" fontAlgn="auto">
              <a:lnSpc>
                <a:spcPct val="102699"/>
              </a:lnSpc>
              <a:spcBef>
                <a:spcPts val="733"/>
              </a:spcBef>
              <a:spcAft>
                <a:spcPts val="0"/>
              </a:spcAft>
            </a:pPr>
            <a:r>
              <a:rPr kumimoji="0" sz="2180" spc="-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solution to this root-finding pro</a:t>
            </a:r>
            <a:r>
              <a:rPr kumimoji="0" sz="2180" spc="-5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lem is also a solution to the fi</a:t>
            </a:r>
            <a:r>
              <a:rPr kumimoji="0" sz="2180" spc="-7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ed-point pro</a:t>
            </a:r>
            <a:r>
              <a:rPr kumimoji="0" sz="2180" spc="-5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lem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989084" algn="ctr" fontAlgn="auto">
              <a:spcBef>
                <a:spcPts val="69"/>
              </a:spcBef>
              <a:spcAft>
                <a:spcPts val="0"/>
              </a:spcAft>
            </a:pP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180" i="1" spc="19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-5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=</a:t>
            </a:r>
            <a:r>
              <a:rPr kumimoji="0" sz="2180" spc="-8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cos</a:t>
            </a:r>
            <a:r>
              <a:rPr kumimoji="0" sz="2180" spc="-24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573821" fontAlgn="auto">
              <a:spcBef>
                <a:spcPts val="1348"/>
              </a:spcBef>
              <a:spcAft>
                <a:spcPts val="0"/>
              </a:spcAft>
            </a:pP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and the </a:t>
            </a:r>
            <a:r>
              <a:rPr kumimoji="0" sz="2180" spc="-4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gr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aph implies that a single fi</a:t>
            </a:r>
            <a:r>
              <a:rPr kumimoji="0" sz="2180" spc="-7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ed-point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180" i="1" spc="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lies in </a:t>
            </a:r>
            <a:r>
              <a:rPr kumimoji="0" sz="2180" spc="-8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[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0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,</a:t>
            </a:r>
            <a:r>
              <a:rPr kumimoji="0" sz="2180" i="1" spc="-24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16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π</a:t>
            </a:r>
            <a:r>
              <a:rPr kumimoji="0" sz="2180" i="1" spc="466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/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</a:t>
            </a:r>
            <a:r>
              <a:rPr kumimoji="0" sz="2180" spc="-8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]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196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5" h="129539">
                <a:moveTo>
                  <a:pt x="0" y="129031"/>
                </a:moveTo>
                <a:lnTo>
                  <a:pt x="1535976" y="129031"/>
                </a:lnTo>
                <a:lnTo>
                  <a:pt x="1535976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47965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1"/>
                </a:moveTo>
                <a:lnTo>
                  <a:pt x="1535976" y="129031"/>
                </a:lnTo>
                <a:lnTo>
                  <a:pt x="1535976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91734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1"/>
                </a:moveTo>
                <a:lnTo>
                  <a:pt x="1535976" y="129031"/>
                </a:lnTo>
                <a:lnTo>
                  <a:pt x="1535976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Nume</a:t>
            </a:r>
            <a:r>
              <a:rPr dirty="0">
                <a:solidFill>
                  <a:prstClr val="white"/>
                </a:solidFill>
              </a:rPr>
              <a:t>r</a:t>
            </a:r>
            <a:r>
              <a:rPr spc="-10" dirty="0">
                <a:solidFill>
                  <a:prstClr val="white"/>
                </a:solidFill>
              </a:rPr>
              <a:t>ical Anal</a:t>
            </a:r>
            <a:r>
              <a:rPr spc="-20" dirty="0">
                <a:solidFill>
                  <a:prstClr val="white"/>
                </a:solidFill>
              </a:rPr>
              <a:t>y</a:t>
            </a:r>
            <a:r>
              <a:rPr spc="-10" dirty="0">
                <a:solidFill>
                  <a:prstClr val="white"/>
                </a:solidFill>
              </a:rPr>
              <a:t>sis</a:t>
            </a:r>
            <a:r>
              <a:rPr dirty="0">
                <a:solidFill>
                  <a:prstClr val="white"/>
                </a:solidFill>
              </a:rPr>
              <a:t> </a:t>
            </a:r>
            <a:r>
              <a:rPr spc="-10" dirty="0">
                <a:solidFill>
                  <a:prstClr val="white"/>
                </a:solidFill>
              </a:rPr>
              <a:t> (Chapter 2)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</a:t>
            </a:r>
            <a:r>
              <a:rPr spc="-40" dirty="0">
                <a:solidFill>
                  <a:prstClr val="white"/>
                </a:solidFill>
              </a:rPr>
              <a:t>e</a:t>
            </a:r>
            <a:r>
              <a:rPr spc="-10" dirty="0">
                <a:solidFill>
                  <a:prstClr val="white"/>
                </a:solidFill>
              </a:rPr>
              <a:t>wton</a:t>
            </a:r>
            <a:r>
              <a:rPr spc="-69" dirty="0">
                <a:solidFill>
                  <a:prstClr val="white"/>
                </a:solidFill>
              </a:rPr>
              <a:t>’</a:t>
            </a:r>
            <a:r>
              <a:rPr spc="-10" dirty="0">
                <a:solidFill>
                  <a:prstClr val="white"/>
                </a:solidFill>
              </a:rPr>
              <a:t>s M</a:t>
            </a:r>
            <a:r>
              <a:rPr spc="-20" dirty="0">
                <a:solidFill>
                  <a:prstClr val="white"/>
                </a:solidFill>
              </a:rPr>
              <a:t>e</a:t>
            </a:r>
            <a:r>
              <a:rPr spc="-10" dirty="0">
                <a:solidFill>
                  <a:prstClr val="white"/>
                </a:solidFill>
              </a:rPr>
              <a:t>thod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527497" y="6628935"/>
            <a:ext cx="1673604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R L Burden &amp; J D </a:t>
            </a:r>
            <a:r>
              <a:rPr kumimoji="0" sz="1189" spc="-6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aires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92953" y="6628935"/>
            <a:ext cx="510890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15 / 33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47133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47" y="36042"/>
            <a:ext cx="8754331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  <a:tabLst>
                <a:tab pos="2560802" algn="l"/>
                <a:tab pos="5007092" algn="l"/>
                <a:tab pos="7756651" algn="l"/>
              </a:tabLst>
            </a:pP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De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i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ation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Example</a:t>
            </a:r>
            <a:r>
              <a:rPr kumimoji="0" sz="11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Co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nv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ergence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Final Rema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ks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5" y="432719"/>
            <a:ext cx="9131457" cy="118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5" y="550753"/>
            <a:ext cx="9131836" cy="426912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 rtlCol="0">
            <a:spAutoFit/>
          </a:bodyPr>
          <a:lstStyle/>
          <a:p>
            <a:pPr marL="213925"/>
            <a:r>
              <a:rPr spc="50" dirty="0"/>
              <a:t>N</a:t>
            </a:r>
            <a:r>
              <a:rPr spc="-30" dirty="0"/>
              <a:t>e</a:t>
            </a:r>
            <a:r>
              <a:rPr spc="30" dirty="0"/>
              <a:t>wton</a:t>
            </a:r>
            <a:r>
              <a:rPr spc="-139" dirty="0"/>
              <a:t>’</a:t>
            </a:r>
            <a:r>
              <a:rPr spc="30" dirty="0"/>
              <a:t>s</a:t>
            </a:r>
            <a:r>
              <a:rPr spc="10" dirty="0"/>
              <a:t> </a:t>
            </a:r>
            <a:r>
              <a:rPr spc="30" dirty="0"/>
              <a:t>Method</a:t>
            </a:r>
            <a:r>
              <a:rPr spc="10" dirty="0"/>
              <a:t> </a:t>
            </a:r>
            <a:r>
              <a:rPr spc="40" dirty="0"/>
              <a:t>&amp;</a:t>
            </a:r>
            <a:r>
              <a:rPr spc="10" dirty="0"/>
              <a:t> </a:t>
            </a:r>
            <a:r>
              <a:rPr spc="20" dirty="0"/>
              <a:t>Fi</a:t>
            </a:r>
            <a:r>
              <a:rPr spc="-59" dirty="0"/>
              <a:t>x</a:t>
            </a:r>
            <a:r>
              <a:rPr spc="30" dirty="0"/>
              <a:t>ed-</a:t>
            </a:r>
            <a:r>
              <a:rPr spc="-109" dirty="0"/>
              <a:t>P</a:t>
            </a:r>
            <a:r>
              <a:rPr spc="20" dirty="0"/>
              <a:t>oint</a:t>
            </a:r>
            <a:r>
              <a:rPr spc="10" dirty="0"/>
              <a:t> </a:t>
            </a:r>
            <a:r>
              <a:rPr spc="20" dirty="0"/>
              <a:t>Ite</a:t>
            </a:r>
            <a:r>
              <a:rPr spc="-10" dirty="0"/>
              <a:t>r</a:t>
            </a:r>
            <a:r>
              <a:rPr spc="30" dirty="0"/>
              <a:t>ation</a:t>
            </a:r>
          </a:p>
        </p:txBody>
      </p:sp>
      <p:sp>
        <p:nvSpPr>
          <p:cNvPr id="5" name="object 5"/>
          <p:cNvSpPr/>
          <p:nvPr/>
        </p:nvSpPr>
        <p:spPr>
          <a:xfrm>
            <a:off x="178071" y="2068322"/>
            <a:ext cx="8784532" cy="426580"/>
          </a:xfrm>
          <a:custGeom>
            <a:avLst/>
            <a:gdLst/>
            <a:ahLst/>
            <a:cxnLst/>
            <a:rect l="l" t="t" r="r" b="b"/>
            <a:pathLst>
              <a:path w="4432935" h="215265">
                <a:moveTo>
                  <a:pt x="4381765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215238"/>
                </a:lnTo>
                <a:lnTo>
                  <a:pt x="4432566" y="215238"/>
                </a:lnTo>
                <a:lnTo>
                  <a:pt x="4431669" y="41299"/>
                </a:lnTo>
                <a:lnTo>
                  <a:pt x="4408709" y="7786"/>
                </a:lnTo>
                <a:lnTo>
                  <a:pt x="4381765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8073" y="2469787"/>
            <a:ext cx="8783799" cy="100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8740" y="5214117"/>
            <a:ext cx="201336" cy="201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36036" y="5188950"/>
            <a:ext cx="226404" cy="226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9408" y="5289621"/>
            <a:ext cx="8481793" cy="1258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61874" y="2155977"/>
            <a:ext cx="100567" cy="201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61874" y="2256604"/>
            <a:ext cx="100567" cy="29575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8071" y="2557482"/>
            <a:ext cx="8784532" cy="2758300"/>
          </a:xfrm>
          <a:custGeom>
            <a:avLst/>
            <a:gdLst/>
            <a:ahLst/>
            <a:cxnLst/>
            <a:rect l="l" t="t" r="r" b="b"/>
            <a:pathLst>
              <a:path w="4432935" h="1391920">
                <a:moveTo>
                  <a:pt x="4432566" y="0"/>
                </a:moveTo>
                <a:lnTo>
                  <a:pt x="0" y="0"/>
                </a:lnTo>
                <a:lnTo>
                  <a:pt x="0" y="1340617"/>
                </a:lnTo>
                <a:lnTo>
                  <a:pt x="16636" y="1378131"/>
                </a:lnTo>
                <a:lnTo>
                  <a:pt x="4381765" y="1391417"/>
                </a:lnTo>
                <a:lnTo>
                  <a:pt x="4396008" y="1389372"/>
                </a:lnTo>
                <a:lnTo>
                  <a:pt x="4427129" y="1363413"/>
                </a:lnTo>
                <a:lnTo>
                  <a:pt x="4432566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61873" y="2231438"/>
            <a:ext cx="0" cy="3021295"/>
          </a:xfrm>
          <a:custGeom>
            <a:avLst/>
            <a:gdLst/>
            <a:ahLst/>
            <a:cxnLst/>
            <a:rect l="l" t="t" r="r" b="b"/>
            <a:pathLst>
              <a:path h="1524635">
                <a:moveTo>
                  <a:pt x="0" y="15241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61873" y="2206270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61873" y="2181103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61873" y="2155936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8363" y="2652372"/>
            <a:ext cx="152209" cy="1522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8363" y="4254553"/>
            <a:ext cx="152209" cy="1522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3574" y="2112509"/>
            <a:ext cx="8318943" cy="2771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(a) Fi</a:t>
            </a:r>
            <a:r>
              <a:rPr kumimoji="0" sz="2378" spc="-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ed-</a:t>
            </a:r>
            <a:r>
              <a:rPr kumimoji="0" sz="2378" spc="-12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oint Ite</a:t>
            </a:r>
            <a:r>
              <a:rPr kumimoji="0" sz="2378" spc="-4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ation </a:t>
            </a:r>
            <a:r>
              <a:rPr kumimoji="0" sz="2378" spc="-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or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378" i="1" spc="-337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2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(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-446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)</a:t>
            </a:r>
            <a:r>
              <a:rPr kumimoji="0" sz="2378" spc="-8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spc="6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=</a:t>
            </a:r>
            <a:r>
              <a:rPr kumimoji="0" sz="2378" spc="-8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cos</a:t>
            </a:r>
            <a:r>
              <a:rPr kumimoji="0" sz="2378" spc="-268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i="1" spc="-69" dirty="0">
                <a:solidFill>
                  <a:srgbClr val="FFFFFF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2378" i="1" spc="-287" dirty="0">
                <a:solidFill>
                  <a:srgbClr val="FFFFFF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endParaRPr kumimoji="0" sz="2378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573821" marR="332212" fontAlgn="auto">
              <a:lnSpc>
                <a:spcPct val="102699"/>
              </a:lnSpc>
              <a:spcBef>
                <a:spcPts val="733"/>
              </a:spcBef>
              <a:spcAft>
                <a:spcPts val="0"/>
              </a:spcAft>
            </a:pPr>
            <a:r>
              <a:rPr kumimoji="0" sz="2180" spc="-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solution to this root-finding pro</a:t>
            </a:r>
            <a:r>
              <a:rPr kumimoji="0" sz="2180" spc="-5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lem is also a solution to the fi</a:t>
            </a:r>
            <a:r>
              <a:rPr kumimoji="0" sz="2180" spc="-7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ed-point pro</a:t>
            </a:r>
            <a:r>
              <a:rPr kumimoji="0" sz="2180" spc="-5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lem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836822" algn="ctr" fontAlgn="auto">
              <a:spcBef>
                <a:spcPts val="69"/>
              </a:spcBef>
              <a:spcAft>
                <a:spcPts val="0"/>
              </a:spcAft>
            </a:pP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180" i="1" spc="19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-5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=</a:t>
            </a:r>
            <a:r>
              <a:rPr kumimoji="0" sz="2180" spc="-8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cos</a:t>
            </a:r>
            <a:r>
              <a:rPr kumimoji="0" sz="2180" spc="-24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573821" marR="10067" fontAlgn="auto">
              <a:lnSpc>
                <a:spcPct val="125299"/>
              </a:lnSpc>
              <a:spcBef>
                <a:spcPts val="684"/>
              </a:spcBef>
              <a:spcAft>
                <a:spcPts val="0"/>
              </a:spcAft>
            </a:pP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and the </a:t>
            </a:r>
            <a:r>
              <a:rPr kumimoji="0" sz="2180" spc="-4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gr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aph implies that a single fi</a:t>
            </a:r>
            <a:r>
              <a:rPr kumimoji="0" sz="2180" spc="-7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ed-point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180" i="1" spc="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lies in </a:t>
            </a:r>
            <a:r>
              <a:rPr kumimoji="0" sz="2180" spc="-8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[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0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,</a:t>
            </a:r>
            <a:r>
              <a:rPr kumimoji="0" sz="2180" i="1" spc="-24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16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π</a:t>
            </a:r>
            <a:r>
              <a:rPr kumimoji="0" sz="2180" i="1" spc="466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/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</a:t>
            </a:r>
            <a:r>
              <a:rPr kumimoji="0" sz="2180" spc="-8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]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 The </a:t>
            </a:r>
            <a:r>
              <a:rPr kumimoji="0" sz="2180" spc="-7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oll</a:t>
            </a:r>
            <a:r>
              <a:rPr kumimoji="0" sz="2180" spc="-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wing ta</a:t>
            </a:r>
            <a:r>
              <a:rPr kumimoji="0" sz="2180" spc="-5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le sh</a:t>
            </a:r>
            <a:r>
              <a:rPr kumimoji="0" sz="2180" spc="-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</a:t>
            </a:r>
            <a:r>
              <a:rPr kumimoji="0" sz="2180" spc="-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ws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the results of fi</a:t>
            </a:r>
            <a:r>
              <a:rPr kumimoji="0" sz="2180" spc="-7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ed-point ite</a:t>
            </a:r>
            <a:r>
              <a:rPr kumimoji="0" sz="2180" spc="-4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ation with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573821" fontAlgn="auto">
              <a:spcBef>
                <a:spcPts val="69"/>
              </a:spcBef>
              <a:spcAft>
                <a:spcPts val="0"/>
              </a:spcAft>
            </a:pP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378" spc="-14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0 </a:t>
            </a:r>
            <a:r>
              <a:rPr kumimoji="0" sz="2378" spc="-281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-5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=</a:t>
            </a:r>
            <a:r>
              <a:rPr kumimoji="0" sz="2180" spc="-8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180" i="1" spc="-16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π</a:t>
            </a:r>
            <a:r>
              <a:rPr kumimoji="0" sz="2180" i="1" spc="45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/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4.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96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5" h="129539">
                <a:moveTo>
                  <a:pt x="0" y="129031"/>
                </a:moveTo>
                <a:lnTo>
                  <a:pt x="1535976" y="129031"/>
                </a:lnTo>
                <a:lnTo>
                  <a:pt x="1535976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47965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1"/>
                </a:moveTo>
                <a:lnTo>
                  <a:pt x="1535976" y="129031"/>
                </a:lnTo>
                <a:lnTo>
                  <a:pt x="1535976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91734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1"/>
                </a:moveTo>
                <a:lnTo>
                  <a:pt x="1535976" y="129031"/>
                </a:lnTo>
                <a:lnTo>
                  <a:pt x="1535976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Nume</a:t>
            </a:r>
            <a:r>
              <a:rPr dirty="0">
                <a:solidFill>
                  <a:prstClr val="white"/>
                </a:solidFill>
              </a:rPr>
              <a:t>r</a:t>
            </a:r>
            <a:r>
              <a:rPr spc="-10" dirty="0">
                <a:solidFill>
                  <a:prstClr val="white"/>
                </a:solidFill>
              </a:rPr>
              <a:t>ical Anal</a:t>
            </a:r>
            <a:r>
              <a:rPr spc="-20" dirty="0">
                <a:solidFill>
                  <a:prstClr val="white"/>
                </a:solidFill>
              </a:rPr>
              <a:t>y</a:t>
            </a:r>
            <a:r>
              <a:rPr spc="-10" dirty="0">
                <a:solidFill>
                  <a:prstClr val="white"/>
                </a:solidFill>
              </a:rPr>
              <a:t>sis</a:t>
            </a:r>
            <a:r>
              <a:rPr dirty="0">
                <a:solidFill>
                  <a:prstClr val="white"/>
                </a:solidFill>
              </a:rPr>
              <a:t> </a:t>
            </a:r>
            <a:r>
              <a:rPr spc="-10" dirty="0">
                <a:solidFill>
                  <a:prstClr val="white"/>
                </a:solidFill>
              </a:rPr>
              <a:t> (Chapter 2)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</a:t>
            </a:r>
            <a:r>
              <a:rPr spc="-40" dirty="0">
                <a:solidFill>
                  <a:prstClr val="white"/>
                </a:solidFill>
              </a:rPr>
              <a:t>e</a:t>
            </a:r>
            <a:r>
              <a:rPr spc="-10" dirty="0">
                <a:solidFill>
                  <a:prstClr val="white"/>
                </a:solidFill>
              </a:rPr>
              <a:t>wton</a:t>
            </a:r>
            <a:r>
              <a:rPr spc="-69" dirty="0">
                <a:solidFill>
                  <a:prstClr val="white"/>
                </a:solidFill>
              </a:rPr>
              <a:t>’</a:t>
            </a:r>
            <a:r>
              <a:rPr spc="-10" dirty="0">
                <a:solidFill>
                  <a:prstClr val="white"/>
                </a:solidFill>
              </a:rPr>
              <a:t>s M</a:t>
            </a:r>
            <a:r>
              <a:rPr spc="-20" dirty="0">
                <a:solidFill>
                  <a:prstClr val="white"/>
                </a:solidFill>
              </a:rPr>
              <a:t>e</a:t>
            </a:r>
            <a:r>
              <a:rPr spc="-10" dirty="0">
                <a:solidFill>
                  <a:prstClr val="white"/>
                </a:solidFill>
              </a:rPr>
              <a:t>thod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527497" y="6628935"/>
            <a:ext cx="1673604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R L Burden &amp; J D </a:t>
            </a:r>
            <a:r>
              <a:rPr kumimoji="0" sz="1189" spc="-6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aires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92953" y="6628935"/>
            <a:ext cx="510890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15 / 33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31151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47" y="36042"/>
            <a:ext cx="8754331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  <a:tabLst>
                <a:tab pos="2560802" algn="l"/>
                <a:tab pos="5007092" algn="l"/>
                <a:tab pos="7756651" algn="l"/>
              </a:tabLst>
            </a:pP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De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i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ation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Example</a:t>
            </a:r>
            <a:r>
              <a:rPr kumimoji="0" sz="11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Co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nv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ergence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Final Rema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ks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5" y="432719"/>
            <a:ext cx="9131457" cy="118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5" y="550753"/>
            <a:ext cx="9131836" cy="426912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 rtlCol="0">
            <a:spAutoFit/>
          </a:bodyPr>
          <a:lstStyle/>
          <a:p>
            <a:pPr marL="213925"/>
            <a:r>
              <a:rPr spc="50" dirty="0"/>
              <a:t>N</a:t>
            </a:r>
            <a:r>
              <a:rPr spc="-30" dirty="0"/>
              <a:t>e</a:t>
            </a:r>
            <a:r>
              <a:rPr spc="30" dirty="0"/>
              <a:t>wton</a:t>
            </a:r>
            <a:r>
              <a:rPr spc="-139" dirty="0"/>
              <a:t>’</a:t>
            </a:r>
            <a:r>
              <a:rPr spc="30" dirty="0"/>
              <a:t>s</a:t>
            </a:r>
            <a:r>
              <a:rPr spc="10" dirty="0"/>
              <a:t> </a:t>
            </a:r>
            <a:r>
              <a:rPr spc="30" dirty="0"/>
              <a:t>Method</a:t>
            </a:r>
            <a:r>
              <a:rPr spc="10" dirty="0"/>
              <a:t> </a:t>
            </a:r>
            <a:r>
              <a:rPr spc="40" dirty="0"/>
              <a:t>&amp;</a:t>
            </a:r>
            <a:r>
              <a:rPr spc="10" dirty="0"/>
              <a:t> </a:t>
            </a:r>
            <a:r>
              <a:rPr spc="20" dirty="0"/>
              <a:t>Fi</a:t>
            </a:r>
            <a:r>
              <a:rPr spc="-59" dirty="0"/>
              <a:t>x</a:t>
            </a:r>
            <a:r>
              <a:rPr spc="30" dirty="0"/>
              <a:t>ed-</a:t>
            </a:r>
            <a:r>
              <a:rPr spc="-109" dirty="0"/>
              <a:t>P</a:t>
            </a:r>
            <a:r>
              <a:rPr spc="20" dirty="0"/>
              <a:t>oint</a:t>
            </a:r>
            <a:r>
              <a:rPr spc="10" dirty="0"/>
              <a:t> </a:t>
            </a:r>
            <a:r>
              <a:rPr spc="20" dirty="0"/>
              <a:t>Ite</a:t>
            </a:r>
            <a:r>
              <a:rPr spc="-10" dirty="0"/>
              <a:t>r</a:t>
            </a:r>
            <a:r>
              <a:rPr spc="30" dirty="0"/>
              <a:t>ation</a:t>
            </a:r>
          </a:p>
        </p:txBody>
      </p:sp>
      <p:sp>
        <p:nvSpPr>
          <p:cNvPr id="5" name="object 5"/>
          <p:cNvSpPr/>
          <p:nvPr/>
        </p:nvSpPr>
        <p:spPr>
          <a:xfrm>
            <a:off x="178071" y="2068322"/>
            <a:ext cx="8784532" cy="426580"/>
          </a:xfrm>
          <a:custGeom>
            <a:avLst/>
            <a:gdLst/>
            <a:ahLst/>
            <a:cxnLst/>
            <a:rect l="l" t="t" r="r" b="b"/>
            <a:pathLst>
              <a:path w="4432935" h="215265">
                <a:moveTo>
                  <a:pt x="4381765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215238"/>
                </a:lnTo>
                <a:lnTo>
                  <a:pt x="4432566" y="215238"/>
                </a:lnTo>
                <a:lnTo>
                  <a:pt x="4431669" y="41299"/>
                </a:lnTo>
                <a:lnTo>
                  <a:pt x="4408709" y="7786"/>
                </a:lnTo>
                <a:lnTo>
                  <a:pt x="4381765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8073" y="2469787"/>
            <a:ext cx="8783799" cy="100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8740" y="5214117"/>
            <a:ext cx="201336" cy="201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36036" y="5188950"/>
            <a:ext cx="226404" cy="226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9408" y="5289621"/>
            <a:ext cx="8481793" cy="1258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61874" y="2155977"/>
            <a:ext cx="100567" cy="201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61874" y="2256604"/>
            <a:ext cx="100567" cy="29575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8071" y="2557482"/>
            <a:ext cx="8784532" cy="2758300"/>
          </a:xfrm>
          <a:custGeom>
            <a:avLst/>
            <a:gdLst/>
            <a:ahLst/>
            <a:cxnLst/>
            <a:rect l="l" t="t" r="r" b="b"/>
            <a:pathLst>
              <a:path w="4432935" h="1391920">
                <a:moveTo>
                  <a:pt x="4432566" y="0"/>
                </a:moveTo>
                <a:lnTo>
                  <a:pt x="0" y="0"/>
                </a:lnTo>
                <a:lnTo>
                  <a:pt x="0" y="1340617"/>
                </a:lnTo>
                <a:lnTo>
                  <a:pt x="16636" y="1378131"/>
                </a:lnTo>
                <a:lnTo>
                  <a:pt x="4381765" y="1391417"/>
                </a:lnTo>
                <a:lnTo>
                  <a:pt x="4396008" y="1389372"/>
                </a:lnTo>
                <a:lnTo>
                  <a:pt x="4427129" y="1363413"/>
                </a:lnTo>
                <a:lnTo>
                  <a:pt x="4432566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61873" y="2231438"/>
            <a:ext cx="0" cy="3021295"/>
          </a:xfrm>
          <a:custGeom>
            <a:avLst/>
            <a:gdLst/>
            <a:ahLst/>
            <a:cxnLst/>
            <a:rect l="l" t="t" r="r" b="b"/>
            <a:pathLst>
              <a:path h="1524635">
                <a:moveTo>
                  <a:pt x="0" y="15241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61873" y="2206270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61873" y="2181103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61873" y="2155936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8363" y="2652372"/>
            <a:ext cx="152209" cy="1522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8363" y="4254553"/>
            <a:ext cx="152209" cy="1522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8363" y="5011752"/>
            <a:ext cx="152209" cy="1522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3574" y="2112508"/>
            <a:ext cx="8318943" cy="3197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(a) Fi</a:t>
            </a:r>
            <a:r>
              <a:rPr kumimoji="0" sz="2378" spc="-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ed-</a:t>
            </a:r>
            <a:r>
              <a:rPr kumimoji="0" sz="2378" spc="-12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oint Ite</a:t>
            </a:r>
            <a:r>
              <a:rPr kumimoji="0" sz="2378" spc="-4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ation </a:t>
            </a:r>
            <a:r>
              <a:rPr kumimoji="0" sz="2378" spc="-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or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378" i="1" spc="-337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2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(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-446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)</a:t>
            </a:r>
            <a:r>
              <a:rPr kumimoji="0" sz="2378" spc="-8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spc="6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=</a:t>
            </a:r>
            <a:r>
              <a:rPr kumimoji="0" sz="2378" spc="-8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cos</a:t>
            </a:r>
            <a:r>
              <a:rPr kumimoji="0" sz="2378" spc="-268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i="1" spc="-69" dirty="0">
                <a:solidFill>
                  <a:srgbClr val="FFFFFF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2378" i="1" spc="-287" dirty="0">
                <a:solidFill>
                  <a:srgbClr val="FFFFFF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endParaRPr kumimoji="0" sz="2378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573821" marR="332212" fontAlgn="auto">
              <a:lnSpc>
                <a:spcPct val="102699"/>
              </a:lnSpc>
              <a:spcBef>
                <a:spcPts val="733"/>
              </a:spcBef>
              <a:spcAft>
                <a:spcPts val="0"/>
              </a:spcAft>
            </a:pPr>
            <a:r>
              <a:rPr kumimoji="0" sz="2180" spc="-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solution to this root-finding pro</a:t>
            </a:r>
            <a:r>
              <a:rPr kumimoji="0" sz="2180" spc="-5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lem is also a solution to the fi</a:t>
            </a:r>
            <a:r>
              <a:rPr kumimoji="0" sz="2180" spc="-7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ed-point pro</a:t>
            </a:r>
            <a:r>
              <a:rPr kumimoji="0" sz="2180" spc="-5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lem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836822" algn="ctr" fontAlgn="auto">
              <a:spcBef>
                <a:spcPts val="69"/>
              </a:spcBef>
              <a:spcAft>
                <a:spcPts val="0"/>
              </a:spcAft>
            </a:pP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180" i="1" spc="19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-5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=</a:t>
            </a:r>
            <a:r>
              <a:rPr kumimoji="0" sz="2180" spc="-8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cos</a:t>
            </a:r>
            <a:r>
              <a:rPr kumimoji="0" sz="2180" spc="-24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573821" marR="10067" fontAlgn="auto">
              <a:lnSpc>
                <a:spcPct val="125299"/>
              </a:lnSpc>
              <a:spcBef>
                <a:spcPts val="684"/>
              </a:spcBef>
              <a:spcAft>
                <a:spcPts val="0"/>
              </a:spcAft>
            </a:pP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and the </a:t>
            </a:r>
            <a:r>
              <a:rPr kumimoji="0" sz="2180" spc="-4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gr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aph implies that a single fi</a:t>
            </a:r>
            <a:r>
              <a:rPr kumimoji="0" sz="2180" spc="-7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ed-point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180" i="1" spc="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lies in </a:t>
            </a:r>
            <a:r>
              <a:rPr kumimoji="0" sz="2180" spc="-8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[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0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,</a:t>
            </a:r>
            <a:r>
              <a:rPr kumimoji="0" sz="2180" i="1" spc="-24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16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π</a:t>
            </a:r>
            <a:r>
              <a:rPr kumimoji="0" sz="2180" i="1" spc="466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/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</a:t>
            </a:r>
            <a:r>
              <a:rPr kumimoji="0" sz="2180" spc="-8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]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 The </a:t>
            </a:r>
            <a:r>
              <a:rPr kumimoji="0" sz="2180" spc="-7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oll</a:t>
            </a:r>
            <a:r>
              <a:rPr kumimoji="0" sz="2180" spc="-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wing ta</a:t>
            </a:r>
            <a:r>
              <a:rPr kumimoji="0" sz="2180" spc="-5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le sh</a:t>
            </a:r>
            <a:r>
              <a:rPr kumimoji="0" sz="2180" spc="-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</a:t>
            </a:r>
            <a:r>
              <a:rPr kumimoji="0" sz="2180" spc="-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ws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the results of fi</a:t>
            </a:r>
            <a:r>
              <a:rPr kumimoji="0" sz="2180" spc="-7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ed-point ite</a:t>
            </a:r>
            <a:r>
              <a:rPr kumimoji="0" sz="2180" spc="-4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ation with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573821" fontAlgn="auto">
              <a:spcBef>
                <a:spcPts val="69"/>
              </a:spcBef>
              <a:spcAft>
                <a:spcPts val="0"/>
              </a:spcAft>
            </a:pP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378" spc="-14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0 </a:t>
            </a:r>
            <a:r>
              <a:rPr kumimoji="0" sz="2378" spc="-281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-5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=</a:t>
            </a:r>
            <a:r>
              <a:rPr kumimoji="0" sz="2180" spc="-8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180" i="1" spc="-16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π</a:t>
            </a:r>
            <a:r>
              <a:rPr kumimoji="0" sz="2180" i="1" spc="45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/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4.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573821" fontAlgn="auto">
              <a:spcBef>
                <a:spcPts val="654"/>
              </a:spcBef>
              <a:spcAft>
                <a:spcPts val="0"/>
              </a:spcAft>
            </a:pPr>
            <a:r>
              <a:rPr kumimoji="0" sz="2180" spc="-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The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best conclusion from these results is that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180" i="1" spc="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79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≈</a:t>
            </a:r>
            <a:r>
              <a:rPr kumimoji="0" sz="2180" i="1" spc="-149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0</a:t>
            </a:r>
            <a:r>
              <a:rPr kumimoji="0" sz="2180" i="1" spc="-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74.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96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5" h="129539">
                <a:moveTo>
                  <a:pt x="0" y="129032"/>
                </a:moveTo>
                <a:lnTo>
                  <a:pt x="1535976" y="129032"/>
                </a:lnTo>
                <a:lnTo>
                  <a:pt x="1535976" y="0"/>
                </a:lnTo>
                <a:lnTo>
                  <a:pt x="0" y="0"/>
                </a:lnTo>
                <a:lnTo>
                  <a:pt x="0" y="129032"/>
                </a:lnTo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47965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1"/>
                </a:moveTo>
                <a:lnTo>
                  <a:pt x="1535976" y="129031"/>
                </a:lnTo>
                <a:lnTo>
                  <a:pt x="1535976" y="0"/>
                </a:lnTo>
                <a:lnTo>
                  <a:pt x="0" y="0"/>
                </a:lnTo>
                <a:lnTo>
                  <a:pt x="0" y="129031"/>
                </a:lnTo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91734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1"/>
                </a:moveTo>
                <a:lnTo>
                  <a:pt x="1535976" y="129031"/>
                </a:lnTo>
                <a:lnTo>
                  <a:pt x="1535976" y="0"/>
                </a:lnTo>
                <a:lnTo>
                  <a:pt x="0" y="0"/>
                </a:lnTo>
                <a:lnTo>
                  <a:pt x="0" y="129031"/>
                </a:lnTo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Nume</a:t>
            </a:r>
            <a:r>
              <a:rPr dirty="0">
                <a:solidFill>
                  <a:prstClr val="white"/>
                </a:solidFill>
              </a:rPr>
              <a:t>r</a:t>
            </a:r>
            <a:r>
              <a:rPr spc="-10" dirty="0">
                <a:solidFill>
                  <a:prstClr val="white"/>
                </a:solidFill>
              </a:rPr>
              <a:t>ical Anal</a:t>
            </a:r>
            <a:r>
              <a:rPr spc="-20" dirty="0">
                <a:solidFill>
                  <a:prstClr val="white"/>
                </a:solidFill>
              </a:rPr>
              <a:t>y</a:t>
            </a:r>
            <a:r>
              <a:rPr spc="-10" dirty="0">
                <a:solidFill>
                  <a:prstClr val="white"/>
                </a:solidFill>
              </a:rPr>
              <a:t>sis</a:t>
            </a:r>
            <a:r>
              <a:rPr dirty="0">
                <a:solidFill>
                  <a:prstClr val="white"/>
                </a:solidFill>
              </a:rPr>
              <a:t> </a:t>
            </a:r>
            <a:r>
              <a:rPr spc="-10" dirty="0">
                <a:solidFill>
                  <a:prstClr val="white"/>
                </a:solidFill>
              </a:rPr>
              <a:t> (Chapter 2)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</a:t>
            </a:r>
            <a:r>
              <a:rPr spc="-40" dirty="0">
                <a:solidFill>
                  <a:prstClr val="white"/>
                </a:solidFill>
              </a:rPr>
              <a:t>e</a:t>
            </a:r>
            <a:r>
              <a:rPr spc="-10" dirty="0">
                <a:solidFill>
                  <a:prstClr val="white"/>
                </a:solidFill>
              </a:rPr>
              <a:t>wton</a:t>
            </a:r>
            <a:r>
              <a:rPr spc="-69" dirty="0">
                <a:solidFill>
                  <a:prstClr val="white"/>
                </a:solidFill>
              </a:rPr>
              <a:t>’</a:t>
            </a:r>
            <a:r>
              <a:rPr spc="-10" dirty="0">
                <a:solidFill>
                  <a:prstClr val="white"/>
                </a:solidFill>
              </a:rPr>
              <a:t>s M</a:t>
            </a:r>
            <a:r>
              <a:rPr spc="-20" dirty="0">
                <a:solidFill>
                  <a:prstClr val="white"/>
                </a:solidFill>
              </a:rPr>
              <a:t>e</a:t>
            </a:r>
            <a:r>
              <a:rPr spc="-10" dirty="0">
                <a:solidFill>
                  <a:prstClr val="white"/>
                </a:solidFill>
              </a:rPr>
              <a:t>thod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527497" y="6628935"/>
            <a:ext cx="1673604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R L Burden &amp; J D </a:t>
            </a:r>
            <a:r>
              <a:rPr kumimoji="0" sz="1189" spc="-6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aires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92953" y="6628935"/>
            <a:ext cx="510890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15 / 33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59501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47" y="36042"/>
            <a:ext cx="8754331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  <a:tabLst>
                <a:tab pos="2560802" algn="l"/>
                <a:tab pos="5007092" algn="l"/>
                <a:tab pos="7756651" algn="l"/>
              </a:tabLst>
            </a:pP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De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i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ation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Example</a:t>
            </a:r>
            <a:r>
              <a:rPr kumimoji="0" sz="11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Co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nv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ergence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Final Rema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ks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5" y="432719"/>
            <a:ext cx="9131457" cy="118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5" y="550753"/>
            <a:ext cx="9131836" cy="426912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 rtlCol="0">
            <a:spAutoFit/>
          </a:bodyPr>
          <a:lstStyle/>
          <a:p>
            <a:pPr marL="213925"/>
            <a:r>
              <a:rPr spc="50" dirty="0"/>
              <a:t>N</a:t>
            </a:r>
            <a:r>
              <a:rPr spc="-30" dirty="0"/>
              <a:t>e</a:t>
            </a:r>
            <a:r>
              <a:rPr spc="30" dirty="0"/>
              <a:t>wton</a:t>
            </a:r>
            <a:r>
              <a:rPr spc="-139" dirty="0"/>
              <a:t>’</a:t>
            </a:r>
            <a:r>
              <a:rPr spc="30" dirty="0"/>
              <a:t>s</a:t>
            </a:r>
            <a:r>
              <a:rPr spc="10" dirty="0"/>
              <a:t> </a:t>
            </a:r>
            <a:r>
              <a:rPr spc="30" dirty="0"/>
              <a:t>Method</a:t>
            </a:r>
            <a:r>
              <a:rPr spc="10" dirty="0"/>
              <a:t> </a:t>
            </a:r>
            <a:r>
              <a:rPr spc="40" dirty="0"/>
              <a:t>&amp;</a:t>
            </a:r>
            <a:r>
              <a:rPr spc="10" dirty="0"/>
              <a:t> </a:t>
            </a:r>
            <a:r>
              <a:rPr spc="20" dirty="0"/>
              <a:t>Fi</a:t>
            </a:r>
            <a:r>
              <a:rPr spc="-59" dirty="0"/>
              <a:t>x</a:t>
            </a:r>
            <a:r>
              <a:rPr spc="30" dirty="0"/>
              <a:t>ed-</a:t>
            </a:r>
            <a:r>
              <a:rPr spc="-109" dirty="0"/>
              <a:t>P</a:t>
            </a:r>
            <a:r>
              <a:rPr spc="20" dirty="0"/>
              <a:t>oint</a:t>
            </a:r>
            <a:r>
              <a:rPr spc="10" dirty="0"/>
              <a:t> </a:t>
            </a:r>
            <a:r>
              <a:rPr spc="20" dirty="0"/>
              <a:t>Ite</a:t>
            </a:r>
            <a:r>
              <a:rPr spc="-10" dirty="0"/>
              <a:t>r</a:t>
            </a:r>
            <a:r>
              <a:rPr spc="30" dirty="0"/>
              <a:t>ation</a:t>
            </a:r>
          </a:p>
        </p:txBody>
      </p:sp>
      <p:sp>
        <p:nvSpPr>
          <p:cNvPr id="5" name="object 5"/>
          <p:cNvSpPr/>
          <p:nvPr/>
        </p:nvSpPr>
        <p:spPr>
          <a:xfrm>
            <a:off x="178071" y="2001327"/>
            <a:ext cx="8784532" cy="455522"/>
          </a:xfrm>
          <a:custGeom>
            <a:avLst/>
            <a:gdLst/>
            <a:ahLst/>
            <a:cxnLst/>
            <a:rect l="l" t="t" r="r" b="b"/>
            <a:pathLst>
              <a:path w="4432935" h="229869">
                <a:moveTo>
                  <a:pt x="4381765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229638"/>
                </a:lnTo>
                <a:lnTo>
                  <a:pt x="4432566" y="229638"/>
                </a:lnTo>
                <a:lnTo>
                  <a:pt x="4431669" y="41299"/>
                </a:lnTo>
                <a:lnTo>
                  <a:pt x="4408709" y="7786"/>
                </a:lnTo>
                <a:lnTo>
                  <a:pt x="4381765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573" y="2008438"/>
            <a:ext cx="5345465" cy="36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Fi</a:t>
            </a:r>
            <a:r>
              <a:rPr kumimoji="0" sz="2378" spc="-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ed-</a:t>
            </a:r>
            <a:r>
              <a:rPr kumimoji="0" sz="2378" spc="-12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oint Ite</a:t>
            </a:r>
            <a:r>
              <a:rPr kumimoji="0" sz="2378" spc="-4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ation:</a:t>
            </a:r>
            <a:r>
              <a:rPr kumimoji="0" sz="2378" spc="14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218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6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=</a:t>
            </a:r>
            <a:r>
              <a:rPr kumimoji="0" sz="2378" spc="-8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cos</a:t>
            </a:r>
            <a:r>
              <a:rPr kumimoji="0" sz="2378" spc="-2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(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-446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2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)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,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spc="-14" baseline="-13888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0</a:t>
            </a:r>
            <a:r>
              <a:rPr kumimoji="0" sz="2378" baseline="-13888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192" baseline="-13888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6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=</a:t>
            </a:r>
            <a:r>
              <a:rPr kumimoji="0" sz="2378" spc="14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i="1" u="sng" spc="-149" baseline="3125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π</a:t>
            </a:r>
            <a:endParaRPr kumimoji="0" sz="2378" baseline="3125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34321" y="2226667"/>
            <a:ext cx="162327" cy="243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585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4</a:t>
            </a:r>
            <a:endParaRPr kumimoji="0" sz="1585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8073" y="2431331"/>
            <a:ext cx="8783799" cy="100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8741" y="5314609"/>
            <a:ext cx="201334" cy="201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36036" y="5289442"/>
            <a:ext cx="226404" cy="226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9408" y="5390112"/>
            <a:ext cx="8481793" cy="1258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61874" y="2088983"/>
            <a:ext cx="100567" cy="201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61874" y="2189621"/>
            <a:ext cx="100567" cy="31249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8071" y="2519035"/>
            <a:ext cx="8784532" cy="2896719"/>
          </a:xfrm>
          <a:custGeom>
            <a:avLst/>
            <a:gdLst/>
            <a:ahLst/>
            <a:cxnLst/>
            <a:rect l="l" t="t" r="r" b="b"/>
            <a:pathLst>
              <a:path w="4432935" h="1461770">
                <a:moveTo>
                  <a:pt x="4432566" y="0"/>
                </a:moveTo>
                <a:lnTo>
                  <a:pt x="0" y="0"/>
                </a:lnTo>
                <a:lnTo>
                  <a:pt x="0" y="1410729"/>
                </a:lnTo>
                <a:lnTo>
                  <a:pt x="16636" y="1448243"/>
                </a:lnTo>
                <a:lnTo>
                  <a:pt x="4381765" y="1461529"/>
                </a:lnTo>
                <a:lnTo>
                  <a:pt x="4396008" y="1459484"/>
                </a:lnTo>
                <a:lnTo>
                  <a:pt x="4427129" y="1433526"/>
                </a:lnTo>
                <a:lnTo>
                  <a:pt x="4432566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61873" y="2164453"/>
            <a:ext cx="0" cy="3188655"/>
          </a:xfrm>
          <a:custGeom>
            <a:avLst/>
            <a:gdLst/>
            <a:ahLst/>
            <a:cxnLst/>
            <a:rect l="l" t="t" r="r" b="b"/>
            <a:pathLst>
              <a:path h="1609089">
                <a:moveTo>
                  <a:pt x="0" y="160871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61873" y="2139286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61873" y="2114119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61873" y="2088952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96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5" h="129539">
                <a:moveTo>
                  <a:pt x="0" y="129032"/>
                </a:moveTo>
                <a:lnTo>
                  <a:pt x="1535976" y="129032"/>
                </a:lnTo>
                <a:lnTo>
                  <a:pt x="1535976" y="0"/>
                </a:lnTo>
                <a:lnTo>
                  <a:pt x="0" y="0"/>
                </a:lnTo>
                <a:lnTo>
                  <a:pt x="0" y="129032"/>
                </a:lnTo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47965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2"/>
                </a:moveTo>
                <a:lnTo>
                  <a:pt x="1535976" y="129032"/>
                </a:lnTo>
                <a:lnTo>
                  <a:pt x="1535976" y="0"/>
                </a:lnTo>
                <a:lnTo>
                  <a:pt x="0" y="0"/>
                </a:lnTo>
                <a:lnTo>
                  <a:pt x="0" y="129032"/>
                </a:lnTo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91734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2"/>
                </a:moveTo>
                <a:lnTo>
                  <a:pt x="1535976" y="129032"/>
                </a:lnTo>
                <a:lnTo>
                  <a:pt x="1535976" y="0"/>
                </a:lnTo>
                <a:lnTo>
                  <a:pt x="0" y="0"/>
                </a:lnTo>
                <a:lnTo>
                  <a:pt x="0" y="129032"/>
                </a:lnTo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Nume</a:t>
            </a:r>
            <a:r>
              <a:rPr dirty="0">
                <a:solidFill>
                  <a:prstClr val="white"/>
                </a:solidFill>
              </a:rPr>
              <a:t>r</a:t>
            </a:r>
            <a:r>
              <a:rPr spc="-10" dirty="0">
                <a:solidFill>
                  <a:prstClr val="white"/>
                </a:solidFill>
              </a:rPr>
              <a:t>ical Analy</a:t>
            </a:r>
            <a:r>
              <a:rPr spc="-20" dirty="0">
                <a:solidFill>
                  <a:prstClr val="white"/>
                </a:solidFill>
              </a:rPr>
              <a:t>s</a:t>
            </a:r>
            <a:r>
              <a:rPr spc="-10" dirty="0">
                <a:solidFill>
                  <a:prstClr val="white"/>
                </a:solidFill>
              </a:rPr>
              <a:t>is</a:t>
            </a:r>
            <a:r>
              <a:rPr dirty="0">
                <a:solidFill>
                  <a:prstClr val="white"/>
                </a:solidFill>
              </a:rPr>
              <a:t> </a:t>
            </a:r>
            <a:r>
              <a:rPr spc="-10" dirty="0">
                <a:solidFill>
                  <a:prstClr val="white"/>
                </a:solidFill>
              </a:rPr>
              <a:t> (Chapter 2)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</a:t>
            </a:r>
            <a:r>
              <a:rPr spc="-40" dirty="0">
                <a:solidFill>
                  <a:prstClr val="white"/>
                </a:solidFill>
              </a:rPr>
              <a:t>e</a:t>
            </a:r>
            <a:r>
              <a:rPr spc="-10" dirty="0">
                <a:solidFill>
                  <a:prstClr val="white"/>
                </a:solidFill>
              </a:rPr>
              <a:t>wton</a:t>
            </a:r>
            <a:r>
              <a:rPr spc="-69" dirty="0">
                <a:solidFill>
                  <a:prstClr val="white"/>
                </a:solidFill>
              </a:rPr>
              <a:t>’</a:t>
            </a:r>
            <a:r>
              <a:rPr spc="-10" dirty="0">
                <a:solidFill>
                  <a:prstClr val="white"/>
                </a:solidFill>
              </a:rPr>
              <a:t>s Me</a:t>
            </a:r>
            <a:r>
              <a:rPr spc="-20" dirty="0">
                <a:solidFill>
                  <a:prstClr val="white"/>
                </a:solidFill>
              </a:rPr>
              <a:t>t</a:t>
            </a:r>
            <a:r>
              <a:rPr spc="-10" dirty="0">
                <a:solidFill>
                  <a:prstClr val="white"/>
                </a:solidFill>
              </a:rPr>
              <a:t>hod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527497" y="6628935"/>
            <a:ext cx="1673604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R L Burden &amp; J D </a:t>
            </a:r>
            <a:r>
              <a:rPr kumimoji="0" sz="1189" spc="-6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aires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xfrm>
            <a:off x="16795677" y="13136240"/>
            <a:ext cx="1063253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35"/>
            <a:r>
              <a:rPr spc="-10" dirty="0">
                <a:solidFill>
                  <a:prstClr val="white"/>
                </a:solidFill>
              </a:rPr>
              <a:t>16 / 33</a:t>
            </a: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176421" y="2569219"/>
          <a:ext cx="6776956" cy="2748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80"/>
                <a:gridCol w="1608419"/>
                <a:gridCol w="1608395"/>
                <a:gridCol w="1636305"/>
                <a:gridCol w="1455757"/>
              </a:tblGrid>
              <a:tr h="351028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200" i="1" dirty="0">
                          <a:latin typeface="Arial"/>
                          <a:cs typeface="Arial"/>
                        </a:rPr>
                        <a:t>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448945">
                        <a:lnSpc>
                          <a:spcPts val="1315"/>
                        </a:lnSpc>
                      </a:pPr>
                      <a:r>
                        <a:rPr sz="3300" i="1" baseline="1010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600" i="1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−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</a:pPr>
                      <a:r>
                        <a:rPr sz="2200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i="1" baseline="-10416" dirty="0">
                          <a:latin typeface="Arial"/>
                          <a:cs typeface="Arial"/>
                        </a:rPr>
                        <a:t>n</a:t>
                      </a:r>
                      <a:endParaRPr sz="2400" baseline="-1041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200" i="1" spc="-5" dirty="0">
                          <a:latin typeface="Meiryo"/>
                          <a:cs typeface="Meiryo"/>
                        </a:rPr>
                        <a:t>|</a:t>
                      </a:r>
                      <a:r>
                        <a:rPr sz="2200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i="1" baseline="-10416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i="1" spc="120" baseline="-1041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i="1" dirty="0">
                          <a:latin typeface="Meiryo"/>
                          <a:cs typeface="Meiryo"/>
                        </a:rPr>
                        <a:t>−</a:t>
                      </a:r>
                      <a:r>
                        <a:rPr sz="2200" i="1" spc="-135" dirty="0">
                          <a:latin typeface="Meiryo"/>
                          <a:cs typeface="Meiryo"/>
                        </a:rPr>
                        <a:t> </a:t>
                      </a:r>
                      <a:r>
                        <a:rPr sz="2200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i="1" spc="15" baseline="-13888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i="1" baseline="-13888" dirty="0">
                          <a:latin typeface="Arial"/>
                          <a:cs typeface="Arial"/>
                        </a:rPr>
                        <a:t>−</a:t>
                      </a:r>
                      <a:r>
                        <a:rPr sz="2400" spc="67" baseline="-13888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200" i="1" dirty="0">
                          <a:latin typeface="Meiryo"/>
                          <a:cs typeface="Meiryo"/>
                        </a:rPr>
                        <a:t>|</a:t>
                      </a:r>
                      <a:endParaRPr sz="2200">
                        <a:latin typeface="Meiryo"/>
                        <a:cs typeface="Meiryo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ts val="1315"/>
                        </a:lnSpc>
                      </a:pPr>
                      <a:r>
                        <a:rPr sz="3300" i="1" baseline="1010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i="1" spc="89" baseline="3472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3300" i="1" baseline="10101" dirty="0">
                          <a:latin typeface="Arial"/>
                          <a:cs typeface="Arial"/>
                        </a:rPr>
                        <a:t>/e</a:t>
                      </a:r>
                      <a:r>
                        <a:rPr sz="1600" i="1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−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</a:tr>
              <a:tr h="3401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1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0.7853982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0.7071068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0.0782914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—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</a:tr>
              <a:tr h="3409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0.707107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0.760245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0.053138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0.678719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</a:tr>
              <a:tr h="3409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3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0.760245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0.724667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0.035577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0.669525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</a:tr>
              <a:tr h="3409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0.724667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0.748720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0.024052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0.676064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</a:tr>
              <a:tr h="3409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0.748720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0.732561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0.016159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0.671826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</a:tr>
              <a:tr h="3409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0.732561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0.743464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0.010903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0.674753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7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0.743464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0.736128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0.007336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0.672816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9528446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47" y="36042"/>
            <a:ext cx="8754331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  <a:tabLst>
                <a:tab pos="2560802" algn="l"/>
                <a:tab pos="5007092" algn="l"/>
                <a:tab pos="7756651" algn="l"/>
              </a:tabLst>
            </a:pP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De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i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ation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Example</a:t>
            </a:r>
            <a:r>
              <a:rPr kumimoji="0" sz="11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Co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nv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ergence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Final Rema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ks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5" y="432719"/>
            <a:ext cx="9131457" cy="118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5" y="550752"/>
            <a:ext cx="9131836" cy="426912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 rtlCol="0">
            <a:spAutoFit/>
          </a:bodyPr>
          <a:lstStyle/>
          <a:p>
            <a:pPr marL="213925"/>
            <a:r>
              <a:rPr spc="50" dirty="0"/>
              <a:t>N</a:t>
            </a:r>
            <a:r>
              <a:rPr spc="-30" dirty="0"/>
              <a:t>e</a:t>
            </a:r>
            <a:r>
              <a:rPr spc="30" dirty="0"/>
              <a:t>wton</a:t>
            </a:r>
            <a:r>
              <a:rPr spc="-139" dirty="0"/>
              <a:t>’</a:t>
            </a:r>
            <a:r>
              <a:rPr spc="30" dirty="0"/>
              <a:t>s</a:t>
            </a:r>
            <a:r>
              <a:rPr spc="10" dirty="0"/>
              <a:t> </a:t>
            </a:r>
            <a:r>
              <a:rPr spc="30" dirty="0"/>
              <a:t>Method</a:t>
            </a:r>
          </a:p>
        </p:txBody>
      </p:sp>
      <p:sp>
        <p:nvSpPr>
          <p:cNvPr id="5" name="object 5"/>
          <p:cNvSpPr/>
          <p:nvPr/>
        </p:nvSpPr>
        <p:spPr>
          <a:xfrm>
            <a:off x="178071" y="1761612"/>
            <a:ext cx="8784532" cy="426580"/>
          </a:xfrm>
          <a:custGeom>
            <a:avLst/>
            <a:gdLst/>
            <a:ahLst/>
            <a:cxnLst/>
            <a:rect l="l" t="t" r="r" b="b"/>
            <a:pathLst>
              <a:path w="4432935" h="215265">
                <a:moveTo>
                  <a:pt x="4381765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215238"/>
                </a:lnTo>
                <a:lnTo>
                  <a:pt x="4432566" y="215238"/>
                </a:lnTo>
                <a:lnTo>
                  <a:pt x="4431669" y="41299"/>
                </a:lnTo>
                <a:lnTo>
                  <a:pt x="4408709" y="7786"/>
                </a:lnTo>
                <a:lnTo>
                  <a:pt x="4381765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574" y="1805799"/>
            <a:ext cx="5459975" cy="36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(b) N</a:t>
            </a:r>
            <a:r>
              <a:rPr kumimoji="0" sz="2378" spc="-5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wton</a:t>
            </a:r>
            <a:r>
              <a:rPr kumimoji="0" sz="2378" spc="-12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’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s Method </a:t>
            </a:r>
            <a:r>
              <a:rPr kumimoji="0" sz="2378" spc="-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or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378" i="1" spc="-337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2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(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-446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)</a:t>
            </a:r>
            <a:r>
              <a:rPr kumimoji="0" sz="2378" spc="-8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spc="6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=</a:t>
            </a:r>
            <a:r>
              <a:rPr kumimoji="0" sz="2378" spc="-8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cos</a:t>
            </a:r>
            <a:r>
              <a:rPr kumimoji="0" sz="2378" spc="-268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i="1" spc="-69" dirty="0">
                <a:solidFill>
                  <a:srgbClr val="FFFFFF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2378" i="1" spc="-287" dirty="0">
                <a:solidFill>
                  <a:srgbClr val="FFFFFF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endParaRPr kumimoji="0" sz="2378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8073" y="2163051"/>
            <a:ext cx="8783799" cy="100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8740" y="5674221"/>
            <a:ext cx="201336" cy="201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36036" y="5649054"/>
            <a:ext cx="226404" cy="226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9408" y="5749723"/>
            <a:ext cx="8481793" cy="1258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61874" y="1849269"/>
            <a:ext cx="100567" cy="201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61874" y="1949887"/>
            <a:ext cx="100567" cy="37243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8071" y="2250767"/>
            <a:ext cx="8784532" cy="3524634"/>
          </a:xfrm>
          <a:custGeom>
            <a:avLst/>
            <a:gdLst/>
            <a:ahLst/>
            <a:cxnLst/>
            <a:rect l="l" t="t" r="r" b="b"/>
            <a:pathLst>
              <a:path w="4432935" h="1778635">
                <a:moveTo>
                  <a:pt x="4432566" y="0"/>
                </a:moveTo>
                <a:lnTo>
                  <a:pt x="0" y="0"/>
                </a:lnTo>
                <a:lnTo>
                  <a:pt x="0" y="1727576"/>
                </a:lnTo>
                <a:lnTo>
                  <a:pt x="16636" y="1765090"/>
                </a:lnTo>
                <a:lnTo>
                  <a:pt x="4381765" y="1778377"/>
                </a:lnTo>
                <a:lnTo>
                  <a:pt x="4396008" y="1776332"/>
                </a:lnTo>
                <a:lnTo>
                  <a:pt x="4427129" y="1750373"/>
                </a:lnTo>
                <a:lnTo>
                  <a:pt x="4432566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61873" y="1924719"/>
            <a:ext cx="0" cy="3787629"/>
          </a:xfrm>
          <a:custGeom>
            <a:avLst/>
            <a:gdLst/>
            <a:ahLst/>
            <a:cxnLst/>
            <a:rect l="l" t="t" r="r" b="b"/>
            <a:pathLst>
              <a:path h="1911350">
                <a:moveTo>
                  <a:pt x="0" y="191115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61873" y="1899552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61873" y="1874385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61873" y="1849218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96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5" h="129539">
                <a:moveTo>
                  <a:pt x="0" y="129032"/>
                </a:moveTo>
                <a:lnTo>
                  <a:pt x="1535976" y="129032"/>
                </a:lnTo>
                <a:lnTo>
                  <a:pt x="1535976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47965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2"/>
                </a:moveTo>
                <a:lnTo>
                  <a:pt x="1535976" y="129032"/>
                </a:lnTo>
                <a:lnTo>
                  <a:pt x="1535976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91734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2"/>
                </a:moveTo>
                <a:lnTo>
                  <a:pt x="1535976" y="129032"/>
                </a:lnTo>
                <a:lnTo>
                  <a:pt x="1535976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Nume</a:t>
            </a:r>
            <a:r>
              <a:rPr dirty="0">
                <a:solidFill>
                  <a:prstClr val="white"/>
                </a:solidFill>
              </a:rPr>
              <a:t>r</a:t>
            </a:r>
            <a:r>
              <a:rPr spc="-10" dirty="0">
                <a:solidFill>
                  <a:prstClr val="white"/>
                </a:solidFill>
              </a:rPr>
              <a:t>ical Anal</a:t>
            </a:r>
            <a:r>
              <a:rPr spc="-20" dirty="0">
                <a:solidFill>
                  <a:prstClr val="white"/>
                </a:solidFill>
              </a:rPr>
              <a:t>y</a:t>
            </a:r>
            <a:r>
              <a:rPr spc="-10" dirty="0">
                <a:solidFill>
                  <a:prstClr val="white"/>
                </a:solidFill>
              </a:rPr>
              <a:t>sis</a:t>
            </a:r>
            <a:r>
              <a:rPr dirty="0">
                <a:solidFill>
                  <a:prstClr val="white"/>
                </a:solidFill>
              </a:rPr>
              <a:t> </a:t>
            </a:r>
            <a:r>
              <a:rPr spc="-10" dirty="0">
                <a:solidFill>
                  <a:prstClr val="white"/>
                </a:solidFill>
              </a:rPr>
              <a:t> (Chapter 2)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</a:t>
            </a:r>
            <a:r>
              <a:rPr spc="-40" dirty="0">
                <a:solidFill>
                  <a:prstClr val="white"/>
                </a:solidFill>
              </a:rPr>
              <a:t>e</a:t>
            </a:r>
            <a:r>
              <a:rPr spc="-10" dirty="0">
                <a:solidFill>
                  <a:prstClr val="white"/>
                </a:solidFill>
              </a:rPr>
              <a:t>wton</a:t>
            </a:r>
            <a:r>
              <a:rPr spc="-69" dirty="0">
                <a:solidFill>
                  <a:prstClr val="white"/>
                </a:solidFill>
              </a:rPr>
              <a:t>’</a:t>
            </a:r>
            <a:r>
              <a:rPr spc="-10" dirty="0">
                <a:solidFill>
                  <a:prstClr val="white"/>
                </a:solidFill>
              </a:rPr>
              <a:t>s M</a:t>
            </a:r>
            <a:r>
              <a:rPr spc="-20" dirty="0">
                <a:solidFill>
                  <a:prstClr val="white"/>
                </a:solidFill>
              </a:rPr>
              <a:t>e</a:t>
            </a:r>
            <a:r>
              <a:rPr spc="-10" dirty="0">
                <a:solidFill>
                  <a:prstClr val="white"/>
                </a:solidFill>
              </a:rPr>
              <a:t>thod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527497" y="6628935"/>
            <a:ext cx="1673604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R L Burden &amp; J D </a:t>
            </a:r>
            <a:r>
              <a:rPr kumimoji="0" sz="1189" spc="-6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aires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92953" y="6628935"/>
            <a:ext cx="510890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17 / 33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06602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47" y="36042"/>
            <a:ext cx="8754331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  <a:tabLst>
                <a:tab pos="2560802" algn="l"/>
                <a:tab pos="5007092" algn="l"/>
                <a:tab pos="7756651" algn="l"/>
              </a:tabLst>
            </a:pP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De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i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ation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Example</a:t>
            </a:r>
            <a:r>
              <a:rPr kumimoji="0" sz="11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Co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nv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ergence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Final Rema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ks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5" y="432719"/>
            <a:ext cx="9131457" cy="118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5" y="550752"/>
            <a:ext cx="9131836" cy="426912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 rtlCol="0">
            <a:spAutoFit/>
          </a:bodyPr>
          <a:lstStyle/>
          <a:p>
            <a:pPr marL="213925"/>
            <a:r>
              <a:rPr spc="50" dirty="0"/>
              <a:t>N</a:t>
            </a:r>
            <a:r>
              <a:rPr spc="-30" dirty="0"/>
              <a:t>e</a:t>
            </a:r>
            <a:r>
              <a:rPr spc="30" dirty="0"/>
              <a:t>wton</a:t>
            </a:r>
            <a:r>
              <a:rPr spc="-139" dirty="0"/>
              <a:t>’</a:t>
            </a:r>
            <a:r>
              <a:rPr spc="30" dirty="0"/>
              <a:t>s</a:t>
            </a:r>
            <a:r>
              <a:rPr spc="10" dirty="0"/>
              <a:t> </a:t>
            </a:r>
            <a:r>
              <a:rPr spc="30" dirty="0"/>
              <a:t>Method</a:t>
            </a:r>
          </a:p>
        </p:txBody>
      </p:sp>
      <p:sp>
        <p:nvSpPr>
          <p:cNvPr id="5" name="object 5"/>
          <p:cNvSpPr/>
          <p:nvPr/>
        </p:nvSpPr>
        <p:spPr>
          <a:xfrm>
            <a:off x="178071" y="1761612"/>
            <a:ext cx="8784532" cy="426580"/>
          </a:xfrm>
          <a:custGeom>
            <a:avLst/>
            <a:gdLst/>
            <a:ahLst/>
            <a:cxnLst/>
            <a:rect l="l" t="t" r="r" b="b"/>
            <a:pathLst>
              <a:path w="4432935" h="215265">
                <a:moveTo>
                  <a:pt x="4381765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215238"/>
                </a:lnTo>
                <a:lnTo>
                  <a:pt x="4432566" y="215238"/>
                </a:lnTo>
                <a:lnTo>
                  <a:pt x="4431669" y="41299"/>
                </a:lnTo>
                <a:lnTo>
                  <a:pt x="4408709" y="7786"/>
                </a:lnTo>
                <a:lnTo>
                  <a:pt x="4381765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8073" y="2163051"/>
            <a:ext cx="8783799" cy="100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8740" y="5674221"/>
            <a:ext cx="201336" cy="201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36036" y="5649054"/>
            <a:ext cx="226404" cy="226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9408" y="5749723"/>
            <a:ext cx="8481793" cy="1258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61874" y="1849269"/>
            <a:ext cx="100567" cy="201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61874" y="1949887"/>
            <a:ext cx="100567" cy="37243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8071" y="2250767"/>
            <a:ext cx="8784532" cy="3524634"/>
          </a:xfrm>
          <a:custGeom>
            <a:avLst/>
            <a:gdLst/>
            <a:ahLst/>
            <a:cxnLst/>
            <a:rect l="l" t="t" r="r" b="b"/>
            <a:pathLst>
              <a:path w="4432935" h="1778635">
                <a:moveTo>
                  <a:pt x="4432566" y="0"/>
                </a:moveTo>
                <a:lnTo>
                  <a:pt x="0" y="0"/>
                </a:lnTo>
                <a:lnTo>
                  <a:pt x="0" y="1727576"/>
                </a:lnTo>
                <a:lnTo>
                  <a:pt x="16636" y="1765090"/>
                </a:lnTo>
                <a:lnTo>
                  <a:pt x="4381765" y="1778377"/>
                </a:lnTo>
                <a:lnTo>
                  <a:pt x="4396008" y="1776332"/>
                </a:lnTo>
                <a:lnTo>
                  <a:pt x="4427129" y="1750373"/>
                </a:lnTo>
                <a:lnTo>
                  <a:pt x="4432566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61873" y="1924719"/>
            <a:ext cx="0" cy="3787629"/>
          </a:xfrm>
          <a:custGeom>
            <a:avLst/>
            <a:gdLst/>
            <a:ahLst/>
            <a:cxnLst/>
            <a:rect l="l" t="t" r="r" b="b"/>
            <a:pathLst>
              <a:path h="1911350">
                <a:moveTo>
                  <a:pt x="0" y="191115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61873" y="1899552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61873" y="1874385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61873" y="1849218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8363" y="2339346"/>
            <a:ext cx="152209" cy="1522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3574" y="1805798"/>
            <a:ext cx="6781241" cy="1442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(b) N</a:t>
            </a:r>
            <a:r>
              <a:rPr kumimoji="0" sz="2378" spc="-5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wton</a:t>
            </a:r>
            <a:r>
              <a:rPr kumimoji="0" sz="2378" spc="-12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’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s Method </a:t>
            </a:r>
            <a:r>
              <a:rPr kumimoji="0" sz="2378" spc="-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or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378" i="1" spc="-337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2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(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-446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)</a:t>
            </a:r>
            <a:r>
              <a:rPr kumimoji="0" sz="2378" spc="-8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spc="6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=</a:t>
            </a:r>
            <a:r>
              <a:rPr kumimoji="0" sz="2378" spc="-8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cos</a:t>
            </a:r>
            <a:r>
              <a:rPr kumimoji="0" sz="2378" spc="-268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i="1" spc="-69" dirty="0">
                <a:solidFill>
                  <a:srgbClr val="FFFFFF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2378" i="1" spc="-287" dirty="0">
                <a:solidFill>
                  <a:srgbClr val="FFFFFF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endParaRPr kumimoji="0" sz="2378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573821" fontAlgn="auto">
              <a:spcBef>
                <a:spcPts val="753"/>
              </a:spcBef>
              <a:spcAft>
                <a:spcPts val="0"/>
              </a:spcAft>
            </a:pPr>
            <a:r>
              <a:rPr kumimoji="0" sz="2180" spc="-28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 apply </a:t>
            </a:r>
            <a:r>
              <a:rPr kumimoji="0" sz="2180" spc="-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2180" spc="-5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wton</a:t>
            </a:r>
            <a:r>
              <a:rPr kumimoji="0" sz="2180" spc="-11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’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 method to this pro</a:t>
            </a:r>
            <a:r>
              <a:rPr kumimoji="0" sz="2180" spc="-5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lem </a:t>
            </a:r>
            <a:r>
              <a:rPr kumimoji="0" sz="2180" spc="-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w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 need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75"/>
              </a:spcBef>
              <a:spcAft>
                <a:spcPts val="0"/>
              </a:spcAft>
            </a:pPr>
            <a:endParaRPr kumimoji="0" sz="1883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3473127" fontAlgn="auto">
              <a:spcBef>
                <a:spcPts val="0"/>
              </a:spcBef>
              <a:spcAft>
                <a:spcPts val="0"/>
              </a:spcAft>
            </a:pP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180" i="1" spc="-31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i="1" spc="162" baseline="312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</a:t>
            </a:r>
            <a:r>
              <a:rPr kumimoji="0" sz="2180" spc="11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(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180" i="1" spc="-40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12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)</a:t>
            </a:r>
            <a:r>
              <a:rPr kumimoji="0" sz="2180" spc="-8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180" spc="-5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=</a:t>
            </a:r>
            <a:r>
              <a:rPr kumimoji="0" sz="2180" spc="-9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180" i="1" spc="-79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2180" i="1" spc="-386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sin</a:t>
            </a:r>
            <a:r>
              <a:rPr kumimoji="0" sz="2180" spc="-24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180" i="1" spc="6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79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2180" i="1" spc="-268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196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5" h="129539">
                <a:moveTo>
                  <a:pt x="0" y="129032"/>
                </a:moveTo>
                <a:lnTo>
                  <a:pt x="1535976" y="129032"/>
                </a:lnTo>
                <a:lnTo>
                  <a:pt x="1535976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47965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2"/>
                </a:moveTo>
                <a:lnTo>
                  <a:pt x="1535976" y="129032"/>
                </a:lnTo>
                <a:lnTo>
                  <a:pt x="1535976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91734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2"/>
                </a:moveTo>
                <a:lnTo>
                  <a:pt x="1535976" y="129032"/>
                </a:lnTo>
                <a:lnTo>
                  <a:pt x="1535976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Nume</a:t>
            </a:r>
            <a:r>
              <a:rPr dirty="0">
                <a:solidFill>
                  <a:prstClr val="white"/>
                </a:solidFill>
              </a:rPr>
              <a:t>r</a:t>
            </a:r>
            <a:r>
              <a:rPr spc="-10" dirty="0">
                <a:solidFill>
                  <a:prstClr val="white"/>
                </a:solidFill>
              </a:rPr>
              <a:t>ical Anal</a:t>
            </a:r>
            <a:r>
              <a:rPr spc="-20" dirty="0">
                <a:solidFill>
                  <a:prstClr val="white"/>
                </a:solidFill>
              </a:rPr>
              <a:t>y</a:t>
            </a:r>
            <a:r>
              <a:rPr spc="-10" dirty="0">
                <a:solidFill>
                  <a:prstClr val="white"/>
                </a:solidFill>
              </a:rPr>
              <a:t>sis</a:t>
            </a:r>
            <a:r>
              <a:rPr dirty="0">
                <a:solidFill>
                  <a:prstClr val="white"/>
                </a:solidFill>
              </a:rPr>
              <a:t> </a:t>
            </a:r>
            <a:r>
              <a:rPr spc="-10" dirty="0">
                <a:solidFill>
                  <a:prstClr val="white"/>
                </a:solidFill>
              </a:rPr>
              <a:t> (Chapter 2)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</a:t>
            </a:r>
            <a:r>
              <a:rPr spc="-40" dirty="0">
                <a:solidFill>
                  <a:prstClr val="white"/>
                </a:solidFill>
              </a:rPr>
              <a:t>e</a:t>
            </a:r>
            <a:r>
              <a:rPr spc="-10" dirty="0">
                <a:solidFill>
                  <a:prstClr val="white"/>
                </a:solidFill>
              </a:rPr>
              <a:t>wton</a:t>
            </a:r>
            <a:r>
              <a:rPr spc="-69" dirty="0">
                <a:solidFill>
                  <a:prstClr val="white"/>
                </a:solidFill>
              </a:rPr>
              <a:t>’</a:t>
            </a:r>
            <a:r>
              <a:rPr spc="-10" dirty="0">
                <a:solidFill>
                  <a:prstClr val="white"/>
                </a:solidFill>
              </a:rPr>
              <a:t>s M</a:t>
            </a:r>
            <a:r>
              <a:rPr spc="-20" dirty="0">
                <a:solidFill>
                  <a:prstClr val="white"/>
                </a:solidFill>
              </a:rPr>
              <a:t>e</a:t>
            </a:r>
            <a:r>
              <a:rPr spc="-10" dirty="0">
                <a:solidFill>
                  <a:prstClr val="white"/>
                </a:solidFill>
              </a:rPr>
              <a:t>thod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527497" y="6628935"/>
            <a:ext cx="1673604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R L Burden &amp; J D </a:t>
            </a:r>
            <a:r>
              <a:rPr kumimoji="0" sz="1189" spc="-6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aires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92953" y="6628935"/>
            <a:ext cx="510890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17 / 33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58736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47" y="36042"/>
            <a:ext cx="8754331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  <a:tabLst>
                <a:tab pos="2560802" algn="l"/>
                <a:tab pos="5007092" algn="l"/>
                <a:tab pos="7756651" algn="l"/>
              </a:tabLst>
            </a:pP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De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i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ation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Example</a:t>
            </a:r>
            <a:r>
              <a:rPr kumimoji="0" sz="11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Co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nv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ergence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Final Rema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ks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5" y="432719"/>
            <a:ext cx="9131457" cy="118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5" y="550752"/>
            <a:ext cx="9131836" cy="426912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 rtlCol="0">
            <a:spAutoFit/>
          </a:bodyPr>
          <a:lstStyle/>
          <a:p>
            <a:pPr marL="213925"/>
            <a:r>
              <a:rPr spc="50" dirty="0"/>
              <a:t>N</a:t>
            </a:r>
            <a:r>
              <a:rPr spc="-30" dirty="0"/>
              <a:t>e</a:t>
            </a:r>
            <a:r>
              <a:rPr spc="30" dirty="0"/>
              <a:t>wton</a:t>
            </a:r>
            <a:r>
              <a:rPr spc="-139" dirty="0"/>
              <a:t>’</a:t>
            </a:r>
            <a:r>
              <a:rPr spc="30" dirty="0"/>
              <a:t>s</a:t>
            </a:r>
            <a:r>
              <a:rPr spc="10" dirty="0"/>
              <a:t> </a:t>
            </a:r>
            <a:r>
              <a:rPr spc="30" dirty="0"/>
              <a:t>Method</a:t>
            </a:r>
          </a:p>
        </p:txBody>
      </p:sp>
      <p:sp>
        <p:nvSpPr>
          <p:cNvPr id="5" name="object 5"/>
          <p:cNvSpPr/>
          <p:nvPr/>
        </p:nvSpPr>
        <p:spPr>
          <a:xfrm>
            <a:off x="178071" y="1761612"/>
            <a:ext cx="8784532" cy="426580"/>
          </a:xfrm>
          <a:custGeom>
            <a:avLst/>
            <a:gdLst/>
            <a:ahLst/>
            <a:cxnLst/>
            <a:rect l="l" t="t" r="r" b="b"/>
            <a:pathLst>
              <a:path w="4432935" h="215265">
                <a:moveTo>
                  <a:pt x="4381765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215238"/>
                </a:lnTo>
                <a:lnTo>
                  <a:pt x="4432566" y="215238"/>
                </a:lnTo>
                <a:lnTo>
                  <a:pt x="4431669" y="41299"/>
                </a:lnTo>
                <a:lnTo>
                  <a:pt x="4408709" y="7786"/>
                </a:lnTo>
                <a:lnTo>
                  <a:pt x="4381765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8073" y="2163051"/>
            <a:ext cx="8783799" cy="100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8740" y="5674221"/>
            <a:ext cx="201336" cy="201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36036" y="5649054"/>
            <a:ext cx="226404" cy="226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9408" y="5749723"/>
            <a:ext cx="8481793" cy="1258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61874" y="1849269"/>
            <a:ext cx="100567" cy="201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61874" y="1949887"/>
            <a:ext cx="100567" cy="37243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8071" y="2250767"/>
            <a:ext cx="8784532" cy="3524634"/>
          </a:xfrm>
          <a:custGeom>
            <a:avLst/>
            <a:gdLst/>
            <a:ahLst/>
            <a:cxnLst/>
            <a:rect l="l" t="t" r="r" b="b"/>
            <a:pathLst>
              <a:path w="4432935" h="1778635">
                <a:moveTo>
                  <a:pt x="4432566" y="0"/>
                </a:moveTo>
                <a:lnTo>
                  <a:pt x="0" y="0"/>
                </a:lnTo>
                <a:lnTo>
                  <a:pt x="0" y="1727576"/>
                </a:lnTo>
                <a:lnTo>
                  <a:pt x="16636" y="1765090"/>
                </a:lnTo>
                <a:lnTo>
                  <a:pt x="4381765" y="1778377"/>
                </a:lnTo>
                <a:lnTo>
                  <a:pt x="4396008" y="1776332"/>
                </a:lnTo>
                <a:lnTo>
                  <a:pt x="4427129" y="1750373"/>
                </a:lnTo>
                <a:lnTo>
                  <a:pt x="4432566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61873" y="1924719"/>
            <a:ext cx="0" cy="3787629"/>
          </a:xfrm>
          <a:custGeom>
            <a:avLst/>
            <a:gdLst/>
            <a:ahLst/>
            <a:cxnLst/>
            <a:rect l="l" t="t" r="r" b="b"/>
            <a:pathLst>
              <a:path h="1911350">
                <a:moveTo>
                  <a:pt x="0" y="191115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61873" y="1899552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61873" y="1874385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61873" y="1849218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8363" y="2339346"/>
            <a:ext cx="152209" cy="1522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8363" y="3572930"/>
            <a:ext cx="152209" cy="1522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3573" y="1805799"/>
            <a:ext cx="8481270" cy="2415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(b) N</a:t>
            </a:r>
            <a:r>
              <a:rPr kumimoji="0" sz="2378" spc="-5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wton</a:t>
            </a:r>
            <a:r>
              <a:rPr kumimoji="0" sz="2378" spc="-12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’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s Method </a:t>
            </a:r>
            <a:r>
              <a:rPr kumimoji="0" sz="2378" spc="-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or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378" i="1" spc="-337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2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(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-446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)</a:t>
            </a:r>
            <a:r>
              <a:rPr kumimoji="0" sz="2378" spc="-8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spc="6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=</a:t>
            </a:r>
            <a:r>
              <a:rPr kumimoji="0" sz="2378" spc="-8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cos</a:t>
            </a:r>
            <a:r>
              <a:rPr kumimoji="0" sz="2378" spc="-268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i="1" spc="-69" dirty="0">
                <a:solidFill>
                  <a:srgbClr val="FFFFFF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2378" i="1" spc="-287" dirty="0">
                <a:solidFill>
                  <a:srgbClr val="FFFFFF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endParaRPr kumimoji="0" sz="2378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573821" fontAlgn="auto">
              <a:spcBef>
                <a:spcPts val="753"/>
              </a:spcBef>
              <a:spcAft>
                <a:spcPts val="0"/>
              </a:spcAft>
            </a:pPr>
            <a:r>
              <a:rPr kumimoji="0" sz="2180" spc="-28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 apply </a:t>
            </a:r>
            <a:r>
              <a:rPr kumimoji="0" sz="2180" spc="-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2180" spc="-5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wton</a:t>
            </a:r>
            <a:r>
              <a:rPr kumimoji="0" sz="2180" spc="-11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’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 method to this pro</a:t>
            </a:r>
            <a:r>
              <a:rPr kumimoji="0" sz="2180" spc="-5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lem </a:t>
            </a:r>
            <a:r>
              <a:rPr kumimoji="0" sz="2180" spc="-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w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 need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75"/>
              </a:spcBef>
              <a:spcAft>
                <a:spcPts val="0"/>
              </a:spcAft>
            </a:pPr>
            <a:endParaRPr kumimoji="0" sz="1883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3473127" fontAlgn="auto">
              <a:spcBef>
                <a:spcPts val="0"/>
              </a:spcBef>
              <a:spcAft>
                <a:spcPts val="0"/>
              </a:spcAft>
            </a:pP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180" i="1" spc="-31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i="1" spc="162" baseline="312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</a:t>
            </a:r>
            <a:r>
              <a:rPr kumimoji="0" sz="2180" spc="11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(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180" i="1" spc="-40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12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)</a:t>
            </a:r>
            <a:r>
              <a:rPr kumimoji="0" sz="2180" spc="-8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180" spc="-5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=</a:t>
            </a:r>
            <a:r>
              <a:rPr kumimoji="0" sz="2180" spc="-9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180" i="1" spc="-79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2180" i="1" spc="-386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sin</a:t>
            </a:r>
            <a:r>
              <a:rPr kumimoji="0" sz="2180" spc="-24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180" i="1" spc="6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79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2180" i="1" spc="-268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573821" marR="10067" fontAlgn="auto">
              <a:lnSpc>
                <a:spcPct val="102699"/>
              </a:lnSpc>
              <a:spcBef>
                <a:spcPts val="2170"/>
              </a:spcBef>
              <a:spcAft>
                <a:spcPts val="0"/>
              </a:spcAft>
            </a:pP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Sta</a:t>
            </a:r>
            <a:r>
              <a:rPr kumimoji="0" sz="2180" spc="5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ting again with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378" spc="-14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0</a:t>
            </a:r>
            <a:r>
              <a:rPr kumimoji="0" sz="2378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281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-5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=</a:t>
            </a:r>
            <a:r>
              <a:rPr kumimoji="0" sz="2180" spc="-8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180" i="1" spc="-16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π</a:t>
            </a:r>
            <a:r>
              <a:rPr kumimoji="0" sz="2180" i="1" spc="466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/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4, </a:t>
            </a:r>
            <a:r>
              <a:rPr kumimoji="0" sz="2180" spc="-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w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 gene</a:t>
            </a:r>
            <a:r>
              <a:rPr kumimoji="0" sz="2180" spc="-4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ate the sequence defined, </a:t>
            </a:r>
            <a:r>
              <a:rPr kumimoji="0" sz="2180" spc="-7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or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2180" i="1" spc="3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79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≥</a:t>
            </a:r>
            <a:r>
              <a:rPr kumimoji="0" sz="2180" i="1" spc="-149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1, </a:t>
            </a:r>
            <a:r>
              <a:rPr kumimoji="0" sz="2180" spc="-5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y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17991" y="4584783"/>
            <a:ext cx="3733520" cy="335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  <a:tabLst>
                <a:tab pos="2584711" algn="l"/>
              </a:tabLst>
            </a:pP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378" i="1" spc="-14" baseline="-10416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 </a:t>
            </a:r>
            <a:r>
              <a:rPr kumimoji="0" sz="2378" i="1" spc="-238" baseline="-10416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-5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=</a:t>
            </a:r>
            <a:r>
              <a:rPr kumimoji="0" sz="2180" spc="-8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378" i="1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2378" i="1" spc="563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−</a:t>
            </a:r>
            <a:r>
              <a:rPr kumimoji="0" sz="2378" spc="-14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r>
              <a:rPr kumimoji="0" sz="2378" spc="192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79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2180" i="1" spc="-30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3270" i="1" spc="-14" baseline="-3787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3270" i="1" spc="-476" baseline="-3787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3270" spc="192" baseline="-37878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(</a:t>
            </a:r>
            <a:r>
              <a:rPr kumimoji="0" sz="3270" i="1" spc="73" baseline="-3787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378" i="1" spc="14" baseline="-2430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</a:t>
            </a:r>
            <a:r>
              <a:rPr kumimoji="0" sz="2378" i="1" baseline="-2430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2180" spc="-5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=</a:t>
            </a:r>
            <a:r>
              <a:rPr kumimoji="0" sz="2180" spc="-8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378" i="1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2378" i="1" spc="563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−</a:t>
            </a:r>
            <a:r>
              <a:rPr kumimoji="0" sz="2378" spc="-14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r>
              <a:rPr kumimoji="0" sz="2378" spc="192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79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−</a:t>
            </a:r>
            <a:endParaRPr kumimoji="0" sz="2180">
              <a:solidFill>
                <a:prstClr val="black"/>
              </a:solidFill>
              <a:latin typeface="Meiryo"/>
              <a:ea typeface="+mn-ea"/>
              <a:cs typeface="Meiry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87000" y="4389644"/>
            <a:ext cx="936211" cy="335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2180" i="1" u="sng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180" u="sng" spc="-258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kumimoji="0" sz="2180" u="sng" spc="12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(</a:t>
            </a:r>
            <a:r>
              <a:rPr kumimoji="0" sz="2180" i="1" u="sng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378" i="1" u="sng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2378" i="1" u="sng" spc="563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−</a:t>
            </a:r>
            <a:r>
              <a:rPr kumimoji="0" sz="2378" u="sng" spc="-608" baseline="-13888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kumimoji="0" sz="2378" u="sng" spc="-14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r>
              <a:rPr kumimoji="0" sz="2378" u="sng" spc="-460" baseline="-13888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kumimoji="0" sz="2180" u="sng" spc="12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)</a:t>
            </a:r>
            <a:endParaRPr kumimoji="0" sz="2180">
              <a:solidFill>
                <a:prstClr val="black"/>
              </a:solidFill>
              <a:latin typeface="Lucida Sans Unicode"/>
              <a:ea typeface="+mn-ea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60630" y="4778098"/>
            <a:ext cx="562482" cy="335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585" i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1585" i="1" spc="37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−</a:t>
            </a:r>
            <a:r>
              <a:rPr kumimoji="0" sz="1585" spc="6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r>
              <a:rPr kumimoji="0" sz="3270" spc="192" baseline="17676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)</a:t>
            </a:r>
            <a:endParaRPr kumimoji="0" sz="3270" baseline="17676">
              <a:solidFill>
                <a:prstClr val="black"/>
              </a:solidFill>
              <a:latin typeface="Lucida Sans Unicode"/>
              <a:ea typeface="+mn-ea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91150" y="4389643"/>
            <a:ext cx="1961766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lnSpc>
                <a:spcPts val="2586"/>
              </a:lnSpc>
              <a:spcBef>
                <a:spcPts val="0"/>
              </a:spcBef>
              <a:spcAft>
                <a:spcPts val="0"/>
              </a:spcAft>
            </a:pPr>
            <a:r>
              <a:rPr kumimoji="0" sz="3270" u="sng" spc="-14" baseline="1010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cos</a:t>
            </a:r>
            <a:r>
              <a:rPr kumimoji="0" sz="3270" u="sng" spc="-297" baseline="10101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kumimoji="0" sz="3270" i="1" u="sng" spc="-14" baseline="1010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1585" i="1" u="sng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1585" i="1" u="sng" spc="37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−</a:t>
            </a:r>
            <a:r>
              <a:rPr kumimoji="0" sz="1585" u="sng" spc="-404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kumimoji="0" sz="1585" u="sng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r>
              <a:rPr kumimoji="0" sz="1585" u="sng" spc="-1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kumimoji="0" sz="1585" u="sng" spc="-218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kumimoji="0" sz="3270" i="1" u="sng" spc="-119" baseline="10101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3270" u="sng" spc="-119" baseline="10101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kumimoji="0" sz="3270" i="1" u="sng" spc="-14" baseline="1010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1585" i="1" u="sng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1585" i="1" u="sng" spc="37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−</a:t>
            </a:r>
            <a:r>
              <a:rPr kumimoji="0" sz="1585" u="sng" spc="-404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kumimoji="0" sz="1585" u="sng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endParaRPr kumimoji="0" sz="1585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35905" fontAlgn="auto">
              <a:lnSpc>
                <a:spcPts val="2586"/>
              </a:lnSpc>
              <a:spcBef>
                <a:spcPts val="0"/>
              </a:spcBef>
              <a:spcAft>
                <a:spcPts val="0"/>
              </a:spcAft>
            </a:pPr>
            <a:r>
              <a:rPr kumimoji="0" sz="2180" i="1" spc="-79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2180" i="1" spc="-386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sin</a:t>
            </a:r>
            <a:r>
              <a:rPr kumimoji="0" sz="2180" spc="-24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378" i="1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2378" i="1" spc="563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−</a:t>
            </a:r>
            <a:r>
              <a:rPr kumimoji="0" sz="2378" spc="-14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r>
              <a:rPr kumimoji="0" sz="2378" spc="192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79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2180" i="1" spc="-268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44359" y="4590387"/>
            <a:ext cx="127093" cy="335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196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5" h="129539">
                <a:moveTo>
                  <a:pt x="0" y="129031"/>
                </a:moveTo>
                <a:lnTo>
                  <a:pt x="1535976" y="129031"/>
                </a:lnTo>
                <a:lnTo>
                  <a:pt x="1535976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47965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2"/>
                </a:moveTo>
                <a:lnTo>
                  <a:pt x="1535976" y="129032"/>
                </a:lnTo>
                <a:lnTo>
                  <a:pt x="1535976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091734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2"/>
                </a:moveTo>
                <a:lnTo>
                  <a:pt x="1535976" y="129032"/>
                </a:lnTo>
                <a:lnTo>
                  <a:pt x="1535976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Nume</a:t>
            </a:r>
            <a:r>
              <a:rPr dirty="0">
                <a:solidFill>
                  <a:prstClr val="white"/>
                </a:solidFill>
              </a:rPr>
              <a:t>r</a:t>
            </a:r>
            <a:r>
              <a:rPr spc="-10" dirty="0">
                <a:solidFill>
                  <a:prstClr val="white"/>
                </a:solidFill>
              </a:rPr>
              <a:t>ical Anal</a:t>
            </a:r>
            <a:r>
              <a:rPr spc="-20" dirty="0">
                <a:solidFill>
                  <a:prstClr val="white"/>
                </a:solidFill>
              </a:rPr>
              <a:t>y</a:t>
            </a:r>
            <a:r>
              <a:rPr spc="-10" dirty="0">
                <a:solidFill>
                  <a:prstClr val="white"/>
                </a:solidFill>
              </a:rPr>
              <a:t>sis</a:t>
            </a:r>
            <a:r>
              <a:rPr dirty="0">
                <a:solidFill>
                  <a:prstClr val="white"/>
                </a:solidFill>
              </a:rPr>
              <a:t> </a:t>
            </a:r>
            <a:r>
              <a:rPr spc="-10" dirty="0">
                <a:solidFill>
                  <a:prstClr val="white"/>
                </a:solidFill>
              </a:rPr>
              <a:t> (Chapter 2)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</a:t>
            </a:r>
            <a:r>
              <a:rPr spc="-40" dirty="0">
                <a:solidFill>
                  <a:prstClr val="white"/>
                </a:solidFill>
              </a:rPr>
              <a:t>e</a:t>
            </a:r>
            <a:r>
              <a:rPr spc="-10" dirty="0">
                <a:solidFill>
                  <a:prstClr val="white"/>
                </a:solidFill>
              </a:rPr>
              <a:t>wton</a:t>
            </a:r>
            <a:r>
              <a:rPr spc="-69" dirty="0">
                <a:solidFill>
                  <a:prstClr val="white"/>
                </a:solidFill>
              </a:rPr>
              <a:t>’</a:t>
            </a:r>
            <a:r>
              <a:rPr spc="-10" dirty="0">
                <a:solidFill>
                  <a:prstClr val="white"/>
                </a:solidFill>
              </a:rPr>
              <a:t>s M</a:t>
            </a:r>
            <a:r>
              <a:rPr spc="-20" dirty="0">
                <a:solidFill>
                  <a:prstClr val="white"/>
                </a:solidFill>
              </a:rPr>
              <a:t>e</a:t>
            </a:r>
            <a:r>
              <a:rPr spc="-10" dirty="0">
                <a:solidFill>
                  <a:prstClr val="white"/>
                </a:solidFill>
              </a:rPr>
              <a:t>thod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527497" y="6628935"/>
            <a:ext cx="1673604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R L Burden &amp; J D </a:t>
            </a:r>
            <a:r>
              <a:rPr kumimoji="0" sz="1189" spc="-6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aires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492953" y="6628935"/>
            <a:ext cx="510890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17 / 33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25913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7C5463-FBEA-48A1-8D0E-A19DB0420CCC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762500" cy="417512"/>
          </a:xfrm>
        </p:spPr>
        <p:txBody>
          <a:bodyPr/>
          <a:lstStyle/>
          <a:p>
            <a:pPr algn="l"/>
            <a:r>
              <a:rPr lang="en-US" altLang="en-US" sz="2400"/>
              <a:t>Newton-Raphson Method</a:t>
            </a:r>
          </a:p>
        </p:txBody>
      </p:sp>
      <p:graphicFrame>
        <p:nvGraphicFramePr>
          <p:cNvPr id="408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0018912"/>
              </p:ext>
            </p:extLst>
          </p:nvPr>
        </p:nvGraphicFramePr>
        <p:xfrm>
          <a:off x="1619672" y="2204864"/>
          <a:ext cx="5775514" cy="2304926"/>
        </p:xfrm>
        <a:graphic>
          <a:graphicData uri="http://schemas.openxmlformats.org/presentationml/2006/ole">
            <p:oleObj spid="_x0000_s408586" name="Equation" r:id="rId3" imgW="10541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47" y="36042"/>
            <a:ext cx="8754331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  <a:tabLst>
                <a:tab pos="2560802" algn="l"/>
                <a:tab pos="5007092" algn="l"/>
                <a:tab pos="7756651" algn="l"/>
              </a:tabLst>
            </a:pP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De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i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ation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Example</a:t>
            </a:r>
            <a:r>
              <a:rPr kumimoji="0" sz="11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Co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nv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ergence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Final Rema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ks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5" y="432719"/>
            <a:ext cx="9131457" cy="118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5" y="550752"/>
            <a:ext cx="9131836" cy="426912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 rtlCol="0">
            <a:spAutoFit/>
          </a:bodyPr>
          <a:lstStyle/>
          <a:p>
            <a:pPr marL="213925"/>
            <a:r>
              <a:rPr spc="50" dirty="0"/>
              <a:t>N</a:t>
            </a:r>
            <a:r>
              <a:rPr spc="-30" dirty="0"/>
              <a:t>e</a:t>
            </a:r>
            <a:r>
              <a:rPr spc="30" dirty="0"/>
              <a:t>wton</a:t>
            </a:r>
            <a:r>
              <a:rPr spc="-139" dirty="0"/>
              <a:t>’</a:t>
            </a:r>
            <a:r>
              <a:rPr spc="30" dirty="0"/>
              <a:t>s</a:t>
            </a:r>
            <a:r>
              <a:rPr spc="10" dirty="0"/>
              <a:t> </a:t>
            </a:r>
            <a:r>
              <a:rPr spc="30" dirty="0"/>
              <a:t>Method</a:t>
            </a:r>
          </a:p>
        </p:txBody>
      </p:sp>
      <p:sp>
        <p:nvSpPr>
          <p:cNvPr id="5" name="object 5"/>
          <p:cNvSpPr/>
          <p:nvPr/>
        </p:nvSpPr>
        <p:spPr>
          <a:xfrm>
            <a:off x="178071" y="1761612"/>
            <a:ext cx="8784532" cy="426580"/>
          </a:xfrm>
          <a:custGeom>
            <a:avLst/>
            <a:gdLst/>
            <a:ahLst/>
            <a:cxnLst/>
            <a:rect l="l" t="t" r="r" b="b"/>
            <a:pathLst>
              <a:path w="4432935" h="215265">
                <a:moveTo>
                  <a:pt x="4381765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215238"/>
                </a:lnTo>
                <a:lnTo>
                  <a:pt x="4432566" y="215238"/>
                </a:lnTo>
                <a:lnTo>
                  <a:pt x="4431669" y="41299"/>
                </a:lnTo>
                <a:lnTo>
                  <a:pt x="4408709" y="7786"/>
                </a:lnTo>
                <a:lnTo>
                  <a:pt x="4381765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8073" y="2163051"/>
            <a:ext cx="8783799" cy="100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8740" y="5674221"/>
            <a:ext cx="201336" cy="201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36036" y="5649054"/>
            <a:ext cx="226404" cy="226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9408" y="5749723"/>
            <a:ext cx="8481793" cy="1258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61874" y="1849269"/>
            <a:ext cx="100567" cy="201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61874" y="1949887"/>
            <a:ext cx="100567" cy="37243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8071" y="2250767"/>
            <a:ext cx="8784532" cy="3524634"/>
          </a:xfrm>
          <a:custGeom>
            <a:avLst/>
            <a:gdLst/>
            <a:ahLst/>
            <a:cxnLst/>
            <a:rect l="l" t="t" r="r" b="b"/>
            <a:pathLst>
              <a:path w="4432935" h="1778635">
                <a:moveTo>
                  <a:pt x="4432566" y="0"/>
                </a:moveTo>
                <a:lnTo>
                  <a:pt x="0" y="0"/>
                </a:lnTo>
                <a:lnTo>
                  <a:pt x="0" y="1727576"/>
                </a:lnTo>
                <a:lnTo>
                  <a:pt x="16636" y="1765090"/>
                </a:lnTo>
                <a:lnTo>
                  <a:pt x="4381765" y="1778377"/>
                </a:lnTo>
                <a:lnTo>
                  <a:pt x="4396008" y="1776332"/>
                </a:lnTo>
                <a:lnTo>
                  <a:pt x="4427129" y="1750373"/>
                </a:lnTo>
                <a:lnTo>
                  <a:pt x="4432566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61873" y="1924719"/>
            <a:ext cx="0" cy="3787629"/>
          </a:xfrm>
          <a:custGeom>
            <a:avLst/>
            <a:gdLst/>
            <a:ahLst/>
            <a:cxnLst/>
            <a:rect l="l" t="t" r="r" b="b"/>
            <a:pathLst>
              <a:path h="1911350">
                <a:moveTo>
                  <a:pt x="0" y="191115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61873" y="1899552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61873" y="1874385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61873" y="1849218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8363" y="2339346"/>
            <a:ext cx="152209" cy="1522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8363" y="3572930"/>
            <a:ext cx="152209" cy="1522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3573" y="1805799"/>
            <a:ext cx="8481270" cy="2415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(b) N</a:t>
            </a:r>
            <a:r>
              <a:rPr kumimoji="0" sz="2378" spc="-5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wton</a:t>
            </a:r>
            <a:r>
              <a:rPr kumimoji="0" sz="2378" spc="-12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’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s Method </a:t>
            </a:r>
            <a:r>
              <a:rPr kumimoji="0" sz="2378" spc="-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or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378" i="1" spc="-337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2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(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-446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)</a:t>
            </a:r>
            <a:r>
              <a:rPr kumimoji="0" sz="2378" spc="-8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spc="6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=</a:t>
            </a:r>
            <a:r>
              <a:rPr kumimoji="0" sz="2378" spc="-8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cos</a:t>
            </a:r>
            <a:r>
              <a:rPr kumimoji="0" sz="2378" spc="-268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i="1" spc="-69" dirty="0">
                <a:solidFill>
                  <a:srgbClr val="FFFFFF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2378" i="1" spc="-287" dirty="0">
                <a:solidFill>
                  <a:srgbClr val="FFFFFF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endParaRPr kumimoji="0" sz="2378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573821" fontAlgn="auto">
              <a:spcBef>
                <a:spcPts val="753"/>
              </a:spcBef>
              <a:spcAft>
                <a:spcPts val="0"/>
              </a:spcAft>
            </a:pPr>
            <a:r>
              <a:rPr kumimoji="0" sz="2180" spc="-28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 apply </a:t>
            </a:r>
            <a:r>
              <a:rPr kumimoji="0" sz="2180" spc="-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2180" spc="-5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wton</a:t>
            </a:r>
            <a:r>
              <a:rPr kumimoji="0" sz="2180" spc="-11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’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 method to this pro</a:t>
            </a:r>
            <a:r>
              <a:rPr kumimoji="0" sz="2180" spc="-5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lem </a:t>
            </a:r>
            <a:r>
              <a:rPr kumimoji="0" sz="2180" spc="-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w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 need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75"/>
              </a:spcBef>
              <a:spcAft>
                <a:spcPts val="0"/>
              </a:spcAft>
            </a:pPr>
            <a:endParaRPr kumimoji="0" sz="1883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3473127" fontAlgn="auto">
              <a:spcBef>
                <a:spcPts val="0"/>
              </a:spcBef>
              <a:spcAft>
                <a:spcPts val="0"/>
              </a:spcAft>
            </a:pP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180" i="1" spc="-31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i="1" spc="162" baseline="312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</a:t>
            </a:r>
            <a:r>
              <a:rPr kumimoji="0" sz="2180" spc="11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(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180" i="1" spc="-40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12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)</a:t>
            </a:r>
            <a:r>
              <a:rPr kumimoji="0" sz="2180" spc="-8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180" spc="-5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=</a:t>
            </a:r>
            <a:r>
              <a:rPr kumimoji="0" sz="2180" spc="-9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180" i="1" spc="-79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2180" i="1" spc="-386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sin</a:t>
            </a:r>
            <a:r>
              <a:rPr kumimoji="0" sz="2180" spc="-24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180" i="1" spc="6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79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2180" i="1" spc="-268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573821" marR="10067" fontAlgn="auto">
              <a:lnSpc>
                <a:spcPct val="102699"/>
              </a:lnSpc>
              <a:spcBef>
                <a:spcPts val="2170"/>
              </a:spcBef>
              <a:spcAft>
                <a:spcPts val="0"/>
              </a:spcAft>
            </a:pP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Sta</a:t>
            </a:r>
            <a:r>
              <a:rPr kumimoji="0" sz="2180" spc="5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ting again with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378" spc="-14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0</a:t>
            </a:r>
            <a:r>
              <a:rPr kumimoji="0" sz="2378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281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-5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=</a:t>
            </a:r>
            <a:r>
              <a:rPr kumimoji="0" sz="2180" spc="-8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180" i="1" spc="-16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π</a:t>
            </a:r>
            <a:r>
              <a:rPr kumimoji="0" sz="2180" i="1" spc="466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/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4, </a:t>
            </a:r>
            <a:r>
              <a:rPr kumimoji="0" sz="2180" spc="-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w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 gene</a:t>
            </a:r>
            <a:r>
              <a:rPr kumimoji="0" sz="2180" spc="-4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ate the sequence defined, </a:t>
            </a:r>
            <a:r>
              <a:rPr kumimoji="0" sz="2180" spc="-7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or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2180" i="1" spc="3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79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≥</a:t>
            </a:r>
            <a:r>
              <a:rPr kumimoji="0" sz="2180" i="1" spc="-149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1, </a:t>
            </a:r>
            <a:r>
              <a:rPr kumimoji="0" sz="2180" spc="-5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y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17991" y="4584783"/>
            <a:ext cx="3733520" cy="335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  <a:tabLst>
                <a:tab pos="2584711" algn="l"/>
              </a:tabLst>
            </a:pP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378" i="1" spc="-14" baseline="-10416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 </a:t>
            </a:r>
            <a:r>
              <a:rPr kumimoji="0" sz="2378" i="1" spc="-238" baseline="-10416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-5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=</a:t>
            </a:r>
            <a:r>
              <a:rPr kumimoji="0" sz="2180" spc="-8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378" i="1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2378" i="1" spc="563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−</a:t>
            </a:r>
            <a:r>
              <a:rPr kumimoji="0" sz="2378" spc="-14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r>
              <a:rPr kumimoji="0" sz="2378" spc="192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79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2180" i="1" spc="-30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3270" i="1" spc="-14" baseline="-3787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3270" i="1" spc="-476" baseline="-3787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3270" spc="192" baseline="-37878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(</a:t>
            </a:r>
            <a:r>
              <a:rPr kumimoji="0" sz="3270" i="1" spc="73" baseline="-3787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378" i="1" spc="14" baseline="-2430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</a:t>
            </a:r>
            <a:r>
              <a:rPr kumimoji="0" sz="2378" i="1" baseline="-2430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2180" spc="-5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=</a:t>
            </a:r>
            <a:r>
              <a:rPr kumimoji="0" sz="2180" spc="-8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378" i="1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2378" i="1" spc="563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−</a:t>
            </a:r>
            <a:r>
              <a:rPr kumimoji="0" sz="2378" spc="-14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r>
              <a:rPr kumimoji="0" sz="2378" spc="192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79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−</a:t>
            </a:r>
            <a:endParaRPr kumimoji="0" sz="2180">
              <a:solidFill>
                <a:prstClr val="black"/>
              </a:solidFill>
              <a:latin typeface="Meiryo"/>
              <a:ea typeface="+mn-ea"/>
              <a:cs typeface="Meiry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87000" y="4389644"/>
            <a:ext cx="936211" cy="335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2180" i="1" u="sng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180" u="sng" spc="-258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kumimoji="0" sz="2180" u="sng" spc="12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(</a:t>
            </a:r>
            <a:r>
              <a:rPr kumimoji="0" sz="2180" i="1" u="sng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378" i="1" u="sng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2378" i="1" u="sng" spc="563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−</a:t>
            </a:r>
            <a:r>
              <a:rPr kumimoji="0" sz="2378" u="sng" spc="-608" baseline="-13888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kumimoji="0" sz="2378" u="sng" spc="-14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r>
              <a:rPr kumimoji="0" sz="2378" u="sng" spc="-460" baseline="-13888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kumimoji="0" sz="2180" u="sng" spc="12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)</a:t>
            </a:r>
            <a:endParaRPr kumimoji="0" sz="2180">
              <a:solidFill>
                <a:prstClr val="black"/>
              </a:solidFill>
              <a:latin typeface="Lucida Sans Unicode"/>
              <a:ea typeface="+mn-ea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60630" y="4778098"/>
            <a:ext cx="562482" cy="335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585" i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1585" i="1" spc="37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−</a:t>
            </a:r>
            <a:r>
              <a:rPr kumimoji="0" sz="1585" spc="6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r>
              <a:rPr kumimoji="0" sz="3270" spc="192" baseline="17676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)</a:t>
            </a:r>
            <a:endParaRPr kumimoji="0" sz="3270" baseline="17676">
              <a:solidFill>
                <a:prstClr val="black"/>
              </a:solidFill>
              <a:latin typeface="Lucida Sans Unicode"/>
              <a:ea typeface="+mn-ea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91150" y="4389643"/>
            <a:ext cx="1961766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lnSpc>
                <a:spcPts val="2586"/>
              </a:lnSpc>
              <a:spcBef>
                <a:spcPts val="0"/>
              </a:spcBef>
              <a:spcAft>
                <a:spcPts val="0"/>
              </a:spcAft>
            </a:pPr>
            <a:r>
              <a:rPr kumimoji="0" sz="3270" u="sng" spc="-14" baseline="1010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cos</a:t>
            </a:r>
            <a:r>
              <a:rPr kumimoji="0" sz="3270" u="sng" spc="-297" baseline="10101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kumimoji="0" sz="3270" i="1" u="sng" spc="-14" baseline="1010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1585" i="1" u="sng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1585" i="1" u="sng" spc="37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−</a:t>
            </a:r>
            <a:r>
              <a:rPr kumimoji="0" sz="1585" u="sng" spc="-404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kumimoji="0" sz="1585" u="sng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r>
              <a:rPr kumimoji="0" sz="1585" u="sng" spc="-1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kumimoji="0" sz="1585" u="sng" spc="-218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kumimoji="0" sz="3270" i="1" u="sng" spc="-119" baseline="10101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3270" u="sng" spc="-119" baseline="10101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kumimoji="0" sz="3270" i="1" u="sng" spc="-14" baseline="1010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1585" i="1" u="sng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1585" i="1" u="sng" spc="37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−</a:t>
            </a:r>
            <a:r>
              <a:rPr kumimoji="0" sz="1585" u="sng" spc="-404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kumimoji="0" sz="1585" u="sng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endParaRPr kumimoji="0" sz="1585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35905" fontAlgn="auto">
              <a:lnSpc>
                <a:spcPts val="2586"/>
              </a:lnSpc>
              <a:spcBef>
                <a:spcPts val="0"/>
              </a:spcBef>
              <a:spcAft>
                <a:spcPts val="0"/>
              </a:spcAft>
            </a:pPr>
            <a:r>
              <a:rPr kumimoji="0" sz="2180" i="1" spc="-79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2180" i="1" spc="-386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sin</a:t>
            </a:r>
            <a:r>
              <a:rPr kumimoji="0" sz="2180" spc="-24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378" i="1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2378" i="1" spc="563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−</a:t>
            </a:r>
            <a:r>
              <a:rPr kumimoji="0" sz="2378" spc="-14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r>
              <a:rPr kumimoji="0" sz="2378" spc="192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i="1" spc="-79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2180" i="1" spc="-268" dirty="0">
                <a:solidFill>
                  <a:prstClr val="black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44359" y="4590387"/>
            <a:ext cx="127093" cy="335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38363" y="5468532"/>
            <a:ext cx="152209" cy="1522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2665" y="5389265"/>
            <a:ext cx="7151193" cy="335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This gi</a:t>
            </a:r>
            <a:r>
              <a:rPr kumimoji="0" sz="2180" spc="-6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v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es the appr</a:t>
            </a:r>
            <a:r>
              <a:rPr kumimoji="0" sz="2180" spc="-7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ximations sh</a:t>
            </a:r>
            <a:r>
              <a:rPr kumimoji="0" sz="2180" spc="-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</a:t>
            </a:r>
            <a:r>
              <a:rPr kumimoji="0" sz="2180" spc="-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wn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in the </a:t>
            </a:r>
            <a:r>
              <a:rPr kumimoji="0" sz="2180" spc="-7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oll</a:t>
            </a:r>
            <a:r>
              <a:rPr kumimoji="0" sz="2180" spc="-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wing ta</a:t>
            </a:r>
            <a:r>
              <a:rPr kumimoji="0" sz="2180" spc="-5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</a:t>
            </a:r>
            <a:r>
              <a:rPr kumimoji="0" sz="2180" spc="-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196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5" h="129539">
                <a:moveTo>
                  <a:pt x="0" y="129031"/>
                </a:moveTo>
                <a:lnTo>
                  <a:pt x="1535976" y="129031"/>
                </a:lnTo>
                <a:lnTo>
                  <a:pt x="1535976" y="0"/>
                </a:lnTo>
                <a:lnTo>
                  <a:pt x="0" y="0"/>
                </a:lnTo>
                <a:lnTo>
                  <a:pt x="0" y="129031"/>
                </a:lnTo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047965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2"/>
                </a:moveTo>
                <a:lnTo>
                  <a:pt x="1535976" y="129032"/>
                </a:lnTo>
                <a:lnTo>
                  <a:pt x="1535976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91734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2"/>
                </a:moveTo>
                <a:lnTo>
                  <a:pt x="1535976" y="129032"/>
                </a:lnTo>
                <a:lnTo>
                  <a:pt x="1535976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Nume</a:t>
            </a:r>
            <a:r>
              <a:rPr dirty="0">
                <a:solidFill>
                  <a:prstClr val="white"/>
                </a:solidFill>
              </a:rPr>
              <a:t>r</a:t>
            </a:r>
            <a:r>
              <a:rPr spc="-10" dirty="0">
                <a:solidFill>
                  <a:prstClr val="white"/>
                </a:solidFill>
              </a:rPr>
              <a:t>ical Anal</a:t>
            </a:r>
            <a:r>
              <a:rPr spc="-20" dirty="0">
                <a:solidFill>
                  <a:prstClr val="white"/>
                </a:solidFill>
              </a:rPr>
              <a:t>y</a:t>
            </a:r>
            <a:r>
              <a:rPr spc="-10" dirty="0">
                <a:solidFill>
                  <a:prstClr val="white"/>
                </a:solidFill>
              </a:rPr>
              <a:t>sis</a:t>
            </a:r>
            <a:r>
              <a:rPr dirty="0">
                <a:solidFill>
                  <a:prstClr val="white"/>
                </a:solidFill>
              </a:rPr>
              <a:t> </a:t>
            </a:r>
            <a:r>
              <a:rPr spc="-10" dirty="0">
                <a:solidFill>
                  <a:prstClr val="white"/>
                </a:solidFill>
              </a:rPr>
              <a:t> (Chapter 2)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</a:t>
            </a:r>
            <a:r>
              <a:rPr spc="-40" dirty="0">
                <a:solidFill>
                  <a:prstClr val="white"/>
                </a:solidFill>
              </a:rPr>
              <a:t>e</a:t>
            </a:r>
            <a:r>
              <a:rPr spc="-10" dirty="0">
                <a:solidFill>
                  <a:prstClr val="white"/>
                </a:solidFill>
              </a:rPr>
              <a:t>wton</a:t>
            </a:r>
            <a:r>
              <a:rPr spc="-69" dirty="0">
                <a:solidFill>
                  <a:prstClr val="white"/>
                </a:solidFill>
              </a:rPr>
              <a:t>’</a:t>
            </a:r>
            <a:r>
              <a:rPr spc="-10" dirty="0">
                <a:solidFill>
                  <a:prstClr val="white"/>
                </a:solidFill>
              </a:rPr>
              <a:t>s M</a:t>
            </a:r>
            <a:r>
              <a:rPr spc="-20" dirty="0">
                <a:solidFill>
                  <a:prstClr val="white"/>
                </a:solidFill>
              </a:rPr>
              <a:t>e</a:t>
            </a:r>
            <a:r>
              <a:rPr spc="-10" dirty="0">
                <a:solidFill>
                  <a:prstClr val="white"/>
                </a:solidFill>
              </a:rPr>
              <a:t>thod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527497" y="6628935"/>
            <a:ext cx="1673604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R L Burden &amp; J D </a:t>
            </a:r>
            <a:r>
              <a:rPr kumimoji="0" sz="1189" spc="-6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aires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92953" y="6628935"/>
            <a:ext cx="510890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17 / 33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33104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47" y="36042"/>
            <a:ext cx="8754331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  <a:tabLst>
                <a:tab pos="2560802" algn="l"/>
                <a:tab pos="5007092" algn="l"/>
                <a:tab pos="7756651" algn="l"/>
              </a:tabLst>
            </a:pP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De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i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ation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Example</a:t>
            </a:r>
            <a:r>
              <a:rPr kumimoji="0" sz="11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Co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nv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ergence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Final Rema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ks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5" y="432719"/>
            <a:ext cx="9131457" cy="118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5" y="550752"/>
            <a:ext cx="9131836" cy="426912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 rtlCol="0">
            <a:spAutoFit/>
          </a:bodyPr>
          <a:lstStyle/>
          <a:p>
            <a:pPr marL="213925"/>
            <a:r>
              <a:rPr spc="50" dirty="0"/>
              <a:t>N</a:t>
            </a:r>
            <a:r>
              <a:rPr spc="-30" dirty="0"/>
              <a:t>e</a:t>
            </a:r>
            <a:r>
              <a:rPr spc="30" dirty="0"/>
              <a:t>wton</a:t>
            </a:r>
            <a:r>
              <a:rPr spc="-139" dirty="0"/>
              <a:t>’</a:t>
            </a:r>
            <a:r>
              <a:rPr spc="30" dirty="0"/>
              <a:t>s</a:t>
            </a:r>
            <a:r>
              <a:rPr spc="10" dirty="0"/>
              <a:t> </a:t>
            </a:r>
            <a:r>
              <a:rPr spc="30" dirty="0"/>
              <a:t>Method</a:t>
            </a:r>
          </a:p>
        </p:txBody>
      </p:sp>
      <p:sp>
        <p:nvSpPr>
          <p:cNvPr id="5" name="object 5"/>
          <p:cNvSpPr/>
          <p:nvPr/>
        </p:nvSpPr>
        <p:spPr>
          <a:xfrm>
            <a:off x="178071" y="1875592"/>
            <a:ext cx="8784532" cy="455522"/>
          </a:xfrm>
          <a:custGeom>
            <a:avLst/>
            <a:gdLst/>
            <a:ahLst/>
            <a:cxnLst/>
            <a:rect l="l" t="t" r="r" b="b"/>
            <a:pathLst>
              <a:path w="4432935" h="229869">
                <a:moveTo>
                  <a:pt x="4381765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229638"/>
                </a:lnTo>
                <a:lnTo>
                  <a:pt x="4432566" y="229638"/>
                </a:lnTo>
                <a:lnTo>
                  <a:pt x="4431669" y="41299"/>
                </a:lnTo>
                <a:lnTo>
                  <a:pt x="4408709" y="7786"/>
                </a:lnTo>
                <a:lnTo>
                  <a:pt x="4381765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575" y="1919805"/>
            <a:ext cx="5970864" cy="36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2378" spc="-5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wton</a:t>
            </a:r>
            <a:r>
              <a:rPr kumimoji="0" sz="2378" spc="-12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’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s Method </a:t>
            </a:r>
            <a:r>
              <a:rPr kumimoji="0" sz="2378" spc="-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or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378" i="1" spc="-337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2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(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-446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)</a:t>
            </a:r>
            <a:r>
              <a:rPr kumimoji="0" sz="2378" spc="-8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spc="6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=</a:t>
            </a:r>
            <a:r>
              <a:rPr kumimoji="0" sz="2378" spc="-8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cos</a:t>
            </a:r>
            <a:r>
              <a:rPr kumimoji="0" sz="2378" spc="-2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(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-446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)</a:t>
            </a:r>
            <a:r>
              <a:rPr kumimoji="0" sz="2378" spc="-226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i="1" spc="-69" dirty="0">
                <a:solidFill>
                  <a:srgbClr val="FFFFFF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2378" i="1" spc="-287" dirty="0">
                <a:solidFill>
                  <a:srgbClr val="FFFFFF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-446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,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i="1" spc="307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6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=</a:t>
            </a:r>
            <a:endParaRPr kumimoji="0" sz="2378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36073" y="2042318"/>
            <a:ext cx="162327" cy="243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585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0</a:t>
            </a:r>
            <a:endParaRPr kumimoji="0" sz="1585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6499" y="1882704"/>
            <a:ext cx="173652" cy="243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585" i="1" u="sng" spc="-9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π</a:t>
            </a:r>
            <a:endParaRPr kumimoji="0" sz="1585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5534" y="2100934"/>
            <a:ext cx="162327" cy="243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585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4</a:t>
            </a:r>
            <a:endParaRPr kumimoji="0" sz="1585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8073" y="2305597"/>
            <a:ext cx="8783799" cy="100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8741" y="3965332"/>
            <a:ext cx="201334" cy="201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36036" y="3940165"/>
            <a:ext cx="226404" cy="226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9408" y="4040836"/>
            <a:ext cx="8481793" cy="1258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61874" y="1963275"/>
            <a:ext cx="100567" cy="201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61874" y="2063918"/>
            <a:ext cx="100567" cy="19014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8071" y="2393333"/>
            <a:ext cx="8784532" cy="1673604"/>
          </a:xfrm>
          <a:custGeom>
            <a:avLst/>
            <a:gdLst/>
            <a:ahLst/>
            <a:cxnLst/>
            <a:rect l="l" t="t" r="r" b="b"/>
            <a:pathLst>
              <a:path w="4432935" h="844550">
                <a:moveTo>
                  <a:pt x="4432566" y="0"/>
                </a:moveTo>
                <a:lnTo>
                  <a:pt x="0" y="0"/>
                </a:lnTo>
                <a:lnTo>
                  <a:pt x="0" y="793277"/>
                </a:lnTo>
                <a:lnTo>
                  <a:pt x="16636" y="830791"/>
                </a:lnTo>
                <a:lnTo>
                  <a:pt x="4381765" y="844078"/>
                </a:lnTo>
                <a:lnTo>
                  <a:pt x="4396008" y="842033"/>
                </a:lnTo>
                <a:lnTo>
                  <a:pt x="4427129" y="816074"/>
                </a:lnTo>
                <a:lnTo>
                  <a:pt x="4432566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61873" y="2038751"/>
            <a:ext cx="0" cy="1965539"/>
          </a:xfrm>
          <a:custGeom>
            <a:avLst/>
            <a:gdLst/>
            <a:ahLst/>
            <a:cxnLst/>
            <a:rect l="l" t="t" r="r" b="b"/>
            <a:pathLst>
              <a:path h="991869">
                <a:moveTo>
                  <a:pt x="0" y="99126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61873" y="2013584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961873" y="1988417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961873" y="1963250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196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5" h="129539">
                <a:moveTo>
                  <a:pt x="0" y="129031"/>
                </a:moveTo>
                <a:lnTo>
                  <a:pt x="1535976" y="129031"/>
                </a:lnTo>
                <a:lnTo>
                  <a:pt x="1535976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47965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1"/>
                </a:moveTo>
                <a:lnTo>
                  <a:pt x="1535976" y="129031"/>
                </a:lnTo>
                <a:lnTo>
                  <a:pt x="1535976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91734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1"/>
                </a:moveTo>
                <a:lnTo>
                  <a:pt x="1535976" y="129031"/>
                </a:lnTo>
                <a:lnTo>
                  <a:pt x="1535976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Nume</a:t>
            </a:r>
            <a:r>
              <a:rPr dirty="0">
                <a:solidFill>
                  <a:prstClr val="white"/>
                </a:solidFill>
              </a:rPr>
              <a:t>r</a:t>
            </a:r>
            <a:r>
              <a:rPr spc="-10" dirty="0">
                <a:solidFill>
                  <a:prstClr val="white"/>
                </a:solidFill>
              </a:rPr>
              <a:t>ical Anal</a:t>
            </a:r>
            <a:r>
              <a:rPr spc="-20" dirty="0">
                <a:solidFill>
                  <a:prstClr val="white"/>
                </a:solidFill>
              </a:rPr>
              <a:t>y</a:t>
            </a:r>
            <a:r>
              <a:rPr spc="-10" dirty="0">
                <a:solidFill>
                  <a:prstClr val="white"/>
                </a:solidFill>
              </a:rPr>
              <a:t>sis</a:t>
            </a:r>
            <a:r>
              <a:rPr dirty="0">
                <a:solidFill>
                  <a:prstClr val="white"/>
                </a:solidFill>
              </a:rPr>
              <a:t> </a:t>
            </a:r>
            <a:r>
              <a:rPr spc="-10" dirty="0">
                <a:solidFill>
                  <a:prstClr val="white"/>
                </a:solidFill>
              </a:rPr>
              <a:t> (Chapter 2)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</a:t>
            </a:r>
            <a:r>
              <a:rPr spc="-40" dirty="0">
                <a:solidFill>
                  <a:prstClr val="white"/>
                </a:solidFill>
              </a:rPr>
              <a:t>e</a:t>
            </a:r>
            <a:r>
              <a:rPr spc="-10" dirty="0">
                <a:solidFill>
                  <a:prstClr val="white"/>
                </a:solidFill>
              </a:rPr>
              <a:t>wton</a:t>
            </a:r>
            <a:r>
              <a:rPr spc="-69" dirty="0">
                <a:solidFill>
                  <a:prstClr val="white"/>
                </a:solidFill>
              </a:rPr>
              <a:t>’</a:t>
            </a:r>
            <a:r>
              <a:rPr spc="-10" dirty="0">
                <a:solidFill>
                  <a:prstClr val="white"/>
                </a:solidFill>
              </a:rPr>
              <a:t>s M</a:t>
            </a:r>
            <a:r>
              <a:rPr spc="-20" dirty="0">
                <a:solidFill>
                  <a:prstClr val="white"/>
                </a:solidFill>
              </a:rPr>
              <a:t>e</a:t>
            </a:r>
            <a:r>
              <a:rPr spc="-10" dirty="0">
                <a:solidFill>
                  <a:prstClr val="white"/>
                </a:solidFill>
              </a:rPr>
              <a:t>thod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527497" y="6628935"/>
            <a:ext cx="1673604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R L Burden &amp; J D </a:t>
            </a:r>
            <a:r>
              <a:rPr kumimoji="0" sz="1189" spc="-6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aires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92953" y="6628935"/>
            <a:ext cx="510890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18 / 33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444893" y="2443511"/>
          <a:ext cx="8240013" cy="15386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438"/>
                <a:gridCol w="1635249"/>
                <a:gridCol w="1439927"/>
                <a:gridCol w="1439927"/>
                <a:gridCol w="1635223"/>
                <a:gridCol w="1635249"/>
              </a:tblGrid>
              <a:tr h="3108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i="1" dirty="0">
                          <a:latin typeface="Arial"/>
                          <a:cs typeface="Arial"/>
                        </a:rPr>
                        <a:t>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488315">
                        <a:lnSpc>
                          <a:spcPct val="100000"/>
                        </a:lnSpc>
                      </a:pPr>
                      <a:r>
                        <a:rPr sz="3000" i="1" baseline="8333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400" i="1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i="1" dirty="0">
                          <a:latin typeface="Arial Narrow"/>
                          <a:cs typeface="Arial Narrow"/>
                        </a:rPr>
                        <a:t>−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</a:pPr>
                      <a:r>
                        <a:rPr sz="20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0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100" i="1" spc="15" baseline="-11904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100" i="1" spc="-7" baseline="-11904" dirty="0">
                          <a:latin typeface="Arial Narrow"/>
                          <a:cs typeface="Arial Narrow"/>
                        </a:rPr>
                        <a:t>−</a:t>
                      </a:r>
                      <a:r>
                        <a:rPr sz="2100" spc="67" baseline="-119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)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20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000" i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i="1" baseline="27777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2100" i="1" spc="82" baseline="27777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spc="-5" dirty="0"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100" i="1" spc="15" baseline="-11904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100" i="1" spc="-7" baseline="-11904" dirty="0">
                          <a:latin typeface="Arial Narrow"/>
                          <a:cs typeface="Arial Narrow"/>
                        </a:rPr>
                        <a:t>−</a:t>
                      </a:r>
                      <a:r>
                        <a:rPr sz="2100" spc="67" baseline="-119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)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</a:pPr>
                      <a:r>
                        <a:rPr sz="2000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100" i="1" baseline="-11904" dirty="0">
                          <a:latin typeface="Arial"/>
                          <a:cs typeface="Arial"/>
                        </a:rPr>
                        <a:t>n</a:t>
                      </a:r>
                      <a:endParaRPr sz="2100" baseline="-11904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</a:pPr>
                      <a:r>
                        <a:rPr sz="2000" i="1" spc="-5" dirty="0">
                          <a:latin typeface="Meiryo"/>
                          <a:cs typeface="Meiryo"/>
                        </a:rPr>
                        <a:t>|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100" i="1" baseline="-11904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100" i="1" spc="127" baseline="-119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dirty="0">
                          <a:latin typeface="Meiryo"/>
                          <a:cs typeface="Meiryo"/>
                        </a:rPr>
                        <a:t>−</a:t>
                      </a:r>
                      <a:r>
                        <a:rPr sz="2000" i="1" spc="-120" dirty="0">
                          <a:latin typeface="Meiryo"/>
                          <a:cs typeface="Meiryo"/>
                        </a:rPr>
                        <a:t> 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100" i="1" spc="15" baseline="-11904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100" i="1" spc="-7" baseline="-11904" dirty="0">
                          <a:latin typeface="Arial Narrow"/>
                          <a:cs typeface="Arial Narrow"/>
                        </a:rPr>
                        <a:t>−</a:t>
                      </a:r>
                      <a:r>
                        <a:rPr sz="2100" spc="67" baseline="-119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i="1" dirty="0">
                          <a:latin typeface="Meiryo"/>
                          <a:cs typeface="Meiryo"/>
                        </a:rPr>
                        <a:t>|</a:t>
                      </a:r>
                      <a:endParaRPr sz="2000">
                        <a:latin typeface="Meiryo"/>
                        <a:cs typeface="Meiryo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</a:tr>
              <a:tr h="302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0.78539816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-0.078291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-1.707107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0.73953613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0.04586203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</a:tr>
              <a:tr h="302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0.73953613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-0.000755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-1.673945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0.73908518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0.00045096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</a:tr>
              <a:tr h="302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0.73908518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-0.000000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-1.673612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0.73908513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0.00000004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</a:tr>
              <a:tr h="3133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0.73908513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-0.000000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-1.673612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0.73908513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0.00000000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274832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47" y="36042"/>
            <a:ext cx="8754331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  <a:tabLst>
                <a:tab pos="2560802" algn="l"/>
                <a:tab pos="5007092" algn="l"/>
                <a:tab pos="7756651" algn="l"/>
              </a:tabLst>
            </a:pP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De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i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ation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Example</a:t>
            </a:r>
            <a:r>
              <a:rPr kumimoji="0" sz="11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Co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nv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ergence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Final Rema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ks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5" y="432719"/>
            <a:ext cx="9131457" cy="118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5" y="550752"/>
            <a:ext cx="9131836" cy="426912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 rtlCol="0">
            <a:spAutoFit/>
          </a:bodyPr>
          <a:lstStyle/>
          <a:p>
            <a:pPr marL="213925"/>
            <a:r>
              <a:rPr spc="50" dirty="0"/>
              <a:t>N</a:t>
            </a:r>
            <a:r>
              <a:rPr spc="-30" dirty="0"/>
              <a:t>e</a:t>
            </a:r>
            <a:r>
              <a:rPr spc="30" dirty="0"/>
              <a:t>wton</a:t>
            </a:r>
            <a:r>
              <a:rPr spc="-139" dirty="0"/>
              <a:t>’</a:t>
            </a:r>
            <a:r>
              <a:rPr spc="30" dirty="0"/>
              <a:t>s</a:t>
            </a:r>
            <a:r>
              <a:rPr spc="10" dirty="0"/>
              <a:t> </a:t>
            </a:r>
            <a:r>
              <a:rPr spc="30" dirty="0"/>
              <a:t>Method</a:t>
            </a:r>
          </a:p>
        </p:txBody>
      </p:sp>
      <p:sp>
        <p:nvSpPr>
          <p:cNvPr id="5" name="object 5"/>
          <p:cNvSpPr/>
          <p:nvPr/>
        </p:nvSpPr>
        <p:spPr>
          <a:xfrm>
            <a:off x="178071" y="1875592"/>
            <a:ext cx="8784532" cy="455522"/>
          </a:xfrm>
          <a:custGeom>
            <a:avLst/>
            <a:gdLst/>
            <a:ahLst/>
            <a:cxnLst/>
            <a:rect l="l" t="t" r="r" b="b"/>
            <a:pathLst>
              <a:path w="4432935" h="229869">
                <a:moveTo>
                  <a:pt x="4381765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229638"/>
                </a:lnTo>
                <a:lnTo>
                  <a:pt x="4432566" y="229638"/>
                </a:lnTo>
                <a:lnTo>
                  <a:pt x="4431669" y="41299"/>
                </a:lnTo>
                <a:lnTo>
                  <a:pt x="4408709" y="7786"/>
                </a:lnTo>
                <a:lnTo>
                  <a:pt x="4381765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575" y="1919805"/>
            <a:ext cx="5970864" cy="36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2378" spc="-5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wton</a:t>
            </a:r>
            <a:r>
              <a:rPr kumimoji="0" sz="2378" spc="-12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’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s Method </a:t>
            </a:r>
            <a:r>
              <a:rPr kumimoji="0" sz="2378" spc="-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or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378" i="1" spc="-337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2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(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-446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)</a:t>
            </a:r>
            <a:r>
              <a:rPr kumimoji="0" sz="2378" spc="-8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spc="6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=</a:t>
            </a:r>
            <a:r>
              <a:rPr kumimoji="0" sz="2378" spc="-8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cos</a:t>
            </a:r>
            <a:r>
              <a:rPr kumimoji="0" sz="2378" spc="-2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(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-446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)</a:t>
            </a:r>
            <a:r>
              <a:rPr kumimoji="0" sz="2378" spc="-226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i="1" spc="-69" dirty="0">
                <a:solidFill>
                  <a:srgbClr val="FFFFFF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2378" i="1" spc="-287" dirty="0">
                <a:solidFill>
                  <a:srgbClr val="FFFFFF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-446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,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i="1" spc="307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6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=</a:t>
            </a:r>
            <a:endParaRPr kumimoji="0" sz="2378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36073" y="2042318"/>
            <a:ext cx="162327" cy="243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585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0</a:t>
            </a:r>
            <a:endParaRPr kumimoji="0" sz="1585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6499" y="1882704"/>
            <a:ext cx="173652" cy="243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585" i="1" u="sng" spc="-9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π</a:t>
            </a:r>
            <a:endParaRPr kumimoji="0" sz="1585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5534" y="2100934"/>
            <a:ext cx="162327" cy="243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585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4</a:t>
            </a:r>
            <a:endParaRPr kumimoji="0" sz="1585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8073" y="2305597"/>
            <a:ext cx="8783799" cy="100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8741" y="3965332"/>
            <a:ext cx="201334" cy="201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36036" y="3940165"/>
            <a:ext cx="226404" cy="226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9408" y="4040836"/>
            <a:ext cx="8481793" cy="1258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61874" y="1963275"/>
            <a:ext cx="100567" cy="201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61874" y="2063918"/>
            <a:ext cx="100567" cy="19014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8071" y="2393333"/>
            <a:ext cx="8784532" cy="1673604"/>
          </a:xfrm>
          <a:custGeom>
            <a:avLst/>
            <a:gdLst/>
            <a:ahLst/>
            <a:cxnLst/>
            <a:rect l="l" t="t" r="r" b="b"/>
            <a:pathLst>
              <a:path w="4432935" h="844550">
                <a:moveTo>
                  <a:pt x="4432566" y="0"/>
                </a:moveTo>
                <a:lnTo>
                  <a:pt x="0" y="0"/>
                </a:lnTo>
                <a:lnTo>
                  <a:pt x="0" y="793277"/>
                </a:lnTo>
                <a:lnTo>
                  <a:pt x="16636" y="830791"/>
                </a:lnTo>
                <a:lnTo>
                  <a:pt x="4381765" y="844078"/>
                </a:lnTo>
                <a:lnTo>
                  <a:pt x="4396008" y="842033"/>
                </a:lnTo>
                <a:lnTo>
                  <a:pt x="4427129" y="816074"/>
                </a:lnTo>
                <a:lnTo>
                  <a:pt x="4432566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61873" y="2038751"/>
            <a:ext cx="0" cy="1965539"/>
          </a:xfrm>
          <a:custGeom>
            <a:avLst/>
            <a:gdLst/>
            <a:ahLst/>
            <a:cxnLst/>
            <a:rect l="l" t="t" r="r" b="b"/>
            <a:pathLst>
              <a:path h="991869">
                <a:moveTo>
                  <a:pt x="0" y="99126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61873" y="2013584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961873" y="1988417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961873" y="1963250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8071" y="4367047"/>
            <a:ext cx="8784532" cy="163585"/>
          </a:xfrm>
          <a:custGeom>
            <a:avLst/>
            <a:gdLst/>
            <a:ahLst/>
            <a:cxnLst/>
            <a:rect l="l" t="t" r="r" b="b"/>
            <a:pathLst>
              <a:path w="4432935" h="82550">
                <a:moveTo>
                  <a:pt x="4381765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82384"/>
                </a:lnTo>
                <a:lnTo>
                  <a:pt x="4432566" y="82384"/>
                </a:lnTo>
                <a:lnTo>
                  <a:pt x="4431669" y="41299"/>
                </a:lnTo>
                <a:lnTo>
                  <a:pt x="4408709" y="7786"/>
                </a:lnTo>
                <a:lnTo>
                  <a:pt x="4381765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8740" y="5503210"/>
            <a:ext cx="201336" cy="2013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836036" y="5478043"/>
            <a:ext cx="226404" cy="2265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79408" y="5578712"/>
            <a:ext cx="8481793" cy="1258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961874" y="4467237"/>
            <a:ext cx="100567" cy="201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961874" y="4567903"/>
            <a:ext cx="100567" cy="9353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8071" y="4455074"/>
            <a:ext cx="8784532" cy="1148872"/>
          </a:xfrm>
          <a:custGeom>
            <a:avLst/>
            <a:gdLst/>
            <a:ahLst/>
            <a:cxnLst/>
            <a:rect l="l" t="t" r="r" b="b"/>
            <a:pathLst>
              <a:path w="4432935" h="579755">
                <a:moveTo>
                  <a:pt x="4432566" y="0"/>
                </a:moveTo>
                <a:lnTo>
                  <a:pt x="0" y="0"/>
                </a:lnTo>
                <a:lnTo>
                  <a:pt x="0" y="528920"/>
                </a:lnTo>
                <a:lnTo>
                  <a:pt x="16636" y="566434"/>
                </a:lnTo>
                <a:lnTo>
                  <a:pt x="4381765" y="579721"/>
                </a:lnTo>
                <a:lnTo>
                  <a:pt x="4396008" y="577676"/>
                </a:lnTo>
                <a:lnTo>
                  <a:pt x="4427129" y="551717"/>
                </a:lnTo>
                <a:lnTo>
                  <a:pt x="4432566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961873" y="4542736"/>
            <a:ext cx="0" cy="999129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50373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961873" y="4517569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961873" y="4492402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961873" y="4467235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8363" y="4543620"/>
            <a:ext cx="152209" cy="1522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2666" y="4464158"/>
            <a:ext cx="6126899" cy="335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2180" spc="-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An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-7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xcellent appr</a:t>
            </a:r>
            <a:r>
              <a:rPr kumimoji="0" sz="2180" spc="-7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ximation is obtained with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2180" i="1" spc="3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-5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=</a:t>
            </a:r>
            <a:r>
              <a:rPr kumimoji="0" sz="2180" spc="-8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3.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96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5" h="129539">
                <a:moveTo>
                  <a:pt x="0" y="129031"/>
                </a:moveTo>
                <a:lnTo>
                  <a:pt x="1535976" y="129031"/>
                </a:lnTo>
                <a:lnTo>
                  <a:pt x="1535976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47965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1"/>
                </a:moveTo>
                <a:lnTo>
                  <a:pt x="1535976" y="129031"/>
                </a:lnTo>
                <a:lnTo>
                  <a:pt x="1535976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91734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1"/>
                </a:moveTo>
                <a:lnTo>
                  <a:pt x="1535976" y="129031"/>
                </a:lnTo>
                <a:lnTo>
                  <a:pt x="1535976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Nume</a:t>
            </a:r>
            <a:r>
              <a:rPr dirty="0">
                <a:solidFill>
                  <a:prstClr val="white"/>
                </a:solidFill>
              </a:rPr>
              <a:t>r</a:t>
            </a:r>
            <a:r>
              <a:rPr spc="-10" dirty="0">
                <a:solidFill>
                  <a:prstClr val="white"/>
                </a:solidFill>
              </a:rPr>
              <a:t>ical Anal</a:t>
            </a:r>
            <a:r>
              <a:rPr spc="-20" dirty="0">
                <a:solidFill>
                  <a:prstClr val="white"/>
                </a:solidFill>
              </a:rPr>
              <a:t>y</a:t>
            </a:r>
            <a:r>
              <a:rPr spc="-10" dirty="0">
                <a:solidFill>
                  <a:prstClr val="white"/>
                </a:solidFill>
              </a:rPr>
              <a:t>sis</a:t>
            </a:r>
            <a:r>
              <a:rPr dirty="0">
                <a:solidFill>
                  <a:prstClr val="white"/>
                </a:solidFill>
              </a:rPr>
              <a:t> </a:t>
            </a:r>
            <a:r>
              <a:rPr spc="-10" dirty="0">
                <a:solidFill>
                  <a:prstClr val="white"/>
                </a:solidFill>
              </a:rPr>
              <a:t> (Chapter 2)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</a:t>
            </a:r>
            <a:r>
              <a:rPr spc="-40" dirty="0">
                <a:solidFill>
                  <a:prstClr val="white"/>
                </a:solidFill>
              </a:rPr>
              <a:t>e</a:t>
            </a:r>
            <a:r>
              <a:rPr spc="-10" dirty="0">
                <a:solidFill>
                  <a:prstClr val="white"/>
                </a:solidFill>
              </a:rPr>
              <a:t>wton</a:t>
            </a:r>
            <a:r>
              <a:rPr spc="-69" dirty="0">
                <a:solidFill>
                  <a:prstClr val="white"/>
                </a:solidFill>
              </a:rPr>
              <a:t>’</a:t>
            </a:r>
            <a:r>
              <a:rPr spc="-10" dirty="0">
                <a:solidFill>
                  <a:prstClr val="white"/>
                </a:solidFill>
              </a:rPr>
              <a:t>s M</a:t>
            </a:r>
            <a:r>
              <a:rPr spc="-20" dirty="0">
                <a:solidFill>
                  <a:prstClr val="white"/>
                </a:solidFill>
              </a:rPr>
              <a:t>e</a:t>
            </a:r>
            <a:r>
              <a:rPr spc="-10" dirty="0">
                <a:solidFill>
                  <a:prstClr val="white"/>
                </a:solidFill>
              </a:rPr>
              <a:t>thod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527497" y="6628935"/>
            <a:ext cx="1673604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R L Burden &amp; J D </a:t>
            </a:r>
            <a:r>
              <a:rPr kumimoji="0" sz="1189" spc="-6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aires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492953" y="6628935"/>
            <a:ext cx="510890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18 / 33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444893" y="2443511"/>
          <a:ext cx="8240013" cy="15386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438"/>
                <a:gridCol w="1635249"/>
                <a:gridCol w="1439927"/>
                <a:gridCol w="1439927"/>
                <a:gridCol w="1635223"/>
                <a:gridCol w="1635249"/>
              </a:tblGrid>
              <a:tr h="3108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i="1" dirty="0">
                          <a:latin typeface="Arial"/>
                          <a:cs typeface="Arial"/>
                        </a:rPr>
                        <a:t>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488315">
                        <a:lnSpc>
                          <a:spcPct val="100000"/>
                        </a:lnSpc>
                      </a:pPr>
                      <a:r>
                        <a:rPr sz="3000" i="1" baseline="8333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400" i="1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i="1" dirty="0">
                          <a:latin typeface="Arial Narrow"/>
                          <a:cs typeface="Arial Narrow"/>
                        </a:rPr>
                        <a:t>−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</a:pPr>
                      <a:r>
                        <a:rPr sz="20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0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100" i="1" spc="15" baseline="-11904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100" i="1" spc="-7" baseline="-11904" dirty="0">
                          <a:latin typeface="Arial Narrow"/>
                          <a:cs typeface="Arial Narrow"/>
                        </a:rPr>
                        <a:t>−</a:t>
                      </a:r>
                      <a:r>
                        <a:rPr sz="2100" spc="67" baseline="-119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)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20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000" i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i="1" baseline="27777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2100" i="1" spc="82" baseline="27777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spc="-5" dirty="0"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100" i="1" spc="15" baseline="-11904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100" i="1" spc="-7" baseline="-11904" dirty="0">
                          <a:latin typeface="Arial Narrow"/>
                          <a:cs typeface="Arial Narrow"/>
                        </a:rPr>
                        <a:t>−</a:t>
                      </a:r>
                      <a:r>
                        <a:rPr sz="2100" spc="67" baseline="-119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)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</a:pPr>
                      <a:r>
                        <a:rPr sz="2000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100" i="1" baseline="-11904" dirty="0">
                          <a:latin typeface="Arial"/>
                          <a:cs typeface="Arial"/>
                        </a:rPr>
                        <a:t>n</a:t>
                      </a:r>
                      <a:endParaRPr sz="2100" baseline="-11904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</a:pPr>
                      <a:r>
                        <a:rPr sz="2000" i="1" spc="-5" dirty="0">
                          <a:latin typeface="Meiryo"/>
                          <a:cs typeface="Meiryo"/>
                        </a:rPr>
                        <a:t>|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100" i="1" baseline="-11904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100" i="1" spc="127" baseline="-119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dirty="0">
                          <a:latin typeface="Meiryo"/>
                          <a:cs typeface="Meiryo"/>
                        </a:rPr>
                        <a:t>−</a:t>
                      </a:r>
                      <a:r>
                        <a:rPr sz="2000" i="1" spc="-120" dirty="0">
                          <a:latin typeface="Meiryo"/>
                          <a:cs typeface="Meiryo"/>
                        </a:rPr>
                        <a:t> 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100" i="1" spc="15" baseline="-11904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100" i="1" spc="-7" baseline="-11904" dirty="0">
                          <a:latin typeface="Arial Narrow"/>
                          <a:cs typeface="Arial Narrow"/>
                        </a:rPr>
                        <a:t>−</a:t>
                      </a:r>
                      <a:r>
                        <a:rPr sz="2100" spc="67" baseline="-119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i="1" dirty="0">
                          <a:latin typeface="Meiryo"/>
                          <a:cs typeface="Meiryo"/>
                        </a:rPr>
                        <a:t>|</a:t>
                      </a:r>
                      <a:endParaRPr sz="2000">
                        <a:latin typeface="Meiryo"/>
                        <a:cs typeface="Meiryo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</a:tr>
              <a:tr h="302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0.78539816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-0.078291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-1.707107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0.73953613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0.04586203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</a:tr>
              <a:tr h="302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0.73953613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-0.000755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-1.673945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0.73908518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0.00045096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</a:tr>
              <a:tr h="302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0.73908518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-0.000000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-1.673612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0.73908513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0.00000004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</a:tr>
              <a:tr h="3133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0.73908513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-0.000000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-1.673612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0.73908513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0.00000000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22900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47" y="36042"/>
            <a:ext cx="8754331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  <a:tabLst>
                <a:tab pos="2560802" algn="l"/>
                <a:tab pos="5007092" algn="l"/>
                <a:tab pos="7756651" algn="l"/>
              </a:tabLst>
            </a:pP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De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i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ation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Example</a:t>
            </a:r>
            <a:r>
              <a:rPr kumimoji="0" sz="11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Co</a:t>
            </a:r>
            <a:r>
              <a:rPr kumimoji="0" sz="1189" spc="-4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nv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ergence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Final Rema</a:t>
            </a:r>
            <a:r>
              <a:rPr kumimoji="0" sz="1189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1189" spc="-10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ks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5" y="432719"/>
            <a:ext cx="9131457" cy="118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5" y="550752"/>
            <a:ext cx="9131836" cy="426912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 rtlCol="0">
            <a:spAutoFit/>
          </a:bodyPr>
          <a:lstStyle/>
          <a:p>
            <a:pPr marL="213925"/>
            <a:r>
              <a:rPr spc="50" dirty="0"/>
              <a:t>N</a:t>
            </a:r>
            <a:r>
              <a:rPr spc="-30" dirty="0"/>
              <a:t>e</a:t>
            </a:r>
            <a:r>
              <a:rPr spc="30" dirty="0"/>
              <a:t>wton</a:t>
            </a:r>
            <a:r>
              <a:rPr spc="-139" dirty="0"/>
              <a:t>’</a:t>
            </a:r>
            <a:r>
              <a:rPr spc="30" dirty="0"/>
              <a:t>s</a:t>
            </a:r>
            <a:r>
              <a:rPr spc="10" dirty="0"/>
              <a:t> </a:t>
            </a:r>
            <a:r>
              <a:rPr spc="30" dirty="0"/>
              <a:t>Method</a:t>
            </a:r>
          </a:p>
        </p:txBody>
      </p:sp>
      <p:sp>
        <p:nvSpPr>
          <p:cNvPr id="5" name="object 5"/>
          <p:cNvSpPr/>
          <p:nvPr/>
        </p:nvSpPr>
        <p:spPr>
          <a:xfrm>
            <a:off x="178071" y="1875592"/>
            <a:ext cx="8784532" cy="455522"/>
          </a:xfrm>
          <a:custGeom>
            <a:avLst/>
            <a:gdLst/>
            <a:ahLst/>
            <a:cxnLst/>
            <a:rect l="l" t="t" r="r" b="b"/>
            <a:pathLst>
              <a:path w="4432935" h="229869">
                <a:moveTo>
                  <a:pt x="4381765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229638"/>
                </a:lnTo>
                <a:lnTo>
                  <a:pt x="4432566" y="229638"/>
                </a:lnTo>
                <a:lnTo>
                  <a:pt x="4431669" y="41299"/>
                </a:lnTo>
                <a:lnTo>
                  <a:pt x="4408709" y="7786"/>
                </a:lnTo>
                <a:lnTo>
                  <a:pt x="4381765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575" y="1919805"/>
            <a:ext cx="5970864" cy="36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2378" spc="-5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wton</a:t>
            </a:r>
            <a:r>
              <a:rPr kumimoji="0" sz="2378" spc="-12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’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s Method </a:t>
            </a:r>
            <a:r>
              <a:rPr kumimoji="0" sz="2378" spc="-8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or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2378" i="1" spc="-337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2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(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-446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)</a:t>
            </a:r>
            <a:r>
              <a:rPr kumimoji="0" sz="2378" spc="-8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spc="6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=</a:t>
            </a:r>
            <a:r>
              <a:rPr kumimoji="0" sz="2378" spc="-8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cos</a:t>
            </a:r>
            <a:r>
              <a:rPr kumimoji="0" sz="2378" spc="-2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(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-446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)</a:t>
            </a:r>
            <a:r>
              <a:rPr kumimoji="0" sz="2378" spc="-226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2378" i="1" spc="-69" dirty="0">
                <a:solidFill>
                  <a:srgbClr val="FFFFFF"/>
                </a:solidFill>
                <a:latin typeface="Meiryo"/>
                <a:ea typeface="+mn-ea"/>
                <a:cs typeface="Meiryo"/>
              </a:rPr>
              <a:t>−</a:t>
            </a:r>
            <a:r>
              <a:rPr kumimoji="0" sz="2378" i="1" spc="-287" dirty="0">
                <a:solidFill>
                  <a:srgbClr val="FFFFFF"/>
                </a:solidFill>
                <a:latin typeface="Meiryo"/>
                <a:ea typeface="+mn-ea"/>
                <a:cs typeface="Meiryo"/>
              </a:rPr>
              <a:t>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spc="-446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, </a:t>
            </a:r>
            <a:r>
              <a:rPr kumimoji="0" sz="2378" i="1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x</a:t>
            </a:r>
            <a:r>
              <a:rPr kumimoji="0" sz="2378" i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i="1" spc="307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69" dirty="0">
                <a:solidFill>
                  <a:srgbClr val="FFFFFF"/>
                </a:solidFill>
                <a:latin typeface="Tahoma"/>
                <a:ea typeface="+mn-ea"/>
                <a:cs typeface="Tahoma"/>
              </a:rPr>
              <a:t>=</a:t>
            </a:r>
            <a:endParaRPr kumimoji="0" sz="2378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36073" y="2042318"/>
            <a:ext cx="162327" cy="243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585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0</a:t>
            </a:r>
            <a:endParaRPr kumimoji="0" sz="1585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6499" y="1882704"/>
            <a:ext cx="173652" cy="243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585" i="1" u="sng" spc="-9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π</a:t>
            </a:r>
            <a:endParaRPr kumimoji="0" sz="1585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5534" y="2100934"/>
            <a:ext cx="162327" cy="243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585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4</a:t>
            </a:r>
            <a:endParaRPr kumimoji="0" sz="1585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8073" y="2305597"/>
            <a:ext cx="8783799" cy="100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8741" y="3965332"/>
            <a:ext cx="201334" cy="201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36036" y="3940165"/>
            <a:ext cx="226404" cy="226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9408" y="4040836"/>
            <a:ext cx="8481793" cy="1258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61874" y="1963275"/>
            <a:ext cx="100567" cy="201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61874" y="2063918"/>
            <a:ext cx="100567" cy="19014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8071" y="2393333"/>
            <a:ext cx="8784532" cy="1673604"/>
          </a:xfrm>
          <a:custGeom>
            <a:avLst/>
            <a:gdLst/>
            <a:ahLst/>
            <a:cxnLst/>
            <a:rect l="l" t="t" r="r" b="b"/>
            <a:pathLst>
              <a:path w="4432935" h="844550">
                <a:moveTo>
                  <a:pt x="4432566" y="0"/>
                </a:moveTo>
                <a:lnTo>
                  <a:pt x="0" y="0"/>
                </a:lnTo>
                <a:lnTo>
                  <a:pt x="0" y="793277"/>
                </a:lnTo>
                <a:lnTo>
                  <a:pt x="16636" y="830791"/>
                </a:lnTo>
                <a:lnTo>
                  <a:pt x="4381765" y="844078"/>
                </a:lnTo>
                <a:lnTo>
                  <a:pt x="4396008" y="842033"/>
                </a:lnTo>
                <a:lnTo>
                  <a:pt x="4427129" y="816074"/>
                </a:lnTo>
                <a:lnTo>
                  <a:pt x="4432566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61873" y="2038751"/>
            <a:ext cx="0" cy="1965539"/>
          </a:xfrm>
          <a:custGeom>
            <a:avLst/>
            <a:gdLst/>
            <a:ahLst/>
            <a:cxnLst/>
            <a:rect l="l" t="t" r="r" b="b"/>
            <a:pathLst>
              <a:path h="991869">
                <a:moveTo>
                  <a:pt x="0" y="99126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61873" y="2013584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961873" y="1988417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961873" y="1963250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8071" y="4367047"/>
            <a:ext cx="8784532" cy="163585"/>
          </a:xfrm>
          <a:custGeom>
            <a:avLst/>
            <a:gdLst/>
            <a:ahLst/>
            <a:cxnLst/>
            <a:rect l="l" t="t" r="r" b="b"/>
            <a:pathLst>
              <a:path w="4432935" h="82550">
                <a:moveTo>
                  <a:pt x="4381765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82384"/>
                </a:lnTo>
                <a:lnTo>
                  <a:pt x="4432566" y="82384"/>
                </a:lnTo>
                <a:lnTo>
                  <a:pt x="4431669" y="41299"/>
                </a:lnTo>
                <a:lnTo>
                  <a:pt x="4408709" y="7786"/>
                </a:lnTo>
                <a:lnTo>
                  <a:pt x="4381765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8740" y="5503210"/>
            <a:ext cx="201336" cy="2013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836036" y="5478043"/>
            <a:ext cx="226404" cy="2265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79408" y="5578712"/>
            <a:ext cx="8481793" cy="1258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961874" y="4467237"/>
            <a:ext cx="100567" cy="201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961874" y="4567903"/>
            <a:ext cx="100567" cy="9353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8071" y="4455074"/>
            <a:ext cx="8784532" cy="1148872"/>
          </a:xfrm>
          <a:custGeom>
            <a:avLst/>
            <a:gdLst/>
            <a:ahLst/>
            <a:cxnLst/>
            <a:rect l="l" t="t" r="r" b="b"/>
            <a:pathLst>
              <a:path w="4432935" h="579755">
                <a:moveTo>
                  <a:pt x="4432566" y="0"/>
                </a:moveTo>
                <a:lnTo>
                  <a:pt x="0" y="0"/>
                </a:lnTo>
                <a:lnTo>
                  <a:pt x="0" y="528920"/>
                </a:lnTo>
                <a:lnTo>
                  <a:pt x="16636" y="566434"/>
                </a:lnTo>
                <a:lnTo>
                  <a:pt x="4381765" y="579721"/>
                </a:lnTo>
                <a:lnTo>
                  <a:pt x="4396008" y="577676"/>
                </a:lnTo>
                <a:lnTo>
                  <a:pt x="4427129" y="551717"/>
                </a:lnTo>
                <a:lnTo>
                  <a:pt x="4432566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961873" y="4542736"/>
            <a:ext cx="0" cy="999129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50373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961873" y="4517569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961873" y="4492402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961873" y="4467235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8363" y="4543620"/>
            <a:ext cx="152209" cy="1522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38363" y="4959832"/>
            <a:ext cx="152209" cy="1522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2666" y="4464157"/>
            <a:ext cx="7383988" cy="1103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2180" spc="-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An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-7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xcellent appr</a:t>
            </a:r>
            <a:r>
              <a:rPr kumimoji="0" sz="2180" spc="-7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ximation is obtained with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</a:t>
            </a:r>
            <a:r>
              <a:rPr kumimoji="0" sz="2180" i="1" spc="3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-5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=</a:t>
            </a:r>
            <a:r>
              <a:rPr kumimoji="0" sz="2180" spc="-89" dirty="0">
                <a:solidFill>
                  <a:prstClr val="black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3.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25168" marR="10067" fontAlgn="auto">
              <a:lnSpc>
                <a:spcPct val="102699"/>
              </a:lnSpc>
              <a:spcBef>
                <a:spcPts val="585"/>
              </a:spcBef>
              <a:spcAft>
                <a:spcPts val="0"/>
              </a:spcAft>
            </a:pP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Because of the a</a:t>
            </a:r>
            <a:r>
              <a:rPr kumimoji="0" sz="2180" spc="-4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reement of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378" spc="-14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3</a:t>
            </a:r>
            <a:r>
              <a:rPr kumimoji="0" sz="2378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281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and </a:t>
            </a:r>
            <a:r>
              <a:rPr kumimoji="0" sz="2180"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0" sz="2378" spc="-14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4</a:t>
            </a:r>
            <a:r>
              <a:rPr kumimoji="0" sz="2378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378" spc="-281" baseline="-1388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sz="2180" spc="-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w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 could reasona</a:t>
            </a:r>
            <a:r>
              <a:rPr kumimoji="0" sz="2180" spc="-5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ly </a:t>
            </a:r>
            <a:r>
              <a:rPr kumimoji="0" sz="2180" spc="-7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xpect this result to be accu</a:t>
            </a:r>
            <a:r>
              <a:rPr kumimoji="0" sz="2180" spc="-4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</a:t>
            </a:r>
            <a:r>
              <a:rPr kumimoji="0" sz="218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ate to the places listed.</a:t>
            </a:r>
            <a:endParaRPr kumimoji="0" sz="218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196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5" h="129539">
                <a:moveTo>
                  <a:pt x="0" y="129031"/>
                </a:moveTo>
                <a:lnTo>
                  <a:pt x="1535976" y="129031"/>
                </a:lnTo>
                <a:lnTo>
                  <a:pt x="1535976" y="0"/>
                </a:lnTo>
                <a:lnTo>
                  <a:pt x="0" y="0"/>
                </a:lnTo>
                <a:lnTo>
                  <a:pt x="0" y="129031"/>
                </a:lnTo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047965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1"/>
                </a:moveTo>
                <a:lnTo>
                  <a:pt x="1535976" y="129031"/>
                </a:lnTo>
                <a:lnTo>
                  <a:pt x="1535976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91734" y="6592892"/>
            <a:ext cx="3043945" cy="256701"/>
          </a:xfrm>
          <a:custGeom>
            <a:avLst/>
            <a:gdLst/>
            <a:ahLst/>
            <a:cxnLst/>
            <a:rect l="l" t="t" r="r" b="b"/>
            <a:pathLst>
              <a:path w="1536064" h="129539">
                <a:moveTo>
                  <a:pt x="0" y="129031"/>
                </a:moveTo>
                <a:lnTo>
                  <a:pt x="1535976" y="129031"/>
                </a:lnTo>
                <a:lnTo>
                  <a:pt x="1535976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sz="3567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Nume</a:t>
            </a:r>
            <a:r>
              <a:rPr dirty="0">
                <a:solidFill>
                  <a:prstClr val="white"/>
                </a:solidFill>
              </a:rPr>
              <a:t>r</a:t>
            </a:r>
            <a:r>
              <a:rPr spc="-10" dirty="0">
                <a:solidFill>
                  <a:prstClr val="white"/>
                </a:solidFill>
              </a:rPr>
              <a:t>ical Anal</a:t>
            </a:r>
            <a:r>
              <a:rPr spc="-20" dirty="0">
                <a:solidFill>
                  <a:prstClr val="white"/>
                </a:solidFill>
              </a:rPr>
              <a:t>y</a:t>
            </a:r>
            <a:r>
              <a:rPr spc="-10" dirty="0">
                <a:solidFill>
                  <a:prstClr val="white"/>
                </a:solidFill>
              </a:rPr>
              <a:t>sis</a:t>
            </a:r>
            <a:r>
              <a:rPr dirty="0">
                <a:solidFill>
                  <a:prstClr val="white"/>
                </a:solidFill>
              </a:rPr>
              <a:t> </a:t>
            </a:r>
            <a:r>
              <a:rPr spc="-10" dirty="0">
                <a:solidFill>
                  <a:prstClr val="white"/>
                </a:solidFill>
              </a:rPr>
              <a:t> (Chapter 2)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10" dirty="0">
                <a:solidFill>
                  <a:prstClr val="white"/>
                </a:solidFill>
              </a:rPr>
              <a:t>N</a:t>
            </a:r>
            <a:r>
              <a:rPr spc="-40" dirty="0">
                <a:solidFill>
                  <a:prstClr val="white"/>
                </a:solidFill>
              </a:rPr>
              <a:t>e</a:t>
            </a:r>
            <a:r>
              <a:rPr spc="-10" dirty="0">
                <a:solidFill>
                  <a:prstClr val="white"/>
                </a:solidFill>
              </a:rPr>
              <a:t>wton</a:t>
            </a:r>
            <a:r>
              <a:rPr spc="-69" dirty="0">
                <a:solidFill>
                  <a:prstClr val="white"/>
                </a:solidFill>
              </a:rPr>
              <a:t>’</a:t>
            </a:r>
            <a:r>
              <a:rPr spc="-10" dirty="0">
                <a:solidFill>
                  <a:prstClr val="white"/>
                </a:solidFill>
              </a:rPr>
              <a:t>s M</a:t>
            </a:r>
            <a:r>
              <a:rPr spc="-20" dirty="0">
                <a:solidFill>
                  <a:prstClr val="white"/>
                </a:solidFill>
              </a:rPr>
              <a:t>e</a:t>
            </a:r>
            <a:r>
              <a:rPr spc="-10" dirty="0">
                <a:solidFill>
                  <a:prstClr val="white"/>
                </a:solidFill>
              </a:rPr>
              <a:t>thod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527497" y="6628935"/>
            <a:ext cx="1673604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R L Burden &amp; J D </a:t>
            </a:r>
            <a:r>
              <a:rPr kumimoji="0" sz="1189" spc="-69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</a:t>
            </a: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aires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492953" y="6628935"/>
            <a:ext cx="510890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fontAlgn="auto">
              <a:spcBef>
                <a:spcPts val="0"/>
              </a:spcBef>
              <a:spcAft>
                <a:spcPts val="0"/>
              </a:spcAft>
            </a:pPr>
            <a:r>
              <a:rPr kumimoji="0" sz="1189" spc="-1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18 / 33</a:t>
            </a:r>
            <a:endParaRPr kumimoji="0" sz="1189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444893" y="2443511"/>
          <a:ext cx="8240013" cy="15386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438"/>
                <a:gridCol w="1635249"/>
                <a:gridCol w="1439927"/>
                <a:gridCol w="1439927"/>
                <a:gridCol w="1635223"/>
                <a:gridCol w="1635249"/>
              </a:tblGrid>
              <a:tr h="3108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i="1" dirty="0">
                          <a:latin typeface="Arial"/>
                          <a:cs typeface="Arial"/>
                        </a:rPr>
                        <a:t>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488315">
                        <a:lnSpc>
                          <a:spcPct val="100000"/>
                        </a:lnSpc>
                      </a:pPr>
                      <a:r>
                        <a:rPr sz="3000" i="1" baseline="8333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400" i="1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i="1" dirty="0">
                          <a:latin typeface="Arial Narrow"/>
                          <a:cs typeface="Arial Narrow"/>
                        </a:rPr>
                        <a:t>−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</a:pPr>
                      <a:r>
                        <a:rPr sz="20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0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100" i="1" spc="15" baseline="-11904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100" i="1" spc="-7" baseline="-11904" dirty="0">
                          <a:latin typeface="Arial Narrow"/>
                          <a:cs typeface="Arial Narrow"/>
                        </a:rPr>
                        <a:t>−</a:t>
                      </a:r>
                      <a:r>
                        <a:rPr sz="2100" spc="67" baseline="-119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)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20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000" i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i="1" baseline="27777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2100" i="1" spc="82" baseline="27777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spc="-5" dirty="0"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100" i="1" spc="15" baseline="-11904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100" i="1" spc="-7" baseline="-11904" dirty="0">
                          <a:latin typeface="Arial Narrow"/>
                          <a:cs typeface="Arial Narrow"/>
                        </a:rPr>
                        <a:t>−</a:t>
                      </a:r>
                      <a:r>
                        <a:rPr sz="2100" spc="67" baseline="-119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)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</a:pPr>
                      <a:r>
                        <a:rPr sz="2000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100" i="1" baseline="-11904" dirty="0">
                          <a:latin typeface="Arial"/>
                          <a:cs typeface="Arial"/>
                        </a:rPr>
                        <a:t>n</a:t>
                      </a:r>
                      <a:endParaRPr sz="2100" baseline="-11904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</a:pPr>
                      <a:r>
                        <a:rPr sz="2000" i="1" spc="-5" dirty="0">
                          <a:latin typeface="Meiryo"/>
                          <a:cs typeface="Meiryo"/>
                        </a:rPr>
                        <a:t>|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100" i="1" baseline="-11904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100" i="1" spc="127" baseline="-119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dirty="0">
                          <a:latin typeface="Meiryo"/>
                          <a:cs typeface="Meiryo"/>
                        </a:rPr>
                        <a:t>−</a:t>
                      </a:r>
                      <a:r>
                        <a:rPr sz="2000" i="1" spc="-120" dirty="0">
                          <a:latin typeface="Meiryo"/>
                          <a:cs typeface="Meiryo"/>
                        </a:rPr>
                        <a:t> 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100" i="1" spc="15" baseline="-11904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100" i="1" spc="-7" baseline="-11904" dirty="0">
                          <a:latin typeface="Arial Narrow"/>
                          <a:cs typeface="Arial Narrow"/>
                        </a:rPr>
                        <a:t>−</a:t>
                      </a:r>
                      <a:r>
                        <a:rPr sz="2100" spc="67" baseline="-119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i="1" dirty="0">
                          <a:latin typeface="Meiryo"/>
                          <a:cs typeface="Meiryo"/>
                        </a:rPr>
                        <a:t>|</a:t>
                      </a:r>
                      <a:endParaRPr sz="2000">
                        <a:latin typeface="Meiryo"/>
                        <a:cs typeface="Meiryo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</a:tr>
              <a:tr h="302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0.78539816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-0.078291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-1.707107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0.73953613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0.04586203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</a:tr>
              <a:tr h="302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0.73953613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-0.000755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-1.673945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0.73908518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0.00045096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</a:tr>
              <a:tr h="302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0.73908518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-0.000000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-1.673612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0.73908513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0.00000004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solidFill>
                      <a:srgbClr val="E9E9F2"/>
                    </a:solidFill>
                  </a:tcPr>
                </a:tc>
              </a:tr>
              <a:tr h="3133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0.73908513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-0.000000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-1.673612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0.73908513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0.00000000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1864566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 3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981200"/>
            <a:ext cx="8229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	You are working for ‘DOWN THE TOILET COMPANY’ that makes floats for ABC commodes.  The floating ball has a specific gravity of 0.6 and has a radius of 5.5 cm.  You are asked to find the depth to which the ball is submerged when floating in water.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333375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0" lang="en-US" altLang="en-US" smtClean="0">
              <a:solidFill>
                <a:srgbClr val="000000"/>
              </a:solidFill>
              <a:ea typeface="+mn-ea"/>
            </a:endParaRP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3048000" y="3733800"/>
          <a:ext cx="3124200" cy="2487613"/>
        </p:xfrm>
        <a:graphic>
          <a:graphicData uri="http://schemas.openxmlformats.org/presentationml/2006/ole">
            <p:oleObj spid="_x0000_s432131" name="Bitmap Image" r:id="rId4" imgW="3685714" imgH="2572109" progId="PBrush">
              <p:embed/>
            </p:oleObj>
          </a:graphicData>
        </a:graphic>
      </p:graphicFrame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2590800" y="6172200"/>
            <a:ext cx="4267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kumimoji="0" lang="en-US" altLang="en-US" sz="2200" b="1" smtClean="0">
                <a:solidFill>
                  <a:srgbClr val="000000"/>
                </a:solidFill>
                <a:ea typeface="+mn-ea"/>
              </a:rPr>
              <a:t>Figure 3 </a:t>
            </a:r>
            <a:r>
              <a:rPr kumimoji="0" lang="en-US" altLang="en-US" sz="2200" smtClean="0">
                <a:solidFill>
                  <a:srgbClr val="000000"/>
                </a:solidFill>
                <a:ea typeface="+mn-ea"/>
              </a:rPr>
              <a:t>Floating ball problem.</a:t>
            </a:r>
            <a:endParaRPr kumimoji="0" lang="en-US" altLang="en-US" sz="2200" b="1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176" name="Slide Number Placeholder 3"/>
          <p:cNvSpPr txBox="1">
            <a:spLocks/>
          </p:cNvSpPr>
          <p:nvPr/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E6098F2-9311-45BA-9A31-7AB1BBF59E01}" type="slidenum">
              <a:rPr kumimoji="0" lang="en-US" altLang="en-US" sz="1400" smtClean="0">
                <a:solidFill>
                  <a:srgbClr val="000000"/>
                </a:solidFill>
                <a:ea typeface="+mn-ea"/>
              </a:rPr>
              <a:pPr eaLnBrk="1" hangingPunct="1"/>
              <a:t>24</a:t>
            </a:fld>
            <a:endParaRPr kumimoji="0" lang="en-US" altLang="en-US" sz="1400" smtClean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3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 3 Cont.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362200"/>
            <a:ext cx="57150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 smtClean="0">
                <a:cs typeface="Times New Roman" panose="02020603050405020304" pitchFamily="18" charset="0"/>
              </a:rPr>
              <a:t>	The equation that gives the depth </a:t>
            </a:r>
            <a:r>
              <a:rPr lang="en-US" altLang="en-US" sz="2000" i="1" smtClean="0">
                <a:cs typeface="Times New Roman" panose="02020603050405020304" pitchFamily="18" charset="0"/>
              </a:rPr>
              <a:t>x</a:t>
            </a:r>
            <a:r>
              <a:rPr lang="en-US" altLang="en-US" sz="2000" smtClean="0">
                <a:cs typeface="Times New Roman" panose="02020603050405020304" pitchFamily="18" charset="0"/>
              </a:rPr>
              <a:t> in meters to which the ball is submerged under water is given by</a:t>
            </a:r>
            <a:r>
              <a:rPr lang="en-US" altLang="en-US" sz="2000" smtClean="0"/>
              <a:t> </a:t>
            </a:r>
          </a:p>
        </p:txBody>
      </p:sp>
      <p:graphicFrame>
        <p:nvGraphicFramePr>
          <p:cNvPr id="8194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1143000" y="3581400"/>
          <a:ext cx="4114800" cy="508000"/>
        </p:xfrm>
        <a:graphic>
          <a:graphicData uri="http://schemas.openxmlformats.org/presentationml/2006/ole">
            <p:oleObj spid="_x0000_s422920" name="Equation" r:id="rId4" imgW="1854200" imgH="228600" progId="Equation.3">
              <p:embed/>
            </p:oleObj>
          </a:graphicData>
        </a:graphic>
      </p:graphicFrame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685800" y="4572000"/>
            <a:ext cx="84582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900" dirty="0"/>
              <a:t>Use the Newton’s method of finding roots of equations to find </a:t>
            </a:r>
          </a:p>
          <a:p>
            <a:pPr marL="457200" indent="-457200" algn="l">
              <a:buFontTx/>
              <a:buAutoNum type="alphaLcParenR"/>
              <a:defRPr/>
            </a:pPr>
            <a:r>
              <a:rPr lang="en-US" sz="1900" dirty="0"/>
              <a:t>the depth ‘x’ to which the ball is submerged under water.  Conduct three iterations to estimate the root of the above equation. </a:t>
            </a:r>
          </a:p>
          <a:p>
            <a:pPr marL="457200" indent="-457200" algn="l">
              <a:buFontTx/>
              <a:buAutoNum type="alphaLcParenR"/>
              <a:defRPr/>
            </a:pPr>
            <a:r>
              <a:rPr lang="en-US" sz="1900" dirty="0"/>
              <a:t>The absolute relative approximate error at the end of each iteration, and</a:t>
            </a:r>
          </a:p>
          <a:p>
            <a:pPr marL="457200" indent="-457200" algn="l">
              <a:buFontTx/>
              <a:buAutoNum type="alphaLcParenR"/>
              <a:defRPr/>
            </a:pPr>
            <a:r>
              <a:rPr lang="en-US" sz="1900" dirty="0"/>
              <a:t>The number of significant digits at least correct at the end of each iteration.</a:t>
            </a:r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333375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195" name="Object 10"/>
          <p:cNvGraphicFramePr>
            <a:graphicFrameLocks noChangeAspect="1"/>
          </p:cNvGraphicFramePr>
          <p:nvPr/>
        </p:nvGraphicFramePr>
        <p:xfrm>
          <a:off x="6019800" y="1981200"/>
          <a:ext cx="2476500" cy="1971675"/>
        </p:xfrm>
        <a:graphic>
          <a:graphicData uri="http://schemas.openxmlformats.org/presentationml/2006/ole">
            <p:oleObj spid="_x0000_s422921" r:id="rId5" imgW="3753233" imgH="2638436" progId="PBrush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0" y="6550025"/>
            <a:ext cx="3810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http://numericalmethods.eng.usf.edu</a:t>
            </a:r>
          </a:p>
        </p:txBody>
      </p:sp>
      <p:sp>
        <p:nvSpPr>
          <p:cNvPr id="8201" name="Slide Number Placeholder 3"/>
          <p:cNvSpPr txBox="1">
            <a:spLocks/>
          </p:cNvSpPr>
          <p:nvPr/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fld id="{4909D9CF-B64E-4960-8987-9C01FA420715}" type="slidenum">
              <a:rPr lang="en-US" altLang="en-US" sz="1400"/>
              <a:pPr algn="l" eaLnBrk="1" hangingPunct="1"/>
              <a:t>25</a:t>
            </a:fld>
            <a:endParaRPr lang="en-US" altLang="en-US" sz="1400"/>
          </a:p>
        </p:txBody>
      </p:sp>
      <p:sp>
        <p:nvSpPr>
          <p:cNvPr id="8202" name="TextBox 11"/>
          <p:cNvSpPr txBox="1">
            <a:spLocks noChangeArrowheads="1"/>
          </p:cNvSpPr>
          <p:nvPr/>
        </p:nvSpPr>
        <p:spPr bwMode="auto">
          <a:xfrm>
            <a:off x="5486400" y="3962400"/>
            <a:ext cx="365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1900" b="1"/>
              <a:t>Figure 3 </a:t>
            </a:r>
            <a:r>
              <a:rPr lang="en-US" altLang="en-US" sz="1900"/>
              <a:t>Floating ball problem.</a:t>
            </a:r>
            <a:endParaRPr lang="en-US" altLang="en-US" sz="1900" b="1"/>
          </a:p>
        </p:txBody>
      </p:sp>
    </p:spTree>
    <p:extLst>
      <p:ext uri="{BB962C8B-B14F-4D97-AF65-F5344CB8AC3E}">
        <p14:creationId xmlns:p14="http://schemas.microsoft.com/office/powerpoint/2010/main" xmlns="" val="15443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 1 Cont.</a:t>
            </a:r>
          </a:p>
        </p:txBody>
      </p:sp>
      <p:pic>
        <p:nvPicPr>
          <p:cNvPr id="9222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02175" y="1828800"/>
            <a:ext cx="3886200" cy="3886200"/>
          </a:xfrm>
          <a:noFill/>
        </p:spPr>
      </p:pic>
      <p:graphicFrame>
        <p:nvGraphicFramePr>
          <p:cNvPr id="9219" name="Object 1"/>
          <p:cNvGraphicFramePr>
            <a:graphicFrameLocks noChangeAspect="1"/>
          </p:cNvGraphicFramePr>
          <p:nvPr/>
        </p:nvGraphicFramePr>
        <p:xfrm>
          <a:off x="457200" y="5051425"/>
          <a:ext cx="4114800" cy="506413"/>
        </p:xfrm>
        <a:graphic>
          <a:graphicData uri="http://schemas.openxmlformats.org/presentationml/2006/ole">
            <p:oleObj spid="_x0000_s423944" name="Equation" r:id="rId5" imgW="1854200" imgH="228600" progId="Equation.3">
              <p:embed/>
            </p:oleObj>
          </a:graphicData>
        </a:graphic>
      </p:graphicFrame>
      <p:graphicFrame>
        <p:nvGraphicFramePr>
          <p:cNvPr id="922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23945" name="Equation" r:id="rId6" imgW="114151" imgH="215619" progId="Equation.3">
              <p:embed/>
            </p:oleObj>
          </a:graphicData>
        </a:graphic>
      </p:graphicFrame>
      <p:sp>
        <p:nvSpPr>
          <p:cNvPr id="922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0D9EA5F-1DAA-4AF1-9951-0FB4C885EEBF}" type="slidenum">
              <a:rPr lang="en-US" altLang="en-US" sz="1400"/>
              <a:pPr eaLnBrk="1" hangingPunct="1"/>
              <a:t>26</a:t>
            </a:fld>
            <a:endParaRPr lang="en-US" altLang="en-US" sz="1400"/>
          </a:p>
        </p:txBody>
      </p:sp>
      <p:sp>
        <p:nvSpPr>
          <p:cNvPr id="9224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rgbClr val="C0C0C0"/>
                </a:solidFill>
              </a:rPr>
              <a:t>http://numericalmethods.eng.usf.edu</a:t>
            </a:r>
          </a:p>
        </p:txBody>
      </p:sp>
      <p:sp>
        <p:nvSpPr>
          <p:cNvPr id="9225" name="TextBox 11"/>
          <p:cNvSpPr txBox="1">
            <a:spLocks noChangeArrowheads="1"/>
          </p:cNvSpPr>
          <p:nvPr/>
        </p:nvSpPr>
        <p:spPr bwMode="auto">
          <a:xfrm>
            <a:off x="266700" y="2514600"/>
            <a:ext cx="41148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/>
              <a:t>To aid in the understanding of how this method works to find the root of an equation, the graph of f(x) is shown to the right, </a:t>
            </a:r>
          </a:p>
          <a:p>
            <a:pPr algn="l" eaLnBrk="1" hangingPunct="1"/>
            <a:endParaRPr lang="en-US" altLang="en-US" sz="800"/>
          </a:p>
          <a:p>
            <a:pPr algn="l" eaLnBrk="1" hangingPunct="1"/>
            <a:r>
              <a:rPr lang="en-US" altLang="en-US"/>
              <a:t>where</a:t>
            </a:r>
          </a:p>
        </p:txBody>
      </p:sp>
      <p:sp>
        <p:nvSpPr>
          <p:cNvPr id="9226" name="TextBox 12"/>
          <p:cNvSpPr txBox="1">
            <a:spLocks noChangeArrowheads="1"/>
          </p:cNvSpPr>
          <p:nvPr/>
        </p:nvSpPr>
        <p:spPr bwMode="auto">
          <a:xfrm>
            <a:off x="381000" y="19812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1"/>
              <a:t>Solution</a:t>
            </a:r>
          </a:p>
        </p:txBody>
      </p:sp>
      <p:sp>
        <p:nvSpPr>
          <p:cNvPr id="9227" name="TextBox 11"/>
          <p:cNvSpPr txBox="1">
            <a:spLocks noChangeArrowheads="1"/>
          </p:cNvSpPr>
          <p:nvPr/>
        </p:nvSpPr>
        <p:spPr bwMode="auto">
          <a:xfrm>
            <a:off x="4800600" y="5791200"/>
            <a:ext cx="4038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1900" b="1"/>
              <a:t>Figure 4 </a:t>
            </a:r>
            <a:r>
              <a:rPr lang="en-US" altLang="en-US" sz="1900"/>
              <a:t>Graph of the function f(x)</a:t>
            </a:r>
            <a:endParaRPr lang="en-US" altLang="en-US" sz="1900" b="1"/>
          </a:p>
        </p:txBody>
      </p:sp>
    </p:spTree>
    <p:extLst>
      <p:ext uri="{BB962C8B-B14F-4D97-AF65-F5344CB8AC3E}">
        <p14:creationId xmlns:p14="http://schemas.microsoft.com/office/powerpoint/2010/main" xmlns="" val="28998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1 Cont.</a:t>
            </a:r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333375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5280025" y="228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51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7057D6D-3D61-43E2-AE72-BA6558822BB5}" type="slidenum">
              <a:rPr lang="en-US" altLang="en-US" sz="1400"/>
              <a:pPr eaLnBrk="1" hangingPunct="1"/>
              <a:t>27</a:t>
            </a:fld>
            <a:endParaRPr lang="en-US" altLang="en-US" sz="1400"/>
          </a:p>
        </p:txBody>
      </p:sp>
      <p:sp>
        <p:nvSpPr>
          <p:cNvPr id="1025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rgbClr val="C0C0C0"/>
                </a:solidFill>
              </a:rPr>
              <a:t>http://numericalmethods.eng.usf.edu</a:t>
            </a:r>
          </a:p>
        </p:txBody>
      </p:sp>
      <p:graphicFrame>
        <p:nvGraphicFramePr>
          <p:cNvPr id="10242" name="Object 13"/>
          <p:cNvGraphicFramePr>
            <a:graphicFrameLocks noChangeAspect="1"/>
          </p:cNvGraphicFramePr>
          <p:nvPr/>
        </p:nvGraphicFramePr>
        <p:xfrm>
          <a:off x="914400" y="2590800"/>
          <a:ext cx="4114800" cy="1071563"/>
        </p:xfrm>
        <a:graphic>
          <a:graphicData uri="http://schemas.openxmlformats.org/presentationml/2006/ole">
            <p:oleObj spid="_x0000_s424980" name="Equation" r:id="rId4" imgW="1854200" imgH="482600" progId="Equation.3">
              <p:embed/>
            </p:oleObj>
          </a:graphicData>
        </a:graphic>
      </p:graphicFrame>
      <p:sp>
        <p:nvSpPr>
          <p:cNvPr id="10253" name="TextBox 10"/>
          <p:cNvSpPr txBox="1">
            <a:spLocks noChangeArrowheads="1"/>
          </p:cNvSpPr>
          <p:nvPr/>
        </p:nvSpPr>
        <p:spPr bwMode="auto">
          <a:xfrm>
            <a:off x="838200" y="3810000"/>
            <a:ext cx="7772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/>
              <a:t>Let us assume the initial guess of the root of               is                  . This is a reasonable guess (discuss why </a:t>
            </a:r>
          </a:p>
          <a:p>
            <a:pPr algn="l" eaLnBrk="1" hangingPunct="1"/>
            <a:r>
              <a:rPr lang="en-US" altLang="en-US"/>
              <a:t>          and                 are not good choices) as the extreme values of the depth </a:t>
            </a:r>
            <a:r>
              <a:rPr lang="en-US" altLang="en-US" i="1"/>
              <a:t>x</a:t>
            </a:r>
            <a:r>
              <a:rPr lang="en-US" altLang="en-US"/>
              <a:t>  would be 0 and the diameter (0.11 m) of the ball.</a:t>
            </a:r>
          </a:p>
        </p:txBody>
      </p:sp>
      <p:graphicFrame>
        <p:nvGraphicFramePr>
          <p:cNvPr id="10243" name="Object 14"/>
          <p:cNvGraphicFramePr>
            <a:graphicFrameLocks noChangeAspect="1"/>
          </p:cNvGraphicFramePr>
          <p:nvPr/>
        </p:nvGraphicFramePr>
        <p:xfrm>
          <a:off x="7162800" y="3810000"/>
          <a:ext cx="1212850" cy="479425"/>
        </p:xfrm>
        <a:graphic>
          <a:graphicData uri="http://schemas.openxmlformats.org/presentationml/2006/ole">
            <p:oleObj spid="_x0000_s424981" name="Equation" r:id="rId5" imgW="545626" imgH="215713" progId="Equation.3">
              <p:embed/>
            </p:oleObj>
          </a:graphicData>
        </a:graphic>
      </p:graphicFrame>
      <p:graphicFrame>
        <p:nvGraphicFramePr>
          <p:cNvPr id="10244" name="Object 15"/>
          <p:cNvGraphicFramePr>
            <a:graphicFrameLocks noChangeAspect="1"/>
          </p:cNvGraphicFramePr>
          <p:nvPr/>
        </p:nvGraphicFramePr>
        <p:xfrm>
          <a:off x="1219200" y="4191000"/>
          <a:ext cx="1606550" cy="506413"/>
        </p:xfrm>
        <a:graphic>
          <a:graphicData uri="http://schemas.openxmlformats.org/presentationml/2006/ole">
            <p:oleObj spid="_x0000_s424982" name="Equation" r:id="rId6" imgW="723586" imgH="228501" progId="Equation.3">
              <p:embed/>
            </p:oleObj>
          </a:graphicData>
        </a:graphic>
      </p:graphicFrame>
      <p:graphicFrame>
        <p:nvGraphicFramePr>
          <p:cNvPr id="10245" name="Object 16"/>
          <p:cNvGraphicFramePr>
            <a:graphicFrameLocks noChangeAspect="1"/>
          </p:cNvGraphicFramePr>
          <p:nvPr/>
        </p:nvGraphicFramePr>
        <p:xfrm>
          <a:off x="990600" y="4572000"/>
          <a:ext cx="790575" cy="393700"/>
        </p:xfrm>
        <a:graphic>
          <a:graphicData uri="http://schemas.openxmlformats.org/presentationml/2006/ole">
            <p:oleObj spid="_x0000_s424983" name="Equation" r:id="rId7" imgW="355138" imgH="177569" progId="Equation.3">
              <p:embed/>
            </p:oleObj>
          </a:graphicData>
        </a:graphic>
      </p:graphicFrame>
      <p:graphicFrame>
        <p:nvGraphicFramePr>
          <p:cNvPr id="10246" name="Object 17"/>
          <p:cNvGraphicFramePr>
            <a:graphicFrameLocks noChangeAspect="1"/>
          </p:cNvGraphicFramePr>
          <p:nvPr/>
        </p:nvGraphicFramePr>
        <p:xfrm>
          <a:off x="2514600" y="4572000"/>
          <a:ext cx="1468438" cy="393700"/>
        </p:xfrm>
        <a:graphic>
          <a:graphicData uri="http://schemas.openxmlformats.org/presentationml/2006/ole">
            <p:oleObj spid="_x0000_s424984" name="Equation" r:id="rId8" imgW="660113" imgH="177723" progId="Equation.3">
              <p:embed/>
            </p:oleObj>
          </a:graphicData>
        </a:graphic>
      </p:graphicFrame>
      <p:sp>
        <p:nvSpPr>
          <p:cNvPr id="10254" name="TextBox 15"/>
          <p:cNvSpPr txBox="1">
            <a:spLocks noChangeArrowheads="1"/>
          </p:cNvSpPr>
          <p:nvPr/>
        </p:nvSpPr>
        <p:spPr bwMode="auto">
          <a:xfrm>
            <a:off x="838200" y="19812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/>
              <a:t>Solve for </a:t>
            </a:r>
          </a:p>
        </p:txBody>
      </p:sp>
      <p:graphicFrame>
        <p:nvGraphicFramePr>
          <p:cNvPr id="10247" name="Object 18"/>
          <p:cNvGraphicFramePr>
            <a:graphicFrameLocks noChangeAspect="1"/>
          </p:cNvGraphicFramePr>
          <p:nvPr/>
        </p:nvGraphicFramePr>
        <p:xfrm>
          <a:off x="2286000" y="1981200"/>
          <a:ext cx="815975" cy="466725"/>
        </p:xfrm>
        <a:graphic>
          <a:graphicData uri="http://schemas.openxmlformats.org/presentationml/2006/ole">
            <p:oleObj spid="_x0000_s424985" name="Equation" r:id="rId9" imgW="368140" imgH="215806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833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1 Cont.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333375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5280025" y="228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990600" y="2895600"/>
          <a:ext cx="5849938" cy="2895600"/>
        </p:xfrm>
        <a:graphic>
          <a:graphicData uri="http://schemas.openxmlformats.org/presentationml/2006/ole">
            <p:oleObj spid="_x0000_s425989" name="Equation" r:id="rId4" imgW="2895600" imgH="1765300" progId="Equation.3">
              <p:embed/>
            </p:oleObj>
          </a:graphicData>
        </a:graphic>
      </p:graphicFrame>
      <p:sp>
        <p:nvSpPr>
          <p:cNvPr id="11270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A7DA9FE-FC0B-45DF-A524-B3FBA7B60B09}" type="slidenum">
              <a:rPr lang="en-US" altLang="en-US" sz="1400"/>
              <a:pPr eaLnBrk="1" hangingPunct="1"/>
              <a:t>28</a:t>
            </a:fld>
            <a:endParaRPr lang="en-US" altLang="en-US" sz="1400"/>
          </a:p>
        </p:txBody>
      </p:sp>
      <p:sp>
        <p:nvSpPr>
          <p:cNvPr id="11271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rgbClr val="C0C0C0"/>
                </a:solidFill>
              </a:rPr>
              <a:t>http://numericalmethods.eng.usf.edu</a:t>
            </a:r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838200" y="2057400"/>
            <a:ext cx="5715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1900" u="sng"/>
              <a:t>Iteration 1</a:t>
            </a:r>
          </a:p>
          <a:p>
            <a:pPr algn="l" eaLnBrk="1" hangingPunct="1"/>
            <a:r>
              <a:rPr lang="en-US" altLang="en-US" sz="1900"/>
              <a:t>The estimate of the root is</a:t>
            </a:r>
          </a:p>
        </p:txBody>
      </p:sp>
    </p:spTree>
    <p:extLst>
      <p:ext uri="{BB962C8B-B14F-4D97-AF65-F5344CB8AC3E}">
        <p14:creationId xmlns:p14="http://schemas.microsoft.com/office/powerpoint/2010/main" xmlns="" val="387353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1 Cont. </a:t>
            </a:r>
          </a:p>
        </p:txBody>
      </p:sp>
      <p:pic>
        <p:nvPicPr>
          <p:cNvPr id="66563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09800" y="1905000"/>
            <a:ext cx="4092575" cy="4092575"/>
          </a:xfrm>
          <a:noFill/>
        </p:spPr>
      </p:pic>
      <p:sp>
        <p:nvSpPr>
          <p:cNvPr id="66564" name="Rectangle 6"/>
          <p:cNvSpPr>
            <a:spLocks noChangeArrowheads="1"/>
          </p:cNvSpPr>
          <p:nvPr/>
        </p:nvSpPr>
        <p:spPr bwMode="auto">
          <a:xfrm>
            <a:off x="333375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65" name="Text Box 9"/>
          <p:cNvSpPr txBox="1">
            <a:spLocks noChangeArrowheads="1"/>
          </p:cNvSpPr>
          <p:nvPr/>
        </p:nvSpPr>
        <p:spPr bwMode="auto">
          <a:xfrm>
            <a:off x="5280025" y="228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656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FF80A8D-363A-4346-9D2C-1EE6BE6935E5}" type="slidenum">
              <a:rPr lang="en-US" altLang="en-US" sz="1400"/>
              <a:pPr eaLnBrk="1" hangingPunct="1"/>
              <a:t>29</a:t>
            </a:fld>
            <a:endParaRPr lang="en-US" altLang="en-US" sz="1400"/>
          </a:p>
        </p:txBody>
      </p:sp>
      <p:sp>
        <p:nvSpPr>
          <p:cNvPr id="66567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rgbClr val="C0C0C0"/>
                </a:solidFill>
              </a:rPr>
              <a:t>http://numericalmethods.eng.usf.edu</a:t>
            </a:r>
          </a:p>
        </p:txBody>
      </p:sp>
      <p:sp>
        <p:nvSpPr>
          <p:cNvPr id="66568" name="TextBox 8"/>
          <p:cNvSpPr txBox="1">
            <a:spLocks noChangeArrowheads="1"/>
          </p:cNvSpPr>
          <p:nvPr/>
        </p:nvSpPr>
        <p:spPr bwMode="auto">
          <a:xfrm>
            <a:off x="1676400" y="6096000"/>
            <a:ext cx="5715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1900" b="1"/>
              <a:t>Figure 5 </a:t>
            </a:r>
            <a:r>
              <a:rPr lang="en-US" altLang="en-US" sz="1900"/>
              <a:t>Estimate of the root for the first iteration.</a:t>
            </a:r>
            <a:r>
              <a:rPr lang="en-US" altLang="en-US" sz="19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94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Step 1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3886200" y="2743200"/>
          <a:ext cx="1049338" cy="579438"/>
        </p:xfrm>
        <a:graphic>
          <a:graphicData uri="http://schemas.openxmlformats.org/presentationml/2006/ole">
            <p:oleObj spid="_x0000_s418821" name="Equation" r:id="rId4" imgW="368140" imgH="203112" progId="Equation.3">
              <p:embed/>
            </p:oleObj>
          </a:graphicData>
        </a:graphic>
      </p:graphicFrame>
      <p:sp>
        <p:nvSpPr>
          <p:cNvPr id="307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354263" y="2732088"/>
            <a:ext cx="1693862" cy="669925"/>
          </a:xfrm>
        </p:spPr>
        <p:txBody>
          <a:bodyPr/>
          <a:lstStyle/>
          <a:p>
            <a:pPr marL="533400" indent="-533400" algn="just">
              <a:buFontTx/>
              <a:buNone/>
            </a:pPr>
            <a:r>
              <a:rPr lang="en-US" altLang="en-US" sz="2800" smtClean="0"/>
              <a:t>Evaluate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5065713" y="2808288"/>
            <a:ext cx="187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symbolically.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0" y="6550025"/>
            <a:ext cx="3810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http://numericalmethods.eng.usf.edu</a:t>
            </a:r>
          </a:p>
        </p:txBody>
      </p:sp>
      <p:sp>
        <p:nvSpPr>
          <p:cNvPr id="3079" name="Slide Number Placeholder 3"/>
          <p:cNvSpPr txBox="1">
            <a:spLocks/>
          </p:cNvSpPr>
          <p:nvPr/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fld id="{CC82C05E-FD82-4BCD-BA47-1C6099D5D231}" type="slidenum">
              <a:rPr lang="en-US" altLang="en-US" sz="1400"/>
              <a:pPr algn="l" eaLnBrk="1" hangingPunct="1"/>
              <a:t>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xmlns="" val="14077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1 Cont.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33375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5280025" y="228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981200" y="2743200"/>
          <a:ext cx="3479800" cy="1905000"/>
        </p:xfrm>
        <a:graphic>
          <a:graphicData uri="http://schemas.openxmlformats.org/presentationml/2006/ole">
            <p:oleObj spid="_x0000_s427016" name="Equation" r:id="rId4" imgW="1676400" imgH="1130300" progId="Equation.3">
              <p:embed/>
            </p:oleObj>
          </a:graphicData>
        </a:graphic>
      </p:graphicFrame>
      <p:sp>
        <p:nvSpPr>
          <p:cNvPr id="1229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9CF80DF-6E99-4B5D-8626-070FED99B6A8}" type="slidenum">
              <a:rPr lang="en-US" altLang="en-US" sz="1400"/>
              <a:pPr eaLnBrk="1" hangingPunct="1"/>
              <a:t>30</a:t>
            </a:fld>
            <a:endParaRPr lang="en-US" altLang="en-US" sz="1400"/>
          </a:p>
        </p:txBody>
      </p:sp>
      <p:sp>
        <p:nvSpPr>
          <p:cNvPr id="12296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rgbClr val="C0C0C0"/>
                </a:solidFill>
              </a:rPr>
              <a:t>http://numericalmethods.eng.usf.edu</a:t>
            </a:r>
          </a:p>
        </p:txBody>
      </p:sp>
      <p:sp>
        <p:nvSpPr>
          <p:cNvPr id="12297" name="TextBox 11"/>
          <p:cNvSpPr txBox="1">
            <a:spLocks noChangeArrowheads="1"/>
          </p:cNvSpPr>
          <p:nvPr/>
        </p:nvSpPr>
        <p:spPr bwMode="auto">
          <a:xfrm>
            <a:off x="838200" y="2057400"/>
            <a:ext cx="7772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1900"/>
              <a:t>The absolute relative approximate error        at the end of Iteration 1 is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181600" y="2057400"/>
          <a:ext cx="533400" cy="455613"/>
        </p:xfrm>
        <a:graphic>
          <a:graphicData uri="http://schemas.openxmlformats.org/presentationml/2006/ole">
            <p:oleObj spid="_x0000_s427017" name="Equation" r:id="rId5" imgW="241195" imgH="253890" progId="Equation.3">
              <p:embed/>
            </p:oleObj>
          </a:graphicData>
        </a:graphic>
      </p:graphicFrame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990600" y="4800600"/>
            <a:ext cx="77724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1900"/>
              <a:t>The number of significant digits at least correct is 0, as you need an absolute relative approximate error of 5% or less for at least one significant digits to be correct in your result.</a:t>
            </a:r>
          </a:p>
        </p:txBody>
      </p:sp>
    </p:spTree>
    <p:extLst>
      <p:ext uri="{BB962C8B-B14F-4D97-AF65-F5344CB8AC3E}">
        <p14:creationId xmlns:p14="http://schemas.microsoft.com/office/powerpoint/2010/main" xmlns="" val="22095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1 Cont.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333375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5280025" y="228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838200" y="2819400"/>
          <a:ext cx="7940675" cy="3200400"/>
        </p:xfrm>
        <a:graphic>
          <a:graphicData uri="http://schemas.openxmlformats.org/presentationml/2006/ole">
            <p:oleObj spid="_x0000_s428037" name="Equation" r:id="rId4" imgW="3606800" imgH="1790700" progId="Equation.3">
              <p:embed/>
            </p:oleObj>
          </a:graphicData>
        </a:graphic>
      </p:graphicFrame>
      <p:sp>
        <p:nvSpPr>
          <p:cNvPr id="1331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9CBFF3D-F4D0-4AF4-9C69-F1981388613C}" type="slidenum">
              <a:rPr lang="en-US" altLang="en-US" sz="1400"/>
              <a:pPr eaLnBrk="1" hangingPunct="1"/>
              <a:t>31</a:t>
            </a:fld>
            <a:endParaRPr lang="en-US" altLang="en-US" sz="1400"/>
          </a:p>
        </p:txBody>
      </p:sp>
      <p:sp>
        <p:nvSpPr>
          <p:cNvPr id="13319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rgbClr val="C0C0C0"/>
                </a:solidFill>
              </a:rPr>
              <a:t>http://numericalmethods.eng.usf.edu</a:t>
            </a:r>
          </a:p>
        </p:txBody>
      </p:sp>
      <p:sp>
        <p:nvSpPr>
          <p:cNvPr id="13320" name="TextBox 11"/>
          <p:cNvSpPr txBox="1">
            <a:spLocks noChangeArrowheads="1"/>
          </p:cNvSpPr>
          <p:nvPr/>
        </p:nvSpPr>
        <p:spPr bwMode="auto">
          <a:xfrm>
            <a:off x="838200" y="2057400"/>
            <a:ext cx="5715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1900" u="sng"/>
              <a:t>Iteration 2</a:t>
            </a:r>
          </a:p>
          <a:p>
            <a:pPr algn="l" eaLnBrk="1" hangingPunct="1"/>
            <a:r>
              <a:rPr lang="en-US" altLang="en-US" sz="1900"/>
              <a:t>The estimate of the root is</a:t>
            </a:r>
          </a:p>
        </p:txBody>
      </p:sp>
    </p:spTree>
    <p:extLst>
      <p:ext uri="{BB962C8B-B14F-4D97-AF65-F5344CB8AC3E}">
        <p14:creationId xmlns:p14="http://schemas.microsoft.com/office/powerpoint/2010/main" xmlns="" val="13929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1 Cont.</a:t>
            </a:r>
          </a:p>
        </p:txBody>
      </p:sp>
      <p:pic>
        <p:nvPicPr>
          <p:cNvPr id="67587" name="Picture 3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62200" y="1828800"/>
            <a:ext cx="4092575" cy="4092575"/>
          </a:xfrm>
          <a:noFill/>
        </p:spPr>
      </p:pic>
      <p:sp>
        <p:nvSpPr>
          <p:cNvPr id="67588" name="Rectangle 30"/>
          <p:cNvSpPr>
            <a:spLocks noChangeArrowheads="1"/>
          </p:cNvSpPr>
          <p:nvPr/>
        </p:nvSpPr>
        <p:spPr bwMode="auto">
          <a:xfrm>
            <a:off x="335280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89" name="Text Box 33"/>
          <p:cNvSpPr txBox="1">
            <a:spLocks noChangeArrowheads="1"/>
          </p:cNvSpPr>
          <p:nvPr/>
        </p:nvSpPr>
        <p:spPr bwMode="auto">
          <a:xfrm>
            <a:off x="5280025" y="2362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7590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7D9C62B-B3B6-4A12-8A11-B27017727F28}" type="slidenum">
              <a:rPr lang="en-US" altLang="en-US" sz="1400"/>
              <a:pPr eaLnBrk="1" hangingPunct="1"/>
              <a:t>32</a:t>
            </a:fld>
            <a:endParaRPr lang="en-US" altLang="en-US" sz="1400"/>
          </a:p>
        </p:txBody>
      </p:sp>
      <p:sp>
        <p:nvSpPr>
          <p:cNvPr id="67591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rgbClr val="C0C0C0"/>
                </a:solidFill>
              </a:rPr>
              <a:t>http://numericalmethods.eng.usf.edu</a:t>
            </a:r>
          </a:p>
        </p:txBody>
      </p:sp>
      <p:sp>
        <p:nvSpPr>
          <p:cNvPr id="67592" name="TextBox 8"/>
          <p:cNvSpPr txBox="1">
            <a:spLocks noChangeArrowheads="1"/>
          </p:cNvSpPr>
          <p:nvPr/>
        </p:nvSpPr>
        <p:spPr bwMode="auto">
          <a:xfrm>
            <a:off x="1676400" y="6096000"/>
            <a:ext cx="5715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1900" b="1"/>
              <a:t>Figure 6 </a:t>
            </a:r>
            <a:r>
              <a:rPr lang="en-US" altLang="en-US" sz="1900"/>
              <a:t>Estimate of the root for the Iteration 2.</a:t>
            </a:r>
            <a:r>
              <a:rPr lang="en-US" altLang="en-US" sz="19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762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1 Cont.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33375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5280025" y="228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600200" y="2590800"/>
          <a:ext cx="3954463" cy="1905000"/>
        </p:xfrm>
        <a:graphic>
          <a:graphicData uri="http://schemas.openxmlformats.org/presentationml/2006/ole">
            <p:oleObj spid="_x0000_s429067" name="Equation" r:id="rId4" imgW="1905000" imgH="1130300" progId="Equation.3">
              <p:embed/>
            </p:oleObj>
          </a:graphicData>
        </a:graphic>
      </p:graphicFrame>
      <p:sp>
        <p:nvSpPr>
          <p:cNvPr id="1434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DB464E2-9C9B-4739-86E5-F8B559E56D15}" type="slidenum">
              <a:rPr lang="en-US" altLang="en-US" sz="1400"/>
              <a:pPr eaLnBrk="1" hangingPunct="1"/>
              <a:t>33</a:t>
            </a:fld>
            <a:endParaRPr lang="en-US" altLang="en-US" sz="1400"/>
          </a:p>
        </p:txBody>
      </p:sp>
      <p:sp>
        <p:nvSpPr>
          <p:cNvPr id="14345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rgbClr val="C0C0C0"/>
                </a:solidFill>
              </a:rPr>
              <a:t>http://numericalmethods.eng.usf.edu</a:t>
            </a:r>
          </a:p>
        </p:txBody>
      </p:sp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838200" y="2057400"/>
            <a:ext cx="7772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1900"/>
              <a:t>The absolute relative approximate error        at the end of Iteration 2 is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5181600" y="2057400"/>
          <a:ext cx="533400" cy="455613"/>
        </p:xfrm>
        <a:graphic>
          <a:graphicData uri="http://schemas.openxmlformats.org/presentationml/2006/ole">
            <p:oleObj spid="_x0000_s429068" name="Equation" r:id="rId5" imgW="241195" imgH="253890" progId="Equation.3">
              <p:embed/>
            </p:oleObj>
          </a:graphicData>
        </a:graphic>
      </p:graphicFrame>
      <p:sp>
        <p:nvSpPr>
          <p:cNvPr id="14347" name="TextBox 9"/>
          <p:cNvSpPr txBox="1">
            <a:spLocks noChangeArrowheads="1"/>
          </p:cNvSpPr>
          <p:nvPr/>
        </p:nvSpPr>
        <p:spPr bwMode="auto">
          <a:xfrm>
            <a:off x="990600" y="4800600"/>
            <a:ext cx="73914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1900"/>
              <a:t>The maximum value of </a:t>
            </a:r>
            <a:r>
              <a:rPr lang="en-US" altLang="en-US" sz="1900" i="1"/>
              <a:t>m</a:t>
            </a:r>
            <a:r>
              <a:rPr lang="en-US" altLang="en-US" sz="1900"/>
              <a:t>  for which                              is 2.844. Hence, the number of significant digits at least correct in the answer is 2.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5029200" y="4800600"/>
          <a:ext cx="2082800" cy="427038"/>
        </p:xfrm>
        <a:graphic>
          <a:graphicData uri="http://schemas.openxmlformats.org/presentationml/2006/ole">
            <p:oleObj spid="_x0000_s429069" name="Equation" r:id="rId6" imgW="1002865" imgH="25389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326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1 Cont.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333375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5280025" y="228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850900" y="2819400"/>
          <a:ext cx="8293100" cy="3354388"/>
        </p:xfrm>
        <a:graphic>
          <a:graphicData uri="http://schemas.openxmlformats.org/presentationml/2006/ole">
            <p:oleObj spid="_x0000_s430085" name="Equation" r:id="rId4" imgW="3594100" imgH="1790700" progId="Equation.3">
              <p:embed/>
            </p:oleObj>
          </a:graphicData>
        </a:graphic>
      </p:graphicFrame>
      <p:sp>
        <p:nvSpPr>
          <p:cNvPr id="1536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695071E-1FBA-44BD-A447-1020ACF00E9F}" type="slidenum">
              <a:rPr lang="en-US" altLang="en-US" sz="1400"/>
              <a:pPr eaLnBrk="1" hangingPunct="1"/>
              <a:t>34</a:t>
            </a:fld>
            <a:endParaRPr lang="en-US" altLang="en-US" sz="1400"/>
          </a:p>
        </p:txBody>
      </p:sp>
      <p:sp>
        <p:nvSpPr>
          <p:cNvPr id="15367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rgbClr val="C0C0C0"/>
                </a:solidFill>
              </a:rPr>
              <a:t>http://numericalmethods.eng.usf.edu</a:t>
            </a: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838200" y="2057400"/>
            <a:ext cx="5715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1900" u="sng"/>
              <a:t>Iteration 3</a:t>
            </a:r>
          </a:p>
          <a:p>
            <a:pPr algn="l" eaLnBrk="1" hangingPunct="1"/>
            <a:r>
              <a:rPr lang="en-US" altLang="en-US" sz="1900"/>
              <a:t>The estimate of the root is</a:t>
            </a:r>
          </a:p>
        </p:txBody>
      </p:sp>
    </p:spTree>
    <p:extLst>
      <p:ext uri="{BB962C8B-B14F-4D97-AF65-F5344CB8AC3E}">
        <p14:creationId xmlns:p14="http://schemas.microsoft.com/office/powerpoint/2010/main" xmlns="" val="331337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1 Cont.</a:t>
            </a:r>
          </a:p>
        </p:txBody>
      </p:sp>
      <p:pic>
        <p:nvPicPr>
          <p:cNvPr id="68611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52600" y="1828800"/>
            <a:ext cx="4572000" cy="4572000"/>
          </a:xfrm>
          <a:noFill/>
        </p:spPr>
      </p:pic>
      <p:sp>
        <p:nvSpPr>
          <p:cNvPr id="68612" name="Rectangle 6"/>
          <p:cNvSpPr>
            <a:spLocks noChangeArrowheads="1"/>
          </p:cNvSpPr>
          <p:nvPr/>
        </p:nvSpPr>
        <p:spPr bwMode="auto">
          <a:xfrm>
            <a:off x="333375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3" name="Text Box 9"/>
          <p:cNvSpPr txBox="1">
            <a:spLocks noChangeArrowheads="1"/>
          </p:cNvSpPr>
          <p:nvPr/>
        </p:nvSpPr>
        <p:spPr bwMode="auto">
          <a:xfrm>
            <a:off x="5546725" y="21669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2825CD0-9C91-405C-863F-2989EF808B71}" type="slidenum">
              <a:rPr lang="en-US" altLang="en-US" sz="1400"/>
              <a:pPr eaLnBrk="1" hangingPunct="1"/>
              <a:t>35</a:t>
            </a:fld>
            <a:endParaRPr lang="en-US" altLang="en-US" sz="1400"/>
          </a:p>
        </p:txBody>
      </p:sp>
      <p:sp>
        <p:nvSpPr>
          <p:cNvPr id="68615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rgbClr val="C0C0C0"/>
                </a:solidFill>
              </a:rPr>
              <a:t>http://numericalmethods.eng.usf.edu</a:t>
            </a:r>
          </a:p>
        </p:txBody>
      </p:sp>
      <p:sp>
        <p:nvSpPr>
          <p:cNvPr id="68616" name="TextBox 10"/>
          <p:cNvSpPr txBox="1">
            <a:spLocks noChangeArrowheads="1"/>
          </p:cNvSpPr>
          <p:nvPr/>
        </p:nvSpPr>
        <p:spPr bwMode="auto">
          <a:xfrm>
            <a:off x="1676400" y="6096000"/>
            <a:ext cx="5715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1900" b="1"/>
              <a:t>Figure 7 </a:t>
            </a:r>
            <a:r>
              <a:rPr lang="en-US" altLang="en-US" sz="1900"/>
              <a:t>Estimate of the root for the Iteration 3.</a:t>
            </a:r>
            <a:r>
              <a:rPr lang="en-US" altLang="en-US" sz="19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677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1 Cont.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33375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5280025" y="228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600200" y="2590800"/>
          <a:ext cx="3954463" cy="1905000"/>
        </p:xfrm>
        <a:graphic>
          <a:graphicData uri="http://schemas.openxmlformats.org/presentationml/2006/ole">
            <p:oleObj spid="_x0000_s431112" name="Equation" r:id="rId4" imgW="1905000" imgH="1130300" progId="Equation.3">
              <p:embed/>
            </p:oleObj>
          </a:graphicData>
        </a:graphic>
      </p:graphicFrame>
      <p:sp>
        <p:nvSpPr>
          <p:cNvPr id="16391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B5516B8-C478-42CF-94C5-BC68524C78B8}" type="slidenum">
              <a:rPr lang="en-US" altLang="en-US" sz="1400"/>
              <a:pPr eaLnBrk="1" hangingPunct="1"/>
              <a:t>36</a:t>
            </a:fld>
            <a:endParaRPr lang="en-US" altLang="en-US" sz="1400"/>
          </a:p>
        </p:txBody>
      </p:sp>
      <p:sp>
        <p:nvSpPr>
          <p:cNvPr id="1639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rgbClr val="C0C0C0"/>
                </a:solidFill>
              </a:rPr>
              <a:t>http://numericalmethods.eng.usf.edu</a:t>
            </a: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838200" y="2057400"/>
            <a:ext cx="7772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1900"/>
              <a:t>The absolute relative approximate error        at the end of Iteration 3 is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181600" y="2057400"/>
          <a:ext cx="533400" cy="455613"/>
        </p:xfrm>
        <a:graphic>
          <a:graphicData uri="http://schemas.openxmlformats.org/presentationml/2006/ole">
            <p:oleObj spid="_x0000_s431113" name="Equation" r:id="rId5" imgW="241195" imgH="253890" progId="Equation.3">
              <p:embed/>
            </p:oleObj>
          </a:graphicData>
        </a:graphic>
      </p:graphicFrame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990600" y="4800600"/>
            <a:ext cx="7391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1900"/>
              <a:t>The number of significant digits at least correct is 4, as only 4 significant digits are carried through all the calculations.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35793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Step 2</a:t>
            </a: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404336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752600" y="3505200"/>
          <a:ext cx="2209800" cy="908050"/>
        </p:xfrm>
        <a:graphic>
          <a:graphicData uri="http://schemas.openxmlformats.org/presentationml/2006/ole">
            <p:oleObj spid="_x0000_s419851" name="Equation" r:id="rId4" imgW="1054100" imgH="431800" progId="Equation.3">
              <p:embed/>
            </p:oleObj>
          </a:graphicData>
        </a:graphic>
      </p:graphicFrame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392430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788988" y="25908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dirty="0"/>
              <a:t>Use an initial guess of the root,    , to estimate the new value of the root,      , as</a:t>
            </a:r>
          </a:p>
        </p:txBody>
      </p:sp>
      <p:graphicFrame>
        <p:nvGraphicFramePr>
          <p:cNvPr id="4099" name="Object 9"/>
          <p:cNvGraphicFramePr>
            <a:graphicFrameLocks noChangeAspect="1"/>
          </p:cNvGraphicFramePr>
          <p:nvPr/>
        </p:nvGraphicFramePr>
        <p:xfrm>
          <a:off x="5132388" y="2590800"/>
          <a:ext cx="320675" cy="481013"/>
        </p:xfrm>
        <a:graphic>
          <a:graphicData uri="http://schemas.openxmlformats.org/presentationml/2006/ole">
            <p:oleObj spid="_x0000_s419852" name="Equation" r:id="rId5" imgW="152334" imgH="228501" progId="Equation.3">
              <p:embed/>
            </p:oleObj>
          </a:graphicData>
        </a:graphic>
      </p:graphicFrame>
      <p:graphicFrame>
        <p:nvGraphicFramePr>
          <p:cNvPr id="4100" name="Object 10"/>
          <p:cNvGraphicFramePr>
            <a:graphicFrameLocks noChangeAspect="1"/>
          </p:cNvGraphicFramePr>
          <p:nvPr/>
        </p:nvGraphicFramePr>
        <p:xfrm>
          <a:off x="3227388" y="2971800"/>
          <a:ext cx="504825" cy="481013"/>
        </p:xfrm>
        <a:graphic>
          <a:graphicData uri="http://schemas.openxmlformats.org/presentationml/2006/ole">
            <p:oleObj spid="_x0000_s419853" name="Equation" r:id="rId6" imgW="241300" imgH="22860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5334000" y="6550025"/>
            <a:ext cx="3810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http://numericalmethods.eng.usf.edu</a:t>
            </a:r>
          </a:p>
        </p:txBody>
      </p:sp>
      <p:sp>
        <p:nvSpPr>
          <p:cNvPr id="4106" name="Slide Number Placeholder 3"/>
          <p:cNvSpPr txBox="1">
            <a:spLocks/>
          </p:cNvSpPr>
          <p:nvPr/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fld id="{4A31D20D-7EBF-4B6F-AB6C-7B381E8BE29A}" type="slidenum">
              <a:rPr lang="en-US" altLang="en-US" sz="1400"/>
              <a:pPr algn="l" eaLnBrk="1" hangingPunct="1"/>
              <a:t>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xmlns="" val="8642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Step 3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404336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392430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981200" y="3124200"/>
          <a:ext cx="2954338" cy="1085850"/>
        </p:xfrm>
        <a:graphic>
          <a:graphicData uri="http://schemas.openxmlformats.org/presentationml/2006/ole">
            <p:oleObj spid="_x0000_s420872" name="Equation" r:id="rId4" imgW="1320227" imgH="482391" progId="Equation.3">
              <p:embed/>
            </p:oleObj>
          </a:graphicData>
        </a:graphic>
      </p:graphicFrame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838200" y="2438400"/>
            <a:ext cx="721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Find the absolute relative approximate error        as</a:t>
            </a:r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7010400" y="2362200"/>
          <a:ext cx="539750" cy="571500"/>
        </p:xfrm>
        <a:graphic>
          <a:graphicData uri="http://schemas.openxmlformats.org/presentationml/2006/ole">
            <p:oleObj spid="_x0000_s420873" name="Equation" r:id="rId5" imgW="241195" imgH="253890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5334000" y="6550025"/>
            <a:ext cx="3810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http://numericalmethods.eng.usf.edu</a:t>
            </a:r>
          </a:p>
        </p:txBody>
      </p:sp>
      <p:sp>
        <p:nvSpPr>
          <p:cNvPr id="5129" name="Slide Number Placeholder 3"/>
          <p:cNvSpPr txBox="1">
            <a:spLocks/>
          </p:cNvSpPr>
          <p:nvPr/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fld id="{59065B38-4CBD-4D21-99BE-8692B7B9D535}" type="slidenum">
              <a:rPr lang="en-US" altLang="en-US" sz="1400"/>
              <a:pPr algn="l" eaLnBrk="1" hangingPunct="1"/>
              <a:t>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xmlns="" val="27692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Step 4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981200"/>
            <a:ext cx="7848600" cy="4114800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None/>
            </a:pPr>
            <a:r>
              <a:rPr lang="en-US" altLang="en-US" sz="2400" smtClean="0"/>
              <a:t>	Compare the absolute relative approximate error  with the pre-specified relative error tolerance     .  </a:t>
            </a:r>
          </a:p>
          <a:p>
            <a:pPr marL="533400" indent="-533400"/>
            <a:endParaRPr lang="en-US" altLang="en-US" sz="2400" smtClean="0"/>
          </a:p>
          <a:p>
            <a:pPr marL="533400" indent="-533400">
              <a:buFont typeface="Wingdings" panose="05000000000000000000" pitchFamily="2" charset="2"/>
              <a:buNone/>
            </a:pPr>
            <a:endParaRPr lang="en-US" altLang="en-US" sz="2400" smtClean="0"/>
          </a:p>
          <a:p>
            <a:pPr marL="533400" indent="-533400"/>
            <a:endParaRPr lang="en-US" altLang="en-US" sz="2400" smtClean="0"/>
          </a:p>
          <a:p>
            <a:pPr marL="533400" indent="-533400"/>
            <a:endParaRPr lang="en-US" altLang="en-US" sz="2400" smtClean="0"/>
          </a:p>
          <a:p>
            <a:pPr marL="533400" indent="-533400"/>
            <a:endParaRPr lang="en-US" altLang="en-US" sz="2400" smtClean="0"/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en-US" altLang="en-US" sz="2400" smtClean="0"/>
              <a:t>	Also, check if the number of iterations has exceeded the maximum number of iterations allowed. If so, one needs to terminate the algorithm and notify the user.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7162800" y="2362200"/>
          <a:ext cx="396875" cy="514350"/>
        </p:xfrm>
        <a:graphic>
          <a:graphicData uri="http://schemas.openxmlformats.org/presentationml/2006/ole">
            <p:oleObj spid="_x0000_s421896" name="Equation" r:id="rId4" imgW="177646" imgH="228402" progId="Equation.3">
              <p:embed/>
            </p:oleObj>
          </a:graphicData>
        </a:graphic>
      </p:graphicFrame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990600" y="3429000"/>
            <a:ext cx="1524000" cy="63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endParaRPr lang="en-US" altLang="en-US" sz="800"/>
          </a:p>
          <a:p>
            <a:pPr algn="l" eaLnBrk="1" hangingPunct="1"/>
            <a:r>
              <a:rPr lang="en-US" altLang="en-US" sz="1900"/>
              <a:t>Is            ?</a:t>
            </a:r>
          </a:p>
          <a:p>
            <a:pPr algn="l" eaLnBrk="1" hangingPunct="1"/>
            <a:r>
              <a:rPr lang="en-US" altLang="en-US" sz="800"/>
              <a:t> </a:t>
            </a: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3505200" y="3200400"/>
            <a:ext cx="547688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900"/>
              <a:t>Yes</a:t>
            </a: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3505200" y="4191000"/>
            <a:ext cx="561975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900"/>
              <a:t>No</a:t>
            </a:r>
          </a:p>
        </p:txBody>
      </p:sp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5272088" y="3074988"/>
            <a:ext cx="2743200" cy="677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900"/>
              <a:t>Go to Step 2 using new estimate of the root.</a:t>
            </a:r>
          </a:p>
        </p:txBody>
      </p:sp>
      <p:sp>
        <p:nvSpPr>
          <p:cNvPr id="6154" name="Text Box 7"/>
          <p:cNvSpPr txBox="1">
            <a:spLocks noChangeArrowheads="1"/>
          </p:cNvSpPr>
          <p:nvPr/>
        </p:nvSpPr>
        <p:spPr bwMode="auto">
          <a:xfrm>
            <a:off x="5348288" y="4191000"/>
            <a:ext cx="2728912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900"/>
              <a:t>Stop the algorithm</a:t>
            </a:r>
          </a:p>
        </p:txBody>
      </p:sp>
      <p:graphicFrame>
        <p:nvGraphicFramePr>
          <p:cNvPr id="6147" name="Object 16"/>
          <p:cNvGraphicFramePr>
            <a:graphicFrameLocks noChangeAspect="1"/>
          </p:cNvGraphicFramePr>
          <p:nvPr/>
        </p:nvGraphicFramePr>
        <p:xfrm>
          <a:off x="1371600" y="3581400"/>
          <a:ext cx="741363" cy="381000"/>
        </p:xfrm>
        <a:graphic>
          <a:graphicData uri="http://schemas.openxmlformats.org/presentationml/2006/ole">
            <p:oleObj spid="_x0000_s421897" name="Equation" r:id="rId5" imgW="494870" imgH="253780" progId="Equation.3">
              <p:embed/>
            </p:oleObj>
          </a:graphicData>
        </a:graphic>
      </p:graphicFrame>
      <p:cxnSp>
        <p:nvCxnSpPr>
          <p:cNvPr id="6155" name="Straight Arrow Connector 21"/>
          <p:cNvCxnSpPr>
            <a:cxnSpLocks noChangeShapeType="1"/>
            <a:stCxn id="6152" idx="3"/>
            <a:endCxn id="6154" idx="1"/>
          </p:cNvCxnSpPr>
          <p:nvPr/>
        </p:nvCxnSpPr>
        <p:spPr bwMode="auto">
          <a:xfrm>
            <a:off x="4067175" y="4383088"/>
            <a:ext cx="1281113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56" name="Straight Arrow Connector 26"/>
          <p:cNvCxnSpPr>
            <a:cxnSpLocks noChangeShapeType="1"/>
            <a:stCxn id="6150" idx="3"/>
            <a:endCxn id="6151" idx="1"/>
          </p:cNvCxnSpPr>
          <p:nvPr/>
        </p:nvCxnSpPr>
        <p:spPr bwMode="auto">
          <a:xfrm flipV="1">
            <a:off x="2514600" y="3392488"/>
            <a:ext cx="990600" cy="3508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57" name="Straight Arrow Connector 28"/>
          <p:cNvCxnSpPr>
            <a:cxnSpLocks noChangeShapeType="1"/>
            <a:stCxn id="6150" idx="3"/>
            <a:endCxn id="6152" idx="1"/>
          </p:cNvCxnSpPr>
          <p:nvPr/>
        </p:nvCxnSpPr>
        <p:spPr bwMode="auto">
          <a:xfrm>
            <a:off x="2514600" y="3743325"/>
            <a:ext cx="990600" cy="639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58" name="Straight Arrow Connector 30"/>
          <p:cNvCxnSpPr>
            <a:cxnSpLocks noChangeShapeType="1"/>
            <a:stCxn id="6151" idx="3"/>
            <a:endCxn id="6153" idx="1"/>
          </p:cNvCxnSpPr>
          <p:nvPr/>
        </p:nvCxnSpPr>
        <p:spPr bwMode="auto">
          <a:xfrm>
            <a:off x="4052888" y="3392488"/>
            <a:ext cx="1219200" cy="206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" name="Rectangle 25"/>
          <p:cNvSpPr/>
          <p:nvPr/>
        </p:nvSpPr>
        <p:spPr>
          <a:xfrm>
            <a:off x="5334000" y="6550025"/>
            <a:ext cx="3810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http://numericalmethods.eng.usf.edu</a:t>
            </a:r>
          </a:p>
        </p:txBody>
      </p:sp>
      <p:sp>
        <p:nvSpPr>
          <p:cNvPr id="6160" name="Slide Number Placeholder 3"/>
          <p:cNvSpPr txBox="1">
            <a:spLocks/>
          </p:cNvSpPr>
          <p:nvPr/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fld id="{B1E3946B-EECC-437A-94B7-34F7038C45FE}" type="slidenum">
              <a:rPr lang="en-US" altLang="en-US" sz="1400"/>
              <a:pPr algn="l" eaLnBrk="1" hangingPunct="1"/>
              <a:t>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xmlns="" val="14874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501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76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0988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fld id="{40BCA014-6438-4557-8F3A-6609F50B8EE1}" type="slidenum">
              <a:rPr lang="zh-TW" altLang="en-US" smtClean="0"/>
              <a:pPr/>
              <a:t>8</a:t>
            </a:fld>
            <a:endParaRPr lang="en-US" altLang="zh-TW"/>
          </a:p>
        </p:txBody>
      </p:sp>
      <p:pic>
        <p:nvPicPr>
          <p:cNvPr id="498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770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86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0868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BCA014-6438-4557-8F3A-6609F50B8EE1}" type="slidenum">
              <a:rPr lang="zh-TW" altLang="en-US" smtClean="0"/>
              <a:pPr/>
              <a:t>9</a:t>
            </a:fld>
            <a:endParaRPr lang="en-US" altLang="zh-TW"/>
          </a:p>
        </p:txBody>
      </p:sp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036" y="0"/>
            <a:ext cx="8829964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cdefault">
  <a:themeElements>
    <a:clrScheme name="csc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scdefault">
      <a:majorFont>
        <a:latin typeface="Tahoma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AT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AT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csc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cscdefault</Template>
  <TotalTime>30205</TotalTime>
  <Words>1639</Words>
  <Application>Microsoft Office PowerPoint</Application>
  <PresentationFormat>On-screen Show (4:3)</PresentationFormat>
  <Paragraphs>386</Paragraphs>
  <Slides>36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cscdefault</vt:lpstr>
      <vt:lpstr>Office Theme</vt:lpstr>
      <vt:lpstr>Blends</vt:lpstr>
      <vt:lpstr>Equation</vt:lpstr>
      <vt:lpstr>Bitmap Image</vt:lpstr>
      <vt:lpstr>  MATH 2140  Numerical Methods  </vt:lpstr>
      <vt:lpstr>Newton-Raphson Method</vt:lpstr>
      <vt:lpstr>Step 1</vt:lpstr>
      <vt:lpstr>Step 2</vt:lpstr>
      <vt:lpstr>Step 3</vt:lpstr>
      <vt:lpstr>Step 4</vt:lpstr>
      <vt:lpstr>Slide 7</vt:lpstr>
      <vt:lpstr>Slide 8</vt:lpstr>
      <vt:lpstr>Slide 9</vt:lpstr>
      <vt:lpstr>Slide 10</vt:lpstr>
      <vt:lpstr>Newton’s Method</vt:lpstr>
      <vt:lpstr>Newton’s Method &amp; Fixed-Point Iteration</vt:lpstr>
      <vt:lpstr>Newton’s Method &amp; Fixed-Point Iteration</vt:lpstr>
      <vt:lpstr>Newton’s Method &amp; Fixed-Point Iteration</vt:lpstr>
      <vt:lpstr>Newton’s Method &amp; Fixed-Point Iteration</vt:lpstr>
      <vt:lpstr>Newton’s Method &amp; Fixed-Point Iteration</vt:lpstr>
      <vt:lpstr>Newton’s Method</vt:lpstr>
      <vt:lpstr>Newton’s Method</vt:lpstr>
      <vt:lpstr>Newton’s Method</vt:lpstr>
      <vt:lpstr>Newton’s Method</vt:lpstr>
      <vt:lpstr>Newton’s Method</vt:lpstr>
      <vt:lpstr>Newton’s Method</vt:lpstr>
      <vt:lpstr>Newton’s Method</vt:lpstr>
      <vt:lpstr>Example 3</vt:lpstr>
      <vt:lpstr>Example 3 Cont.</vt:lpstr>
      <vt:lpstr>Example 1 Cont.</vt:lpstr>
      <vt:lpstr>Example 1 Cont.</vt:lpstr>
      <vt:lpstr>Example 1 Cont.</vt:lpstr>
      <vt:lpstr>Example 1 Cont. </vt:lpstr>
      <vt:lpstr>Example 1 Cont.</vt:lpstr>
      <vt:lpstr>Example 1 Cont.</vt:lpstr>
      <vt:lpstr>Example 1 Cont.</vt:lpstr>
      <vt:lpstr>Example 1 Cont.</vt:lpstr>
      <vt:lpstr>Example 1 Cont.</vt:lpstr>
      <vt:lpstr>Example 1 Cont.</vt:lpstr>
      <vt:lpstr>Example 1 Cont.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 Analysis</dc:title>
  <dc:creator>Laiwan Chan</dc:creator>
  <cp:lastModifiedBy>Mohamed Elshazly</cp:lastModifiedBy>
  <cp:revision>304</cp:revision>
  <dcterms:created xsi:type="dcterms:W3CDTF">2001-10-23T13:09:14Z</dcterms:created>
  <dcterms:modified xsi:type="dcterms:W3CDTF">2017-02-25T15:40:33Z</dcterms:modified>
</cp:coreProperties>
</file>