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68" r:id="rId3"/>
    <p:sldId id="257" r:id="rId4"/>
    <p:sldId id="258" r:id="rId5"/>
    <p:sldId id="261" r:id="rId6"/>
    <p:sldId id="262" r:id="rId7"/>
    <p:sldId id="263" r:id="rId8"/>
    <p:sldId id="265" r:id="rId9"/>
    <p:sldId id="266" r:id="rId10"/>
    <p:sldId id="270" r:id="rId11"/>
    <p:sldId id="269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27C32-5360-4F76-AA9C-7521A2D0A974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73187-D1A7-44B8-B074-3CF51E6C7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38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altLang="en-US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348C6F-2564-49F1-9D83-D0E79AD1709E}" type="slidenum">
              <a:rPr lang="ar-SA" altLang="en-US" sz="1200">
                <a:solidFill>
                  <a:srgbClr val="000000"/>
                </a:solidFill>
              </a:rPr>
              <a:pPr/>
              <a:t>1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1638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ar-EG" alt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54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0C09-FA2A-46B4-9CDB-A652B8111F7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1952-F83B-4974-A284-9BDD94779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0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0C09-FA2A-46B4-9CDB-A652B8111F7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1952-F83B-4974-A284-9BDD94779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1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0C09-FA2A-46B4-9CDB-A652B8111F7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1952-F83B-4974-A284-9BDD94779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8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6E8A-0AE5-488B-88E6-B0E57CC04D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Mohamed Elshazly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791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CD70-2B3B-49A2-8FB4-7EED98D1DC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Mohamed Elshazly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28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647D-2F51-4C2A-A712-3A407BBA82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Mohamed Elshazly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936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00202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F7A-51B1-4C07-951A-5BD3596BDD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Mohamed Elshazly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708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40" indent="0">
              <a:buNone/>
              <a:defRPr sz="1800" b="1"/>
            </a:lvl3pPr>
            <a:lvl4pPr marL="1371360" indent="0">
              <a:buNone/>
              <a:defRPr sz="1600" b="1"/>
            </a:lvl4pPr>
            <a:lvl5pPr marL="1828481" indent="0">
              <a:buNone/>
              <a:defRPr sz="1600" b="1"/>
            </a:lvl5pPr>
            <a:lvl6pPr marL="2285601" indent="0">
              <a:buNone/>
              <a:defRPr sz="1600" b="1"/>
            </a:lvl6pPr>
            <a:lvl7pPr marL="2742721" indent="0">
              <a:buNone/>
              <a:defRPr sz="1600" b="1"/>
            </a:lvl7pPr>
            <a:lvl8pPr marL="3199841" indent="0">
              <a:buNone/>
              <a:defRPr sz="1600" b="1"/>
            </a:lvl8pPr>
            <a:lvl9pPr marL="36569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40" indent="0">
              <a:buNone/>
              <a:defRPr sz="1800" b="1"/>
            </a:lvl3pPr>
            <a:lvl4pPr marL="1371360" indent="0">
              <a:buNone/>
              <a:defRPr sz="1600" b="1"/>
            </a:lvl4pPr>
            <a:lvl5pPr marL="1828481" indent="0">
              <a:buNone/>
              <a:defRPr sz="1600" b="1"/>
            </a:lvl5pPr>
            <a:lvl6pPr marL="2285601" indent="0">
              <a:buNone/>
              <a:defRPr sz="1600" b="1"/>
            </a:lvl6pPr>
            <a:lvl7pPr marL="2742721" indent="0">
              <a:buNone/>
              <a:defRPr sz="1600" b="1"/>
            </a:lvl7pPr>
            <a:lvl8pPr marL="3199841" indent="0">
              <a:buNone/>
              <a:defRPr sz="1600" b="1"/>
            </a:lvl8pPr>
            <a:lvl9pPr marL="36569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01ED-9F88-44F6-880D-8F5014E80D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Mohamed Elshazly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98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F28D-0940-4626-9692-E22B5AE0C4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Mohamed Elshazly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874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7EF8-F894-47E5-B987-37C137B601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Mohamed Elshazly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409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40" indent="0">
              <a:buNone/>
              <a:defRPr sz="1000"/>
            </a:lvl3pPr>
            <a:lvl4pPr marL="1371360" indent="0">
              <a:buNone/>
              <a:defRPr sz="1000"/>
            </a:lvl4pPr>
            <a:lvl5pPr marL="1828481" indent="0">
              <a:buNone/>
              <a:defRPr sz="1000"/>
            </a:lvl5pPr>
            <a:lvl6pPr marL="2285601" indent="0">
              <a:buNone/>
              <a:defRPr sz="1000"/>
            </a:lvl6pPr>
            <a:lvl7pPr marL="2742721" indent="0">
              <a:buNone/>
              <a:defRPr sz="1000"/>
            </a:lvl7pPr>
            <a:lvl8pPr marL="3199841" indent="0">
              <a:buNone/>
              <a:defRPr sz="1000"/>
            </a:lvl8pPr>
            <a:lvl9pPr marL="365696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B876F-67EC-4427-BE9D-5DD10A27AB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Mohamed Elshazly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2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0C09-FA2A-46B4-9CDB-A652B8111F7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1952-F83B-4974-A284-9BDD94779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24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0" indent="0">
              <a:buNone/>
              <a:defRPr sz="2800"/>
            </a:lvl2pPr>
            <a:lvl3pPr marL="914240" indent="0">
              <a:buNone/>
              <a:defRPr sz="2400"/>
            </a:lvl3pPr>
            <a:lvl4pPr marL="1371360" indent="0">
              <a:buNone/>
              <a:defRPr sz="2000"/>
            </a:lvl4pPr>
            <a:lvl5pPr marL="1828481" indent="0">
              <a:buNone/>
              <a:defRPr sz="2000"/>
            </a:lvl5pPr>
            <a:lvl6pPr marL="2285601" indent="0">
              <a:buNone/>
              <a:defRPr sz="2000"/>
            </a:lvl6pPr>
            <a:lvl7pPr marL="2742721" indent="0">
              <a:buNone/>
              <a:defRPr sz="2000"/>
            </a:lvl7pPr>
            <a:lvl8pPr marL="3199841" indent="0">
              <a:buNone/>
              <a:defRPr sz="2000"/>
            </a:lvl8pPr>
            <a:lvl9pPr marL="365696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40" indent="0">
              <a:buNone/>
              <a:defRPr sz="1000"/>
            </a:lvl3pPr>
            <a:lvl4pPr marL="1371360" indent="0">
              <a:buNone/>
              <a:defRPr sz="1000"/>
            </a:lvl4pPr>
            <a:lvl5pPr marL="1828481" indent="0">
              <a:buNone/>
              <a:defRPr sz="1000"/>
            </a:lvl5pPr>
            <a:lvl6pPr marL="2285601" indent="0">
              <a:buNone/>
              <a:defRPr sz="1000"/>
            </a:lvl6pPr>
            <a:lvl7pPr marL="2742721" indent="0">
              <a:buNone/>
              <a:defRPr sz="1000"/>
            </a:lvl7pPr>
            <a:lvl8pPr marL="3199841" indent="0">
              <a:buNone/>
              <a:defRPr sz="1000"/>
            </a:lvl8pPr>
            <a:lvl9pPr marL="365696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A979-D917-4C30-A427-61B1FC92E3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Mohamed Elshazly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52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AF7B-4C3D-4FF5-8B46-70C36352C9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Mohamed Elshazly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002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1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68D3-C5E9-4CAF-99A9-59CDB7021A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Mohamed Elshazly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0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0C09-FA2A-46B4-9CDB-A652B8111F7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1952-F83B-4974-A284-9BDD94779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0C09-FA2A-46B4-9CDB-A652B8111F7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1952-F83B-4974-A284-9BDD94779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0C09-FA2A-46B4-9CDB-A652B8111F7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1952-F83B-4974-A284-9BDD94779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2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0C09-FA2A-46B4-9CDB-A652B8111F7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1952-F83B-4974-A284-9BDD94779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4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0C09-FA2A-46B4-9CDB-A652B8111F7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1952-F83B-4974-A284-9BDD94779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0C09-FA2A-46B4-9CDB-A652B8111F7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1952-F83B-4974-A284-9BDD94779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6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0C09-FA2A-46B4-9CDB-A652B8111F7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1952-F83B-4974-A284-9BDD94779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7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50C09-FA2A-46B4-9CDB-A652B8111F78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71952-F83B-4974-A284-9BDD94779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9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vert="horz" lIns="91424" tIns="45713" rIns="91424" bIns="457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24" tIns="45713" rIns="91424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24" tIns="45713" rIns="91424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40"/>
            <a:fld id="{79400F37-C83D-4391-8DD8-6B9A2439B4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40"/>
              <a:t>2/19/2017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6356352"/>
            <a:ext cx="2895600" cy="365125"/>
          </a:xfrm>
          <a:prstGeom prst="rect">
            <a:avLst/>
          </a:prstGeom>
        </p:spPr>
        <p:txBody>
          <a:bodyPr vert="horz" lIns="91424" tIns="45713" rIns="91424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4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Mohamed Elshazly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24" tIns="45713" rIns="91424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40"/>
            <a:fld id="{7F3485C2-1F9B-4F20-A364-B04BB30D41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7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24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1" indent="-285701" algn="l" defTabSz="91424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00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21" indent="-228560" algn="l" defTabSz="91424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41" indent="-228560" algn="l" defTabSz="91424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61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1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1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1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1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1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1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1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1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ropos-logic.com/nc/FixedPointIteration.html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5" y="2133600"/>
            <a:ext cx="8458201" cy="1622426"/>
          </a:xfrm>
        </p:spPr>
        <p:txBody>
          <a:bodyPr rtlCol="0">
            <a:normAutofit fontScale="90000"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 </a:t>
            </a:r>
            <a:r>
              <a:rPr lang="en-US" b="1" dirty="0" smtClean="0"/>
              <a:t>MATH 2140 </a:t>
            </a:r>
            <a:br>
              <a:rPr lang="en-US" b="1" dirty="0" smtClean="0"/>
            </a:br>
            <a:r>
              <a:rPr lang="en-US" b="1" dirty="0" smtClean="0"/>
              <a:t>Numerical Methods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5" y="3886200"/>
            <a:ext cx="6934201" cy="1981200"/>
          </a:xfrm>
        </p:spPr>
        <p:txBody>
          <a:bodyPr rtlCol="0">
            <a:normAutofit fontScale="62500" lnSpcReduction="20000"/>
          </a:bodyPr>
          <a:lstStyle/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Instructor: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Dr. Mohamed El-Shazly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Associate Prof. of Mechanical Design and </a:t>
            </a:r>
            <a:r>
              <a:rPr lang="en-US" altLang="zh-CN" sz="4000" b="1" dirty="0" err="1" smtClean="0">
                <a:latin typeface="+mj-lt"/>
                <a:ea typeface="+mj-ea"/>
                <a:cs typeface="+mj-cs"/>
              </a:rPr>
              <a:t>Tribology</a:t>
            </a: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melshazly@ksu.edu.sa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Office: F072</a:t>
            </a:r>
          </a:p>
          <a:p>
            <a:pPr>
              <a:defRPr/>
            </a:pP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5" y="19053"/>
            <a:ext cx="65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47866" rIns="0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0" name="Rectangle 2"/>
          <p:cNvSpPr>
            <a:spLocks noChangeArrowheads="1"/>
          </p:cNvSpPr>
          <p:nvPr/>
        </p:nvSpPr>
        <p:spPr bwMode="auto">
          <a:xfrm>
            <a:off x="0" y="-209550"/>
            <a:ext cx="193402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1" y="1371600"/>
            <a:ext cx="4086391" cy="71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>
            <a:spAutoFit/>
          </a:bodyPr>
          <a:lstStyle/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Faculty of Engineering</a:t>
            </a:r>
          </a:p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Mechanical Engineering Department</a:t>
            </a:r>
          </a:p>
        </p:txBody>
      </p:sp>
      <p:sp>
        <p:nvSpPr>
          <p:cNvPr id="41992" name="AutoShape 9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3" name="AutoShape 12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4" name="AutoShape 14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pic>
        <p:nvPicPr>
          <p:cNvPr id="15371" name="Picture 2" descr="http://engineering.ksu.edu.sa/Style%20Library/EF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4" descr="Image result for king saud university logo"/>
          <p:cNvSpPr>
            <a:spLocks noChangeAspect="1" noChangeArrowheads="1"/>
          </p:cNvSpPr>
          <p:nvPr/>
        </p:nvSpPr>
        <p:spPr bwMode="auto">
          <a:xfrm>
            <a:off x="155576" y="-144463"/>
            <a:ext cx="304800" cy="304802"/>
          </a:xfrm>
          <a:prstGeom prst="rect">
            <a:avLst/>
          </a:prstGeom>
          <a:noFill/>
        </p:spPr>
        <p:txBody>
          <a:bodyPr lIns="91392" tIns="45697" rIns="91392" bIns="45697"/>
          <a:lstStyle/>
          <a:p>
            <a:pPr defTabSz="91424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374" name="Picture 8" descr="http://engineering.ksu.edu.sa/Style%20Library/EF/images/ef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6" y="0"/>
            <a:ext cx="2000249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"/>
            <a:ext cx="3514017" cy="135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0347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7017" y="2071017"/>
            <a:ext cx="7886700" cy="11088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091" y="3227657"/>
            <a:ext cx="5896115" cy="18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30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173" y="171587"/>
            <a:ext cx="6895963" cy="279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2919413"/>
            <a:ext cx="81438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8488" y="4455795"/>
            <a:ext cx="62865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289" y="284660"/>
            <a:ext cx="7089950" cy="275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008" y="3365727"/>
            <a:ext cx="81343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4142" y="4604113"/>
            <a:ext cx="57721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632"/>
            <a:ext cx="8971236" cy="22673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059" y="2409360"/>
            <a:ext cx="3761315" cy="397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04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390"/>
            <a:ext cx="8996658" cy="645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15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B41E75-3C65-4EE6-9236-FA55762F92F5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 altLang="zh-TW"/>
              <a:t>B.1. Fixed Point Iteration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351837" cy="2305050"/>
          </a:xfrm>
        </p:spPr>
        <p:txBody>
          <a:bodyPr/>
          <a:lstStyle/>
          <a:p>
            <a:pPr marL="288925" indent="-288925"/>
            <a:r>
              <a:rPr lang="en-US" altLang="zh-TW" sz="2800"/>
              <a:t>Also known as </a:t>
            </a:r>
            <a:r>
              <a:rPr lang="en-US" altLang="zh-TW" sz="2800" b="1">
                <a:solidFill>
                  <a:srgbClr val="0B2FC7"/>
                </a:solidFill>
              </a:rPr>
              <a:t>one-point iteration</a:t>
            </a:r>
            <a:r>
              <a:rPr lang="en-US" altLang="zh-TW" sz="2800"/>
              <a:t> or </a:t>
            </a:r>
            <a:r>
              <a:rPr lang="en-US" altLang="zh-TW" sz="2800" b="1">
                <a:solidFill>
                  <a:srgbClr val="0B2FC7"/>
                </a:solidFill>
              </a:rPr>
              <a:t>successive substitution</a:t>
            </a:r>
            <a:endParaRPr lang="en-US" altLang="zh-TW" sz="2800">
              <a:solidFill>
                <a:srgbClr val="0B2FC7"/>
              </a:solidFill>
            </a:endParaRPr>
          </a:p>
          <a:p>
            <a:pPr marL="288925" indent="-288925"/>
            <a:endParaRPr lang="en-US" altLang="zh-TW" sz="1000">
              <a:solidFill>
                <a:srgbClr val="0B2FC7"/>
              </a:solidFill>
            </a:endParaRPr>
          </a:p>
          <a:p>
            <a:pPr marL="288925" indent="-288925"/>
            <a:r>
              <a:rPr lang="en-US" altLang="zh-TW" sz="2800"/>
              <a:t>To find the root for </a:t>
            </a:r>
            <a:r>
              <a:rPr lang="en-US" altLang="zh-TW" sz="2800" i="1">
                <a:latin typeface="Times New Roman" panose="02020603050405020304" pitchFamily="18" charset="0"/>
              </a:rPr>
              <a:t>f</a:t>
            </a:r>
            <a:r>
              <a:rPr lang="en-US" altLang="zh-TW" sz="2800">
                <a:latin typeface="Times New Roman" panose="02020603050405020304" pitchFamily="18" charset="0"/>
              </a:rPr>
              <a:t>(</a:t>
            </a:r>
            <a:r>
              <a:rPr lang="en-US" altLang="zh-TW" sz="2800" i="1">
                <a:latin typeface="Times New Roman" panose="02020603050405020304" pitchFamily="18" charset="0"/>
              </a:rPr>
              <a:t>x</a:t>
            </a:r>
            <a:r>
              <a:rPr lang="en-US" altLang="zh-TW" sz="2800">
                <a:latin typeface="Times New Roman" panose="02020603050405020304" pitchFamily="18" charset="0"/>
              </a:rPr>
              <a:t>) = 0</a:t>
            </a:r>
            <a:r>
              <a:rPr lang="en-US" altLang="zh-TW" sz="2800"/>
              <a:t>, we </a:t>
            </a:r>
            <a:r>
              <a:rPr lang="en-US" altLang="zh-TW" sz="2800">
                <a:solidFill>
                  <a:srgbClr val="FA1A02"/>
                </a:solidFill>
              </a:rPr>
              <a:t>reformulate</a:t>
            </a:r>
            <a:r>
              <a:rPr lang="en-US" altLang="zh-TW" sz="2800"/>
              <a:t> </a:t>
            </a:r>
            <a:r>
              <a:rPr lang="en-US" altLang="zh-TW" sz="2800" i="1">
                <a:latin typeface="Times New Roman" panose="02020603050405020304" pitchFamily="18" charset="0"/>
              </a:rPr>
              <a:t>f</a:t>
            </a:r>
            <a:r>
              <a:rPr lang="en-US" altLang="zh-TW" sz="2800">
                <a:latin typeface="Times New Roman" panose="02020603050405020304" pitchFamily="18" charset="0"/>
              </a:rPr>
              <a:t>(</a:t>
            </a:r>
            <a:r>
              <a:rPr lang="en-US" altLang="zh-TW" sz="2800" i="1">
                <a:latin typeface="Times New Roman" panose="02020603050405020304" pitchFamily="18" charset="0"/>
              </a:rPr>
              <a:t>x</a:t>
            </a:r>
            <a:r>
              <a:rPr lang="en-US" altLang="zh-TW" sz="2800">
                <a:latin typeface="Times New Roman" panose="02020603050405020304" pitchFamily="18" charset="0"/>
              </a:rPr>
              <a:t>) = 0</a:t>
            </a:r>
            <a:r>
              <a:rPr lang="en-US" altLang="zh-TW" sz="2800"/>
              <a:t> so that </a:t>
            </a:r>
            <a:r>
              <a:rPr lang="en-US" altLang="zh-TW" sz="2800">
                <a:solidFill>
                  <a:srgbClr val="FA1A02"/>
                </a:solidFill>
              </a:rPr>
              <a:t>there is an </a:t>
            </a:r>
            <a:r>
              <a:rPr lang="en-US" altLang="zh-TW" sz="2800" i="1">
                <a:solidFill>
                  <a:srgbClr val="FA1A02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TW" sz="2800">
                <a:solidFill>
                  <a:srgbClr val="FA1A02"/>
                </a:solidFill>
              </a:rPr>
              <a:t> on one side</a:t>
            </a:r>
            <a:r>
              <a:rPr lang="en-US" altLang="zh-TW" sz="2800"/>
              <a:t> of the equation.</a:t>
            </a:r>
            <a:endParaRPr lang="en-US" altLang="zh-TW" sz="1800"/>
          </a:p>
        </p:txBody>
      </p:sp>
      <p:graphicFrame>
        <p:nvGraphicFramePr>
          <p:cNvPr id="357387" name="Object 11"/>
          <p:cNvGraphicFramePr>
            <a:graphicFrameLocks noChangeAspect="1"/>
          </p:cNvGraphicFramePr>
          <p:nvPr/>
        </p:nvGraphicFramePr>
        <p:xfrm>
          <a:off x="2555875" y="3429000"/>
          <a:ext cx="39719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574800" imgH="203200" progId="Equation.3">
                  <p:embed/>
                </p:oleObj>
              </mc:Choice>
              <mc:Fallback>
                <p:oleObj name="Equation" r:id="rId3" imgW="1574800" imgH="203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429000"/>
                        <a:ext cx="3971925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7397" name="Rectangle 21"/>
          <p:cNvSpPr>
            <a:spLocks noChangeArrowheads="1"/>
          </p:cNvSpPr>
          <p:nvPr/>
        </p:nvSpPr>
        <p:spPr bwMode="auto">
          <a:xfrm>
            <a:off x="611188" y="3933825"/>
            <a:ext cx="8137525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8925" indent="-28892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57250" indent="-395288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844675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339975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835275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2924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7496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2068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6640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800"/>
              <a:t>If we can solve </a:t>
            </a:r>
            <a:r>
              <a:rPr lang="en-US" altLang="zh-TW" sz="2800" i="1">
                <a:latin typeface="Times New Roman" panose="02020603050405020304" pitchFamily="18" charset="0"/>
              </a:rPr>
              <a:t>g</a:t>
            </a:r>
            <a:r>
              <a:rPr lang="en-US" altLang="zh-TW" sz="2800">
                <a:latin typeface="Times New Roman" panose="02020603050405020304" pitchFamily="18" charset="0"/>
              </a:rPr>
              <a:t>(</a:t>
            </a:r>
            <a:r>
              <a:rPr lang="en-US" altLang="zh-TW" sz="2800" i="1">
                <a:latin typeface="Times New Roman" panose="02020603050405020304" pitchFamily="18" charset="0"/>
              </a:rPr>
              <a:t>x</a:t>
            </a:r>
            <a:r>
              <a:rPr lang="en-US" altLang="zh-TW" sz="2800">
                <a:latin typeface="Times New Roman" panose="02020603050405020304" pitchFamily="18" charset="0"/>
              </a:rPr>
              <a:t>) = </a:t>
            </a:r>
            <a:r>
              <a:rPr lang="en-US" altLang="zh-TW" sz="2800" i="1">
                <a:latin typeface="Times New Roman" panose="02020603050405020304" pitchFamily="18" charset="0"/>
              </a:rPr>
              <a:t>x</a:t>
            </a:r>
            <a:r>
              <a:rPr lang="en-US" altLang="zh-TW" sz="2800"/>
              <a:t>, we solve </a:t>
            </a:r>
            <a:r>
              <a:rPr lang="en-US" altLang="zh-TW" sz="2800" i="1">
                <a:latin typeface="Times New Roman" panose="02020603050405020304" pitchFamily="18" charset="0"/>
              </a:rPr>
              <a:t>f</a:t>
            </a:r>
            <a:r>
              <a:rPr lang="en-US" altLang="zh-TW" sz="2800">
                <a:latin typeface="Times New Roman" panose="02020603050405020304" pitchFamily="18" charset="0"/>
              </a:rPr>
              <a:t>(</a:t>
            </a:r>
            <a:r>
              <a:rPr lang="en-US" altLang="zh-TW" sz="2800" i="1">
                <a:latin typeface="Times New Roman" panose="02020603050405020304" pitchFamily="18" charset="0"/>
              </a:rPr>
              <a:t>x</a:t>
            </a:r>
            <a:r>
              <a:rPr lang="en-US" altLang="zh-TW" sz="2800">
                <a:latin typeface="Times New Roman" panose="02020603050405020304" pitchFamily="18" charset="0"/>
              </a:rPr>
              <a:t>) = 0</a:t>
            </a:r>
            <a:r>
              <a:rPr lang="en-US" altLang="zh-TW" sz="2800"/>
              <a:t>.</a:t>
            </a:r>
          </a:p>
          <a:p>
            <a:pPr lvl="1"/>
            <a:r>
              <a:rPr lang="en-US" altLang="zh-TW" sz="2400" i="1">
                <a:latin typeface="Times New Roman" panose="02020603050405020304" pitchFamily="18" charset="0"/>
              </a:rPr>
              <a:t>x</a:t>
            </a:r>
            <a:r>
              <a:rPr lang="en-US" altLang="zh-TW" sz="2400"/>
              <a:t> is known as the fixed point of </a:t>
            </a:r>
            <a:r>
              <a:rPr lang="en-US" altLang="zh-TW" sz="2400" i="1">
                <a:latin typeface="Times New Roman" panose="02020603050405020304" pitchFamily="18" charset="0"/>
              </a:rPr>
              <a:t>g</a:t>
            </a:r>
            <a:r>
              <a:rPr lang="en-US" altLang="zh-TW" sz="2400">
                <a:latin typeface="Times New Roman" panose="02020603050405020304" pitchFamily="18" charset="0"/>
              </a:rPr>
              <a:t>(</a:t>
            </a:r>
            <a:r>
              <a:rPr lang="en-US" altLang="zh-TW" sz="2400" i="1">
                <a:latin typeface="Times New Roman" panose="02020603050405020304" pitchFamily="18" charset="0"/>
              </a:rPr>
              <a:t>x</a:t>
            </a:r>
            <a:r>
              <a:rPr lang="en-US" altLang="zh-TW" sz="2400">
                <a:latin typeface="Times New Roman" panose="02020603050405020304" pitchFamily="18" charset="0"/>
              </a:rPr>
              <a:t>)</a:t>
            </a:r>
            <a:r>
              <a:rPr lang="en-US" altLang="zh-TW" sz="2400"/>
              <a:t>.</a:t>
            </a:r>
          </a:p>
          <a:p>
            <a:r>
              <a:rPr lang="en-US" altLang="zh-TW" sz="2800"/>
              <a:t>We solve </a:t>
            </a:r>
            <a:r>
              <a:rPr lang="en-US" altLang="zh-TW" sz="2800" i="1">
                <a:latin typeface="Times New Roman" panose="02020603050405020304" pitchFamily="18" charset="0"/>
              </a:rPr>
              <a:t>g</a:t>
            </a:r>
            <a:r>
              <a:rPr lang="en-US" altLang="zh-TW" sz="2800">
                <a:latin typeface="Times New Roman" panose="02020603050405020304" pitchFamily="18" charset="0"/>
              </a:rPr>
              <a:t>(</a:t>
            </a:r>
            <a:r>
              <a:rPr lang="en-US" altLang="zh-TW" sz="2800" i="1">
                <a:latin typeface="Times New Roman" panose="02020603050405020304" pitchFamily="18" charset="0"/>
              </a:rPr>
              <a:t>x</a:t>
            </a:r>
            <a:r>
              <a:rPr lang="en-US" altLang="zh-TW" sz="2800">
                <a:latin typeface="Times New Roman" panose="02020603050405020304" pitchFamily="18" charset="0"/>
              </a:rPr>
              <a:t>) = </a:t>
            </a:r>
            <a:r>
              <a:rPr lang="en-US" altLang="zh-TW" sz="2800" i="1">
                <a:latin typeface="Times New Roman" panose="02020603050405020304" pitchFamily="18" charset="0"/>
              </a:rPr>
              <a:t>x</a:t>
            </a:r>
            <a:r>
              <a:rPr lang="en-US" altLang="zh-TW" sz="2800"/>
              <a:t> by computing</a:t>
            </a:r>
          </a:p>
          <a:p>
            <a:endParaRPr lang="en-US" altLang="zh-TW" sz="2800"/>
          </a:p>
          <a:p>
            <a:pPr>
              <a:buFontTx/>
              <a:buNone/>
            </a:pPr>
            <a:r>
              <a:rPr lang="en-US" altLang="zh-TW" sz="2800"/>
              <a:t>	until</a:t>
            </a:r>
            <a:r>
              <a:rPr lang="en-US" altLang="zh-TW" sz="2800" i="1">
                <a:latin typeface="Times New Roman" panose="02020603050405020304" pitchFamily="18" charset="0"/>
              </a:rPr>
              <a:t> x</a:t>
            </a:r>
            <a:r>
              <a:rPr lang="en-US" altLang="zh-TW" sz="2800" i="1" baseline="-25000">
                <a:latin typeface="Times New Roman" panose="02020603050405020304" pitchFamily="18" charset="0"/>
              </a:rPr>
              <a:t>i+</a:t>
            </a:r>
            <a:r>
              <a:rPr lang="en-US" altLang="zh-TW" sz="2800" baseline="-25000">
                <a:latin typeface="Times New Roman" panose="02020603050405020304" pitchFamily="18" charset="0"/>
              </a:rPr>
              <a:t>1</a:t>
            </a:r>
            <a:r>
              <a:rPr lang="en-US" altLang="zh-TW" sz="2800"/>
              <a:t> converges to </a:t>
            </a:r>
            <a:r>
              <a:rPr lang="en-US" altLang="zh-TW" sz="2800" i="1">
                <a:latin typeface="Times New Roman" panose="02020603050405020304" pitchFamily="18" charset="0"/>
              </a:rPr>
              <a:t>x</a:t>
            </a:r>
            <a:r>
              <a:rPr lang="en-US" altLang="zh-TW" sz="2800"/>
              <a:t>.</a:t>
            </a:r>
          </a:p>
        </p:txBody>
      </p:sp>
      <p:graphicFrame>
        <p:nvGraphicFramePr>
          <p:cNvPr id="357398" name="Object 22"/>
          <p:cNvGraphicFramePr>
            <a:graphicFrameLocks noChangeAspect="1"/>
          </p:cNvGraphicFramePr>
          <p:nvPr/>
        </p:nvGraphicFramePr>
        <p:xfrm>
          <a:off x="2555875" y="5445125"/>
          <a:ext cx="42926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1701800" imgH="228600" progId="Equation.3">
                  <p:embed/>
                </p:oleObj>
              </mc:Choice>
              <mc:Fallback>
                <p:oleObj name="Equation" r:id="rId5" imgW="170180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445125"/>
                        <a:ext cx="42926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469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A3DDCD-110C-4656-A4B7-07085A1230CE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/>
            <a:r>
              <a:rPr lang="en-US" altLang="zh-TW" sz="3600"/>
              <a:t>Fixed Point Iteration – Example</a:t>
            </a:r>
            <a:endParaRPr lang="en-US" altLang="en-US" sz="3600"/>
          </a:p>
        </p:txBody>
      </p:sp>
      <p:graphicFrame>
        <p:nvGraphicFramePr>
          <p:cNvPr id="400387" name="Object 3"/>
          <p:cNvGraphicFramePr>
            <a:graphicFrameLocks noChangeAspect="1"/>
          </p:cNvGraphicFramePr>
          <p:nvPr/>
        </p:nvGraphicFramePr>
        <p:xfrm>
          <a:off x="614363" y="1052513"/>
          <a:ext cx="317976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1358900" imgH="228600" progId="Equation.3">
                  <p:embed/>
                </p:oleObj>
              </mc:Choice>
              <mc:Fallback>
                <p:oleObj name="Equation" r:id="rId3" imgW="135890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052513"/>
                        <a:ext cx="3179762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388" name="Object 4"/>
          <p:cNvGraphicFramePr>
            <a:graphicFrameLocks noChangeAspect="1"/>
          </p:cNvGraphicFramePr>
          <p:nvPr/>
        </p:nvGraphicFramePr>
        <p:xfrm>
          <a:off x="611188" y="1844675"/>
          <a:ext cx="6873875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" imgW="2946400" imgH="838200" progId="Equation.3">
                  <p:embed/>
                </p:oleObj>
              </mc:Choice>
              <mc:Fallback>
                <p:oleObj name="Equation" r:id="rId5" imgW="2946400" imgH="838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844675"/>
                        <a:ext cx="6873875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393" name="Rectangle 9"/>
          <p:cNvSpPr>
            <a:spLocks noChangeArrowheads="1"/>
          </p:cNvSpPr>
          <p:nvPr/>
        </p:nvSpPr>
        <p:spPr bwMode="auto">
          <a:xfrm>
            <a:off x="395288" y="5157788"/>
            <a:ext cx="828040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57250" indent="-395288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844675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339975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835275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2924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7496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2068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6640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</a:pPr>
            <a:endParaRPr lang="en-US" altLang="zh-TW" sz="2400"/>
          </a:p>
        </p:txBody>
      </p:sp>
      <p:sp>
        <p:nvSpPr>
          <p:cNvPr id="400395" name="Line 11"/>
          <p:cNvSpPr>
            <a:spLocks noChangeShapeType="1"/>
          </p:cNvSpPr>
          <p:nvPr/>
        </p:nvSpPr>
        <p:spPr bwMode="auto">
          <a:xfrm>
            <a:off x="0" y="1700213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397" name="Rectangle 13"/>
          <p:cNvSpPr>
            <a:spLocks noChangeArrowheads="1"/>
          </p:cNvSpPr>
          <p:nvPr/>
        </p:nvSpPr>
        <p:spPr bwMode="auto">
          <a:xfrm>
            <a:off x="468313" y="3860800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Reason: </a:t>
            </a:r>
            <a:r>
              <a:rPr lang="en-US" altLang="en-US" sz="2800">
                <a:solidFill>
                  <a:srgbClr val="FA1A02"/>
                </a:solidFill>
              </a:rPr>
              <a:t>If</a:t>
            </a:r>
            <a:r>
              <a:rPr lang="en-US" altLang="en-US" sz="2800"/>
              <a:t> 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/>
              <a:t> converges, i.e. 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i+</a:t>
            </a:r>
            <a:r>
              <a:rPr lang="en-US" altLang="en-US" sz="2800" baseline="-25000">
                <a:latin typeface="Times New Roman" panose="02020603050405020304" pitchFamily="18" charset="0"/>
              </a:rPr>
              <a:t>1</a:t>
            </a:r>
            <a:r>
              <a:rPr lang="en-US" altLang="en-US" sz="2800">
                <a:latin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</a:t>
            </a:r>
            <a:endParaRPr lang="en-US" altLang="en-US" sz="2800" baseline="-25000">
              <a:latin typeface="Times New Roman" panose="02020603050405020304" pitchFamily="18" charset="0"/>
            </a:endParaRPr>
          </a:p>
        </p:txBody>
      </p:sp>
      <p:graphicFrame>
        <p:nvGraphicFramePr>
          <p:cNvPr id="400398" name="Object 14"/>
          <p:cNvGraphicFramePr>
            <a:graphicFrameLocks noChangeAspect="1"/>
          </p:cNvGraphicFramePr>
          <p:nvPr/>
        </p:nvGraphicFramePr>
        <p:xfrm>
          <a:off x="714375" y="4581525"/>
          <a:ext cx="3822700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7" imgW="1638300" imgH="660400" progId="Equation.3">
                  <p:embed/>
                </p:oleObj>
              </mc:Choice>
              <mc:Fallback>
                <p:oleObj name="Equation" r:id="rId7" imgW="1638300" imgH="6604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4581525"/>
                        <a:ext cx="3822700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402" name="Line 18"/>
          <p:cNvSpPr>
            <a:spLocks noChangeShapeType="1"/>
          </p:cNvSpPr>
          <p:nvPr/>
        </p:nvSpPr>
        <p:spPr bwMode="auto">
          <a:xfrm>
            <a:off x="179388" y="1412875"/>
            <a:ext cx="0" cy="4535488"/>
          </a:xfrm>
          <a:prstGeom prst="line">
            <a:avLst/>
          </a:prstGeom>
          <a:noFill/>
          <a:ln w="38100">
            <a:solidFill>
              <a:srgbClr val="FA1A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03" name="Line 19"/>
          <p:cNvSpPr>
            <a:spLocks noChangeShapeType="1"/>
          </p:cNvSpPr>
          <p:nvPr/>
        </p:nvSpPr>
        <p:spPr bwMode="auto">
          <a:xfrm flipV="1">
            <a:off x="179388" y="5949950"/>
            <a:ext cx="431800" cy="0"/>
          </a:xfrm>
          <a:prstGeom prst="line">
            <a:avLst/>
          </a:prstGeom>
          <a:noFill/>
          <a:ln w="38100">
            <a:solidFill>
              <a:srgbClr val="FA1A0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04" name="Line 20"/>
          <p:cNvSpPr>
            <a:spLocks noChangeShapeType="1"/>
          </p:cNvSpPr>
          <p:nvPr/>
        </p:nvSpPr>
        <p:spPr bwMode="auto">
          <a:xfrm flipV="1">
            <a:off x="179388" y="1412875"/>
            <a:ext cx="360362" cy="0"/>
          </a:xfrm>
          <a:prstGeom prst="line">
            <a:avLst/>
          </a:prstGeom>
          <a:noFill/>
          <a:ln w="38100">
            <a:solidFill>
              <a:srgbClr val="FA1A0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8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93" grpId="0"/>
      <p:bldP spid="400397" grpId="0"/>
      <p:bldP spid="400402" grpId="0" animBg="1"/>
      <p:bldP spid="400403" grpId="0" animBg="1"/>
      <p:bldP spid="4004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877AB3-AD34-4319-A437-5432A36D3763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2000"/>
              <a:t>Fixed Point Iteration</a:t>
            </a:r>
            <a:endParaRPr lang="en-US" altLang="en-US" sz="2000"/>
          </a:p>
        </p:txBody>
      </p:sp>
      <p:graphicFrame>
        <p:nvGraphicFramePr>
          <p:cNvPr id="393220" name="Object 4"/>
          <p:cNvGraphicFramePr>
            <a:graphicFrameLocks noChangeAspect="1"/>
          </p:cNvGraphicFramePr>
          <p:nvPr/>
        </p:nvGraphicFramePr>
        <p:xfrm>
          <a:off x="2628900" y="1196975"/>
          <a:ext cx="332898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3" imgW="1422400" imgH="228600" progId="Equation.3">
                  <p:embed/>
                </p:oleObj>
              </mc:Choice>
              <mc:Fallback>
                <p:oleObj name="Equation" r:id="rId3" imgW="1422400" imgH="2286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1196975"/>
                        <a:ext cx="3328988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3229" name="Object 13"/>
          <p:cNvGraphicFramePr>
            <a:graphicFrameLocks noChangeAspect="1"/>
          </p:cNvGraphicFramePr>
          <p:nvPr/>
        </p:nvGraphicFramePr>
        <p:xfrm>
          <a:off x="6227763" y="2492375"/>
          <a:ext cx="2209800" cy="268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5" imgW="1079500" imgH="1346200" progId="Equation.3">
                  <p:embed/>
                </p:oleObj>
              </mc:Choice>
              <mc:Fallback>
                <p:oleObj name="Equation" r:id="rId5" imgW="1079500" imgH="13462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492375"/>
                        <a:ext cx="2209800" cy="26876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3230" name="Object 14"/>
          <p:cNvGraphicFramePr>
            <a:graphicFrameLocks noChangeAspect="1"/>
          </p:cNvGraphicFramePr>
          <p:nvPr/>
        </p:nvGraphicFramePr>
        <p:xfrm>
          <a:off x="3419475" y="2492375"/>
          <a:ext cx="2417763" cy="253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7" imgW="1180588" imgH="1269449" progId="Equation.3">
                  <p:embed/>
                </p:oleObj>
              </mc:Choice>
              <mc:Fallback>
                <p:oleObj name="Equation" r:id="rId7" imgW="1180588" imgH="1269449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492375"/>
                        <a:ext cx="2417763" cy="25384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3231" name="Object 15"/>
          <p:cNvGraphicFramePr>
            <a:graphicFrameLocks noChangeAspect="1"/>
          </p:cNvGraphicFramePr>
          <p:nvPr/>
        </p:nvGraphicFramePr>
        <p:xfrm>
          <a:off x="644525" y="2492375"/>
          <a:ext cx="2417763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9" imgW="1180588" imgH="990170" progId="Equation.3">
                  <p:embed/>
                </p:oleObj>
              </mc:Choice>
              <mc:Fallback>
                <p:oleObj name="Equation" r:id="rId9" imgW="1180588" imgH="99017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2492375"/>
                        <a:ext cx="2417763" cy="19780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3233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353425" cy="647700"/>
          </a:xfrm>
          <a:noFill/>
          <a:ln/>
        </p:spPr>
        <p:txBody>
          <a:bodyPr/>
          <a:lstStyle/>
          <a:p>
            <a:pPr marL="288925" indent="-288925"/>
            <a:r>
              <a:rPr lang="en-US" altLang="zh-TW" sz="2800"/>
              <a:t>There are infinite ways to construct </a:t>
            </a:r>
            <a:r>
              <a:rPr lang="en-US" altLang="zh-TW" sz="2800" i="1">
                <a:latin typeface="Times New Roman" panose="02020603050405020304" pitchFamily="18" charset="0"/>
              </a:rPr>
              <a:t>g</a:t>
            </a:r>
            <a:r>
              <a:rPr lang="en-US" altLang="zh-TW" sz="2800">
                <a:latin typeface="Times New Roman" panose="02020603050405020304" pitchFamily="18" charset="0"/>
              </a:rPr>
              <a:t>(</a:t>
            </a:r>
            <a:r>
              <a:rPr lang="en-US" altLang="zh-TW" sz="2800" i="1">
                <a:latin typeface="Times New Roman" panose="02020603050405020304" pitchFamily="18" charset="0"/>
              </a:rPr>
              <a:t>x</a:t>
            </a:r>
            <a:r>
              <a:rPr lang="en-US" altLang="zh-TW" sz="2800">
                <a:latin typeface="Times New Roman" panose="02020603050405020304" pitchFamily="18" charset="0"/>
              </a:rPr>
              <a:t>)</a:t>
            </a:r>
            <a:r>
              <a:rPr lang="en-US" altLang="zh-TW" sz="2800"/>
              <a:t> from </a:t>
            </a:r>
            <a:r>
              <a:rPr lang="en-US" altLang="zh-TW" sz="2800" i="1">
                <a:latin typeface="Times New Roman" panose="02020603050405020304" pitchFamily="18" charset="0"/>
              </a:rPr>
              <a:t>f</a:t>
            </a:r>
            <a:r>
              <a:rPr lang="en-US" altLang="zh-TW" sz="2800">
                <a:latin typeface="Times New Roman" panose="02020603050405020304" pitchFamily="18" charset="0"/>
              </a:rPr>
              <a:t>(</a:t>
            </a:r>
            <a:r>
              <a:rPr lang="en-US" altLang="zh-TW" sz="2800" i="1">
                <a:latin typeface="Times New Roman" panose="02020603050405020304" pitchFamily="18" charset="0"/>
              </a:rPr>
              <a:t>x</a:t>
            </a:r>
            <a:r>
              <a:rPr lang="en-US" altLang="zh-TW" sz="2800">
                <a:latin typeface="Times New Roman" panose="02020603050405020304" pitchFamily="18" charset="0"/>
              </a:rPr>
              <a:t>)</a:t>
            </a:r>
            <a:r>
              <a:rPr lang="en-US" altLang="zh-TW" sz="2800"/>
              <a:t>.</a:t>
            </a:r>
          </a:p>
        </p:txBody>
      </p:sp>
      <p:sp>
        <p:nvSpPr>
          <p:cNvPr id="393235" name="Rectangle 19"/>
          <p:cNvSpPr>
            <a:spLocks noChangeArrowheads="1"/>
          </p:cNvSpPr>
          <p:nvPr/>
        </p:nvSpPr>
        <p:spPr bwMode="auto">
          <a:xfrm>
            <a:off x="396875" y="1196975"/>
            <a:ext cx="223043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800"/>
              <a:t>For example,</a:t>
            </a:r>
          </a:p>
        </p:txBody>
      </p:sp>
      <p:sp>
        <p:nvSpPr>
          <p:cNvPr id="393238" name="Rectangle 22"/>
          <p:cNvSpPr>
            <a:spLocks noChangeArrowheads="1"/>
          </p:cNvSpPr>
          <p:nvPr/>
        </p:nvSpPr>
        <p:spPr bwMode="auto">
          <a:xfrm>
            <a:off x="468313" y="5373688"/>
            <a:ext cx="8497887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57250" indent="-395288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844675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339975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835275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2924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7496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2068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6640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800"/>
              <a:t>So which one is better?</a:t>
            </a:r>
          </a:p>
        </p:txBody>
      </p:sp>
      <p:sp>
        <p:nvSpPr>
          <p:cNvPr id="393240" name="Rectangle 24"/>
          <p:cNvSpPr>
            <a:spLocks noChangeArrowheads="1"/>
          </p:cNvSpPr>
          <p:nvPr/>
        </p:nvSpPr>
        <p:spPr bwMode="auto">
          <a:xfrm>
            <a:off x="6156325" y="1196975"/>
            <a:ext cx="28082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800">
                <a:solidFill>
                  <a:srgbClr val="FA1A02"/>
                </a:solidFill>
              </a:rPr>
              <a:t>(ans: </a:t>
            </a:r>
            <a:r>
              <a:rPr lang="en-US" altLang="zh-TW" sz="2800" i="1">
                <a:solidFill>
                  <a:srgbClr val="FA1A02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TW" sz="2800">
                <a:solidFill>
                  <a:srgbClr val="FA1A02"/>
                </a:solidFill>
                <a:latin typeface="Times New Roman" panose="02020603050405020304" pitchFamily="18" charset="0"/>
              </a:rPr>
              <a:t> = 3</a:t>
            </a:r>
            <a:r>
              <a:rPr lang="en-US" altLang="zh-TW" sz="2800">
                <a:solidFill>
                  <a:srgbClr val="FA1A02"/>
                </a:solidFill>
              </a:rPr>
              <a:t> or</a:t>
            </a:r>
            <a:r>
              <a:rPr lang="en-US" altLang="zh-TW" sz="2800">
                <a:solidFill>
                  <a:srgbClr val="FA1A02"/>
                </a:solidFill>
                <a:latin typeface="Times New Roman" panose="02020603050405020304" pitchFamily="18" charset="0"/>
              </a:rPr>
              <a:t> -1</a:t>
            </a:r>
            <a:r>
              <a:rPr lang="en-US" altLang="zh-TW" sz="2800">
                <a:solidFill>
                  <a:srgbClr val="FA1A02"/>
                </a:solidFill>
              </a:rPr>
              <a:t>)</a:t>
            </a:r>
          </a:p>
        </p:txBody>
      </p:sp>
      <p:sp>
        <p:nvSpPr>
          <p:cNvPr id="393241" name="Rectangle 25"/>
          <p:cNvSpPr>
            <a:spLocks noChangeArrowheads="1"/>
          </p:cNvSpPr>
          <p:nvPr/>
        </p:nvSpPr>
        <p:spPr bwMode="auto">
          <a:xfrm>
            <a:off x="646113" y="1989138"/>
            <a:ext cx="1549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57250" indent="-395288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844675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339975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835275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2924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7496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2068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6640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800"/>
              <a:t>Case a:</a:t>
            </a:r>
          </a:p>
        </p:txBody>
      </p:sp>
      <p:sp>
        <p:nvSpPr>
          <p:cNvPr id="393242" name="Rectangle 26"/>
          <p:cNvSpPr>
            <a:spLocks noChangeArrowheads="1"/>
          </p:cNvSpPr>
          <p:nvPr/>
        </p:nvSpPr>
        <p:spPr bwMode="auto">
          <a:xfrm>
            <a:off x="3419475" y="1989138"/>
            <a:ext cx="1549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57250" indent="-395288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844675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339975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835275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2924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7496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2068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6640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800"/>
              <a:t>Case b:</a:t>
            </a:r>
          </a:p>
        </p:txBody>
      </p:sp>
      <p:sp>
        <p:nvSpPr>
          <p:cNvPr id="393243" name="Rectangle 27"/>
          <p:cNvSpPr>
            <a:spLocks noChangeArrowheads="1"/>
          </p:cNvSpPr>
          <p:nvPr/>
        </p:nvSpPr>
        <p:spPr bwMode="auto">
          <a:xfrm>
            <a:off x="6227763" y="1989138"/>
            <a:ext cx="1549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57250" indent="-395288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844675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339975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835275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2924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7496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2068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6640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800"/>
              <a:t>Case c:</a:t>
            </a:r>
          </a:p>
        </p:txBody>
      </p:sp>
    </p:spTree>
    <p:extLst>
      <p:ext uri="{BB962C8B-B14F-4D97-AF65-F5344CB8AC3E}">
        <p14:creationId xmlns:p14="http://schemas.microsoft.com/office/powerpoint/2010/main" val="15705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8771FD-D32B-4BA1-8907-F7BC630A8115}" type="slidenum">
              <a:rPr lang="zh-TW" altLang="en-US"/>
              <a:pPr/>
              <a:t>5</a:t>
            </a:fld>
            <a:endParaRPr lang="en-US" altLang="zh-TW"/>
          </a:p>
        </p:txBody>
      </p:sp>
      <p:graphicFrame>
        <p:nvGraphicFramePr>
          <p:cNvPr id="392196" name="Object 4"/>
          <p:cNvGraphicFramePr>
            <a:graphicFrameLocks noChangeAspect="1"/>
          </p:cNvGraphicFramePr>
          <p:nvPr/>
        </p:nvGraphicFramePr>
        <p:xfrm>
          <a:off x="468313" y="404813"/>
          <a:ext cx="2449512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3" imgW="952087" imgH="482391" progId="Equation.3">
                  <p:embed/>
                </p:oleObj>
              </mc:Choice>
              <mc:Fallback>
                <p:oleObj name="Equation" r:id="rId3" imgW="952087" imgH="482391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04813"/>
                        <a:ext cx="2449512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2197" name="Rectangle 5"/>
          <p:cNvSpPr>
            <a:spLocks noChangeArrowheads="1"/>
          </p:cNvSpPr>
          <p:nvPr/>
        </p:nvSpPr>
        <p:spPr bwMode="auto">
          <a:xfrm>
            <a:off x="468313" y="2060575"/>
            <a:ext cx="2590800" cy="2808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0 </a:t>
            </a:r>
            <a:r>
              <a:rPr lang="en-US" altLang="en-US" sz="2400">
                <a:latin typeface="Times New Roman" panose="02020603050405020304" pitchFamily="18" charset="0"/>
              </a:rPr>
              <a:t>= 4</a:t>
            </a:r>
          </a:p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1 </a:t>
            </a:r>
            <a:r>
              <a:rPr lang="en-US" altLang="en-US" sz="2400">
                <a:latin typeface="Times New Roman" panose="02020603050405020304" pitchFamily="18" charset="0"/>
              </a:rPr>
              <a:t>= 3.31662</a:t>
            </a:r>
          </a:p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2 </a:t>
            </a:r>
            <a:r>
              <a:rPr lang="en-US" altLang="en-US" sz="2400">
                <a:latin typeface="Times New Roman" panose="02020603050405020304" pitchFamily="18" charset="0"/>
              </a:rPr>
              <a:t>= 3.10375</a:t>
            </a:r>
          </a:p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3 </a:t>
            </a:r>
            <a:r>
              <a:rPr lang="en-US" altLang="en-US" sz="2400">
                <a:latin typeface="Times New Roman" panose="02020603050405020304" pitchFamily="18" charset="0"/>
              </a:rPr>
              <a:t>= 3.03439</a:t>
            </a:r>
          </a:p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4 </a:t>
            </a:r>
            <a:r>
              <a:rPr lang="en-US" altLang="en-US" sz="2400">
                <a:latin typeface="Times New Roman" panose="02020603050405020304" pitchFamily="18" charset="0"/>
              </a:rPr>
              <a:t>= 3.01144</a:t>
            </a:r>
          </a:p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5 </a:t>
            </a:r>
            <a:r>
              <a:rPr lang="en-US" altLang="en-US" sz="2400">
                <a:latin typeface="Times New Roman" panose="02020603050405020304" pitchFamily="18" charset="0"/>
              </a:rPr>
              <a:t>= 3.00381</a:t>
            </a:r>
            <a:endParaRPr lang="en-US" altLang="en-US" sz="2400" i="1">
              <a:latin typeface="Times New Roman" panose="02020603050405020304" pitchFamily="18" charset="0"/>
            </a:endParaRPr>
          </a:p>
        </p:txBody>
      </p:sp>
      <p:graphicFrame>
        <p:nvGraphicFramePr>
          <p:cNvPr id="392202" name="Object 10"/>
          <p:cNvGraphicFramePr>
            <a:graphicFrameLocks noChangeAspect="1"/>
          </p:cNvGraphicFramePr>
          <p:nvPr/>
        </p:nvGraphicFramePr>
        <p:xfrm>
          <a:off x="3203575" y="404813"/>
          <a:ext cx="2057400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5" imgW="799753" imgH="660113" progId="Equation.3">
                  <p:embed/>
                </p:oleObj>
              </mc:Choice>
              <mc:Fallback>
                <p:oleObj name="Equation" r:id="rId5" imgW="799753" imgH="660113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04813"/>
                        <a:ext cx="2057400" cy="165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2203" name="Object 11"/>
          <p:cNvGraphicFramePr>
            <a:graphicFrameLocks noChangeAspect="1"/>
          </p:cNvGraphicFramePr>
          <p:nvPr/>
        </p:nvGraphicFramePr>
        <p:xfrm>
          <a:off x="6156325" y="404813"/>
          <a:ext cx="2084388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7" imgW="812447" imgH="634725" progId="Equation.3">
                  <p:embed/>
                </p:oleObj>
              </mc:Choice>
              <mc:Fallback>
                <p:oleObj name="Equation" r:id="rId7" imgW="812447" imgH="634725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404813"/>
                        <a:ext cx="2084388" cy="158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2204" name="Rectangle 12"/>
          <p:cNvSpPr>
            <a:spLocks noChangeArrowheads="1"/>
          </p:cNvSpPr>
          <p:nvPr/>
        </p:nvSpPr>
        <p:spPr bwMode="auto">
          <a:xfrm>
            <a:off x="3203575" y="2060575"/>
            <a:ext cx="2808288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0 </a:t>
            </a:r>
            <a:r>
              <a:rPr lang="en-US" altLang="en-US" sz="2400">
                <a:latin typeface="Times New Roman" panose="02020603050405020304" pitchFamily="18" charset="0"/>
              </a:rPr>
              <a:t>= 4</a:t>
            </a:r>
          </a:p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1 </a:t>
            </a:r>
            <a:r>
              <a:rPr lang="en-US" altLang="en-US" sz="2400">
                <a:latin typeface="Times New Roman" panose="02020603050405020304" pitchFamily="18" charset="0"/>
              </a:rPr>
              <a:t>= 1.5</a:t>
            </a:r>
          </a:p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2 </a:t>
            </a:r>
            <a:r>
              <a:rPr lang="en-US" altLang="en-US" sz="2400">
                <a:latin typeface="Times New Roman" panose="02020603050405020304" pitchFamily="18" charset="0"/>
              </a:rPr>
              <a:t>= -6</a:t>
            </a:r>
          </a:p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3 </a:t>
            </a:r>
            <a:r>
              <a:rPr lang="en-US" altLang="en-US" sz="2400">
                <a:latin typeface="Times New Roman" panose="02020603050405020304" pitchFamily="18" charset="0"/>
              </a:rPr>
              <a:t>= -0.375</a:t>
            </a:r>
          </a:p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4 </a:t>
            </a:r>
            <a:r>
              <a:rPr lang="en-US" altLang="en-US" sz="2400">
                <a:latin typeface="Times New Roman" panose="02020603050405020304" pitchFamily="18" charset="0"/>
              </a:rPr>
              <a:t>= -1.263158</a:t>
            </a:r>
          </a:p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5 </a:t>
            </a:r>
            <a:r>
              <a:rPr lang="en-US" altLang="en-US" sz="2400">
                <a:latin typeface="Times New Roman" panose="02020603050405020304" pitchFamily="18" charset="0"/>
              </a:rPr>
              <a:t>= -0.919355</a:t>
            </a:r>
          </a:p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6 </a:t>
            </a:r>
            <a:r>
              <a:rPr lang="en-US" altLang="en-US" sz="2400">
                <a:latin typeface="Times New Roman" panose="02020603050405020304" pitchFamily="18" charset="0"/>
              </a:rPr>
              <a:t>= -1.02762</a:t>
            </a:r>
          </a:p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7 </a:t>
            </a:r>
            <a:r>
              <a:rPr lang="en-US" altLang="en-US" sz="2400">
                <a:latin typeface="Times New Roman" panose="02020603050405020304" pitchFamily="18" charset="0"/>
              </a:rPr>
              <a:t>= -0.990876</a:t>
            </a:r>
          </a:p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8 </a:t>
            </a:r>
            <a:r>
              <a:rPr lang="en-US" altLang="en-US" sz="2400">
                <a:latin typeface="Times New Roman" panose="02020603050405020304" pitchFamily="18" charset="0"/>
              </a:rPr>
              <a:t>= -1.00305</a:t>
            </a:r>
          </a:p>
          <a:p>
            <a:pPr>
              <a:buFontTx/>
              <a:buAutoNum type="arabicPeriod"/>
            </a:pPr>
            <a:endParaRPr lang="en-US" altLang="en-US" sz="2400" i="1">
              <a:latin typeface="Times New Roman" panose="02020603050405020304" pitchFamily="18" charset="0"/>
            </a:endParaRPr>
          </a:p>
        </p:txBody>
      </p:sp>
      <p:sp>
        <p:nvSpPr>
          <p:cNvPr id="392205" name="Rectangle 13"/>
          <p:cNvSpPr>
            <a:spLocks noChangeArrowheads="1"/>
          </p:cNvSpPr>
          <p:nvPr/>
        </p:nvSpPr>
        <p:spPr bwMode="auto">
          <a:xfrm>
            <a:off x="6156325" y="2060575"/>
            <a:ext cx="2590800" cy="2808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0 </a:t>
            </a:r>
            <a:r>
              <a:rPr lang="en-US" altLang="en-US" sz="2400">
                <a:latin typeface="Times New Roman" panose="02020603050405020304" pitchFamily="18" charset="0"/>
              </a:rPr>
              <a:t>= 4</a:t>
            </a:r>
          </a:p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1 </a:t>
            </a:r>
            <a:r>
              <a:rPr lang="en-US" altLang="en-US" sz="2400">
                <a:latin typeface="Times New Roman" panose="02020603050405020304" pitchFamily="18" charset="0"/>
              </a:rPr>
              <a:t>= 6.5</a:t>
            </a:r>
          </a:p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2 </a:t>
            </a:r>
            <a:r>
              <a:rPr lang="en-US" altLang="en-US" sz="2400">
                <a:latin typeface="Times New Roman" panose="02020603050405020304" pitchFamily="18" charset="0"/>
              </a:rPr>
              <a:t>= 19.625</a:t>
            </a:r>
          </a:p>
          <a:p>
            <a:pPr>
              <a:buFontTx/>
              <a:buAutoNum type="arabicPeriod"/>
            </a:pP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3 </a:t>
            </a:r>
            <a:r>
              <a:rPr lang="en-US" altLang="en-US" sz="2400">
                <a:latin typeface="Times New Roman" panose="02020603050405020304" pitchFamily="18" charset="0"/>
              </a:rPr>
              <a:t>= 191.070</a:t>
            </a:r>
          </a:p>
        </p:txBody>
      </p:sp>
      <p:sp>
        <p:nvSpPr>
          <p:cNvPr id="392207" name="Rectangle 15"/>
          <p:cNvSpPr>
            <a:spLocks noChangeArrowheads="1"/>
          </p:cNvSpPr>
          <p:nvPr/>
        </p:nvSpPr>
        <p:spPr bwMode="auto">
          <a:xfrm>
            <a:off x="468313" y="4868863"/>
            <a:ext cx="244792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57250" indent="-395288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844675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339975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835275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2924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7496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2068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6640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800">
                <a:solidFill>
                  <a:srgbClr val="008000"/>
                </a:solidFill>
              </a:rPr>
              <a:t>Converge!</a:t>
            </a:r>
          </a:p>
        </p:txBody>
      </p:sp>
      <p:sp>
        <p:nvSpPr>
          <p:cNvPr id="392208" name="Rectangle 16"/>
          <p:cNvSpPr>
            <a:spLocks noChangeArrowheads="1"/>
          </p:cNvSpPr>
          <p:nvPr/>
        </p:nvSpPr>
        <p:spPr bwMode="auto">
          <a:xfrm>
            <a:off x="3203575" y="6092825"/>
            <a:ext cx="374491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57250" indent="-395288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844675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339975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835275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2924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7496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2068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6640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800">
                <a:solidFill>
                  <a:srgbClr val="0B2FC7"/>
                </a:solidFill>
              </a:rPr>
              <a:t>Converge, but slower</a:t>
            </a:r>
          </a:p>
        </p:txBody>
      </p:sp>
      <p:sp>
        <p:nvSpPr>
          <p:cNvPr id="392209" name="Rectangle 17"/>
          <p:cNvSpPr>
            <a:spLocks noChangeArrowheads="1"/>
          </p:cNvSpPr>
          <p:nvPr/>
        </p:nvSpPr>
        <p:spPr bwMode="auto">
          <a:xfrm>
            <a:off x="6156325" y="4941888"/>
            <a:ext cx="244792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57250" indent="-395288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844675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339975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835275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2924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7496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2068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6640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800">
                <a:solidFill>
                  <a:srgbClr val="FA1A02"/>
                </a:solidFill>
              </a:rPr>
              <a:t>Diverge!</a:t>
            </a:r>
          </a:p>
        </p:txBody>
      </p:sp>
    </p:spTree>
    <p:extLst>
      <p:ext uri="{BB962C8B-B14F-4D97-AF65-F5344CB8AC3E}">
        <p14:creationId xmlns:p14="http://schemas.microsoft.com/office/powerpoint/2010/main" val="12630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CCE668-0E23-46DE-BF90-818AB6811513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How to choose </a:t>
            </a:r>
            <a:r>
              <a:rPr lang="en-US" altLang="zh-TW" i="1">
                <a:latin typeface="Times New Roman" panose="02020603050405020304" pitchFamily="18" charset="0"/>
              </a:rPr>
              <a:t>g</a:t>
            </a:r>
            <a:r>
              <a:rPr lang="en-US" altLang="zh-TW"/>
              <a:t>(</a:t>
            </a:r>
            <a:r>
              <a:rPr lang="en-US" altLang="zh-TW" i="1">
                <a:latin typeface="Times New Roman" panose="02020603050405020304" pitchFamily="18" charset="0"/>
              </a:rPr>
              <a:t>x</a:t>
            </a:r>
            <a:r>
              <a:rPr lang="en-US" altLang="zh-TW"/>
              <a:t>)?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solidFill>
                  <a:srgbClr val="008000"/>
                </a:solidFill>
              </a:rPr>
              <a:t>Can we know which </a:t>
            </a:r>
            <a:r>
              <a:rPr lang="en-US" altLang="zh-TW" i="1">
                <a:solidFill>
                  <a:srgbClr val="008000"/>
                </a:solidFill>
                <a:latin typeface="Times New Roman" panose="02020603050405020304" pitchFamily="18" charset="0"/>
              </a:rPr>
              <a:t>g</a:t>
            </a:r>
            <a:r>
              <a:rPr lang="en-US" altLang="zh-TW">
                <a:solidFill>
                  <a:srgbClr val="008000"/>
                </a:solidFill>
              </a:rPr>
              <a:t>(</a:t>
            </a:r>
            <a:r>
              <a:rPr lang="en-US" altLang="zh-TW" i="1">
                <a:solidFill>
                  <a:srgbClr val="008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TW">
                <a:solidFill>
                  <a:srgbClr val="008000"/>
                </a:solidFill>
              </a:rPr>
              <a:t>) would converge to solution before we do the computation?</a:t>
            </a:r>
          </a:p>
        </p:txBody>
      </p:sp>
    </p:spTree>
    <p:extLst>
      <p:ext uri="{BB962C8B-B14F-4D97-AF65-F5344CB8AC3E}">
        <p14:creationId xmlns:p14="http://schemas.microsoft.com/office/powerpoint/2010/main" val="158373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EDF4D1-26E0-46D6-A5A7-101F415B8F98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400"/>
              <a:t>Convergence of Fixed Point Iteration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12969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400"/>
              <a:t>According to the derivative mean-value theorem, if </a:t>
            </a:r>
            <a:r>
              <a:rPr lang="en-US" altLang="en-US" sz="2400" i="1">
                <a:latin typeface="Times New Roman" panose="02020603050405020304" pitchFamily="18" charset="0"/>
              </a:rPr>
              <a:t>g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</a:rPr>
              <a:t>)</a:t>
            </a:r>
            <a:r>
              <a:rPr lang="en-US" altLang="en-US" sz="2400"/>
              <a:t> and </a:t>
            </a:r>
            <a:r>
              <a:rPr lang="en-US" altLang="en-US" sz="2400" i="1">
                <a:latin typeface="Times New Roman" panose="02020603050405020304" pitchFamily="18" charset="0"/>
              </a:rPr>
              <a:t>g</a:t>
            </a:r>
            <a:r>
              <a:rPr lang="en-US" altLang="en-US" sz="2400">
                <a:latin typeface="Times New Roman" panose="02020603050405020304" pitchFamily="18" charset="0"/>
              </a:rPr>
              <a:t>'(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</a:rPr>
              <a:t>)</a:t>
            </a:r>
            <a:r>
              <a:rPr lang="en-US" altLang="en-US" sz="2400"/>
              <a:t> are continuous over an interval 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 </a:t>
            </a:r>
            <a:r>
              <a:rPr lang="en-US" altLang="en-US" sz="2400">
                <a:cs typeface="Arial" panose="020B0604020202020204" pitchFamily="34" charset="0"/>
              </a:rPr>
              <a:t>≤</a:t>
            </a:r>
            <a:r>
              <a:rPr lang="en-US" altLang="en-US" sz="2400"/>
              <a:t> 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≤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l-GR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US" altLang="en-US" sz="2400"/>
              <a:t>, there exists a value 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</a:rPr>
              <a:t> = </a:t>
            </a: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US" altLang="en-US" sz="2400"/>
              <a:t> within the interval such that</a:t>
            </a:r>
          </a:p>
        </p:txBody>
      </p:sp>
      <p:graphicFrame>
        <p:nvGraphicFramePr>
          <p:cNvPr id="406532" name="Object 4"/>
          <p:cNvGraphicFramePr>
            <a:graphicFrameLocks noChangeAspect="1"/>
          </p:cNvGraphicFramePr>
          <p:nvPr/>
        </p:nvGraphicFramePr>
        <p:xfrm>
          <a:off x="2665413" y="1989138"/>
          <a:ext cx="585787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2870200" imgH="431800" progId="Equation.3">
                  <p:embed/>
                </p:oleObj>
              </mc:Choice>
              <mc:Fallback>
                <p:oleObj name="Equation" r:id="rId3" imgW="2870200" imgH="4318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1989138"/>
                        <a:ext cx="5857875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6533" name="Rectangle 5"/>
          <p:cNvSpPr>
            <a:spLocks noChangeArrowheads="1"/>
          </p:cNvSpPr>
          <p:nvPr/>
        </p:nvSpPr>
        <p:spPr bwMode="auto">
          <a:xfrm>
            <a:off x="539750" y="4076700"/>
            <a:ext cx="8208963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en-US" sz="2400" dirty="0"/>
              <a:t>Therefore, </a:t>
            </a:r>
            <a:r>
              <a:rPr lang="en-US" altLang="en-US" sz="2400" dirty="0">
                <a:solidFill>
                  <a:srgbClr val="0B2FC7"/>
                </a:solidFill>
              </a:rPr>
              <a:t>if </a:t>
            </a:r>
            <a:r>
              <a:rPr lang="en-US" altLang="en-US" sz="2400" i="1" dirty="0">
                <a:solidFill>
                  <a:srgbClr val="0B2FC7"/>
                </a:solidFill>
                <a:latin typeface="Times New Roman" panose="02020603050405020304" pitchFamily="18" charset="0"/>
              </a:rPr>
              <a:t>|g</a:t>
            </a:r>
            <a:r>
              <a:rPr lang="en-US" altLang="en-US" sz="2400" dirty="0">
                <a:solidFill>
                  <a:srgbClr val="0B2FC7"/>
                </a:solidFill>
                <a:latin typeface="Times New Roman" panose="02020603050405020304" pitchFamily="18" charset="0"/>
              </a:rPr>
              <a:t>'(</a:t>
            </a:r>
            <a:r>
              <a:rPr lang="en-US" altLang="en-US" sz="2400" i="1" dirty="0">
                <a:solidFill>
                  <a:srgbClr val="0B2FC7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2400" dirty="0">
                <a:solidFill>
                  <a:srgbClr val="0B2FC7"/>
                </a:solidFill>
                <a:latin typeface="Times New Roman" panose="02020603050405020304" pitchFamily="18" charset="0"/>
              </a:rPr>
              <a:t>)| &lt; 1</a:t>
            </a:r>
            <a:r>
              <a:rPr lang="en-US" altLang="en-US" sz="2400" dirty="0">
                <a:solidFill>
                  <a:srgbClr val="0B2FC7"/>
                </a:solidFill>
              </a:rPr>
              <a:t>, the error decreases</a:t>
            </a:r>
            <a:r>
              <a:rPr lang="en-US" altLang="en-US" sz="2400" dirty="0"/>
              <a:t> with each iteration. </a:t>
            </a:r>
            <a:r>
              <a:rPr lang="en-US" altLang="en-US" sz="2400" dirty="0">
                <a:solidFill>
                  <a:srgbClr val="0B2FC7"/>
                </a:solidFill>
              </a:rPr>
              <a:t>If </a:t>
            </a:r>
            <a:r>
              <a:rPr lang="en-US" altLang="en-US" sz="2400" i="1" dirty="0">
                <a:solidFill>
                  <a:srgbClr val="0B2FC7"/>
                </a:solidFill>
                <a:latin typeface="Times New Roman" panose="02020603050405020304" pitchFamily="18" charset="0"/>
              </a:rPr>
              <a:t>|g</a:t>
            </a:r>
            <a:r>
              <a:rPr lang="en-US" altLang="en-US" sz="2400" dirty="0">
                <a:solidFill>
                  <a:srgbClr val="0B2FC7"/>
                </a:solidFill>
                <a:latin typeface="Times New Roman" panose="02020603050405020304" pitchFamily="18" charset="0"/>
              </a:rPr>
              <a:t>'(</a:t>
            </a:r>
            <a:r>
              <a:rPr lang="en-US" altLang="en-US" sz="2400" i="1" dirty="0">
                <a:solidFill>
                  <a:srgbClr val="0B2FC7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2400" dirty="0">
                <a:solidFill>
                  <a:srgbClr val="0B2FC7"/>
                </a:solidFill>
                <a:latin typeface="Times New Roman" panose="02020603050405020304" pitchFamily="18" charset="0"/>
              </a:rPr>
              <a:t>)| &gt; 1</a:t>
            </a:r>
            <a:r>
              <a:rPr lang="en-US" altLang="en-US" sz="2400" dirty="0">
                <a:solidFill>
                  <a:srgbClr val="0B2FC7"/>
                </a:solidFill>
              </a:rPr>
              <a:t>, the error increase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If the derivative is </a:t>
            </a:r>
            <a:r>
              <a:rPr lang="en-US" altLang="en-US" sz="2400" dirty="0">
                <a:solidFill>
                  <a:srgbClr val="0B2FC7"/>
                </a:solidFill>
              </a:rPr>
              <a:t>positive</a:t>
            </a:r>
            <a:r>
              <a:rPr lang="en-US" altLang="en-US" sz="2400" dirty="0"/>
              <a:t>, the iterative solution will be </a:t>
            </a:r>
            <a:r>
              <a:rPr lang="en-US" altLang="en-US" sz="2400" dirty="0">
                <a:solidFill>
                  <a:srgbClr val="0B2FC7"/>
                </a:solidFill>
              </a:rPr>
              <a:t>monotonic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If the derivative is </a:t>
            </a:r>
            <a:r>
              <a:rPr lang="en-US" altLang="en-US" sz="2400" dirty="0">
                <a:solidFill>
                  <a:srgbClr val="0B2FC7"/>
                </a:solidFill>
              </a:rPr>
              <a:t>negative</a:t>
            </a:r>
            <a:r>
              <a:rPr lang="en-US" altLang="en-US" sz="2400" dirty="0"/>
              <a:t>, the errors will </a:t>
            </a:r>
            <a:r>
              <a:rPr lang="en-US" altLang="en-US" sz="2400" dirty="0">
                <a:solidFill>
                  <a:srgbClr val="0B2FC7"/>
                </a:solidFill>
              </a:rPr>
              <a:t>oscillate</a:t>
            </a:r>
            <a:r>
              <a:rPr lang="en-US" altLang="en-US" sz="2400" dirty="0"/>
              <a:t>.</a:t>
            </a:r>
          </a:p>
        </p:txBody>
      </p:sp>
      <p:graphicFrame>
        <p:nvGraphicFramePr>
          <p:cNvPr id="406534" name="Object 6"/>
          <p:cNvGraphicFramePr>
            <a:graphicFrameLocks noChangeAspect="1"/>
          </p:cNvGraphicFramePr>
          <p:nvPr/>
        </p:nvGraphicFramePr>
        <p:xfrm>
          <a:off x="395288" y="2781300"/>
          <a:ext cx="8051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3924300" imgH="228600" progId="Equation.3">
                  <p:embed/>
                </p:oleObj>
              </mc:Choice>
              <mc:Fallback>
                <p:oleObj name="Equation" r:id="rId5" imgW="3924300" imgH="2286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781300"/>
                        <a:ext cx="8051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6535" name="Object 7"/>
          <p:cNvGraphicFramePr>
            <a:graphicFrameLocks noChangeAspect="1"/>
          </p:cNvGraphicFramePr>
          <p:nvPr/>
        </p:nvGraphicFramePr>
        <p:xfrm>
          <a:off x="395288" y="3213100"/>
          <a:ext cx="5056187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7" imgW="2476500" imgH="431800" progId="Equation.3">
                  <p:embed/>
                </p:oleObj>
              </mc:Choice>
              <mc:Fallback>
                <p:oleObj name="Equation" r:id="rId7" imgW="2476500" imgH="4318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213100"/>
                        <a:ext cx="5056187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6536" name="Rectangle 8"/>
          <p:cNvSpPr>
            <a:spLocks noChangeArrowheads="1"/>
          </p:cNvSpPr>
          <p:nvPr/>
        </p:nvSpPr>
        <p:spPr bwMode="auto">
          <a:xfrm>
            <a:off x="3708400" y="3357563"/>
            <a:ext cx="1800225" cy="503237"/>
          </a:xfrm>
          <a:prstGeom prst="rect">
            <a:avLst/>
          </a:prstGeom>
          <a:noFill/>
          <a:ln w="25400" algn="ctr">
            <a:solidFill>
              <a:srgbClr val="FA1A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7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8CB899-D874-4F59-985E-723BA9D10CB4}" type="slidenum">
              <a:rPr lang="zh-TW" altLang="en-US"/>
              <a:pPr/>
              <a:t>8</a:t>
            </a:fld>
            <a:endParaRPr lang="en-US" altLang="zh-TW"/>
          </a:p>
        </p:txBody>
      </p:sp>
      <p:pic>
        <p:nvPicPr>
          <p:cNvPr id="405508" name="Picture 4" descr="Fig06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188913"/>
            <a:ext cx="5667375" cy="611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5510" name="AutoShape 6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323850" y="5516563"/>
            <a:ext cx="1512888" cy="6477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3200"/>
              <a:t>Demo</a:t>
            </a:r>
          </a:p>
        </p:txBody>
      </p:sp>
      <p:sp>
        <p:nvSpPr>
          <p:cNvPr id="405511" name="Rectangle 7"/>
          <p:cNvSpPr>
            <a:spLocks noChangeArrowheads="1"/>
          </p:cNvSpPr>
          <p:nvPr/>
        </p:nvSpPr>
        <p:spPr bwMode="auto">
          <a:xfrm>
            <a:off x="250825" y="260350"/>
            <a:ext cx="2952750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57250" indent="-395288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844675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339975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835275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2924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7496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2068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6640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000"/>
              <a:t>(a) </a:t>
            </a:r>
            <a:r>
              <a:rPr lang="en-US" altLang="en-US" sz="2000" i="1">
                <a:latin typeface="Times New Roman" panose="02020603050405020304" pitchFamily="18" charset="0"/>
              </a:rPr>
              <a:t>|g</a:t>
            </a:r>
            <a:r>
              <a:rPr lang="en-US" altLang="en-US" sz="2000">
                <a:latin typeface="Times New Roman" panose="02020603050405020304" pitchFamily="18" charset="0"/>
              </a:rPr>
              <a:t>'(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>
                <a:latin typeface="Times New Roman" panose="02020603050405020304" pitchFamily="18" charset="0"/>
              </a:rPr>
              <a:t>)| &lt; 1, </a:t>
            </a: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  <a:r>
              <a:rPr lang="en-US" altLang="en-US" sz="2000">
                <a:latin typeface="Times New Roman" panose="02020603050405020304" pitchFamily="18" charset="0"/>
              </a:rPr>
              <a:t>'(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>
                <a:latin typeface="Times New Roman" panose="02020603050405020304" pitchFamily="18" charset="0"/>
              </a:rPr>
              <a:t>) is +ve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altLang="zh-TW" sz="2000"/>
              <a:t> converge, monotonic </a:t>
            </a:r>
          </a:p>
          <a:p>
            <a:pPr>
              <a:buFont typeface="Symbol" panose="05050102010706020507" pitchFamily="18" charset="2"/>
              <a:buChar char="Þ"/>
            </a:pPr>
            <a:endParaRPr lang="en-US" altLang="zh-TW" sz="2000"/>
          </a:p>
          <a:p>
            <a:pPr>
              <a:buFontTx/>
              <a:buNone/>
            </a:pPr>
            <a:r>
              <a:rPr lang="en-US" altLang="zh-TW" sz="2000"/>
              <a:t>(b) </a:t>
            </a:r>
            <a:r>
              <a:rPr lang="en-US" altLang="en-US" sz="2000" i="1">
                <a:latin typeface="Times New Roman" panose="02020603050405020304" pitchFamily="18" charset="0"/>
              </a:rPr>
              <a:t>|g</a:t>
            </a:r>
            <a:r>
              <a:rPr lang="en-US" altLang="en-US" sz="2000">
                <a:latin typeface="Times New Roman" panose="02020603050405020304" pitchFamily="18" charset="0"/>
              </a:rPr>
              <a:t>'(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>
                <a:latin typeface="Times New Roman" panose="02020603050405020304" pitchFamily="18" charset="0"/>
              </a:rPr>
              <a:t>)| &lt; 1, </a:t>
            </a: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  <a:r>
              <a:rPr lang="en-US" altLang="en-US" sz="2000">
                <a:latin typeface="Times New Roman" panose="02020603050405020304" pitchFamily="18" charset="0"/>
              </a:rPr>
              <a:t>'(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>
                <a:latin typeface="Times New Roman" panose="02020603050405020304" pitchFamily="18" charset="0"/>
              </a:rPr>
              <a:t>) is -ve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altLang="zh-TW" sz="2000"/>
              <a:t> converge, oscillate</a:t>
            </a:r>
          </a:p>
          <a:p>
            <a:pPr>
              <a:buFontTx/>
              <a:buNone/>
            </a:pPr>
            <a:endParaRPr lang="en-US" altLang="zh-TW" sz="2000"/>
          </a:p>
          <a:p>
            <a:pPr>
              <a:buFontTx/>
              <a:buNone/>
            </a:pPr>
            <a:r>
              <a:rPr lang="en-US" altLang="zh-TW" sz="2000"/>
              <a:t>(c) </a:t>
            </a:r>
            <a:r>
              <a:rPr lang="en-US" altLang="en-US" sz="2000" i="1">
                <a:latin typeface="Times New Roman" panose="02020603050405020304" pitchFamily="18" charset="0"/>
              </a:rPr>
              <a:t>|g</a:t>
            </a:r>
            <a:r>
              <a:rPr lang="en-US" altLang="en-US" sz="2000">
                <a:latin typeface="Times New Roman" panose="02020603050405020304" pitchFamily="18" charset="0"/>
              </a:rPr>
              <a:t>'(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>
                <a:latin typeface="Times New Roman" panose="02020603050405020304" pitchFamily="18" charset="0"/>
              </a:rPr>
              <a:t>)| &gt; 1, </a:t>
            </a: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  <a:r>
              <a:rPr lang="en-US" altLang="en-US" sz="2000">
                <a:latin typeface="Times New Roman" panose="02020603050405020304" pitchFamily="18" charset="0"/>
              </a:rPr>
              <a:t>'(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>
                <a:latin typeface="Times New Roman" panose="02020603050405020304" pitchFamily="18" charset="0"/>
              </a:rPr>
              <a:t>) is +ve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altLang="zh-TW" sz="2000"/>
              <a:t> diverge, monotonic</a:t>
            </a:r>
          </a:p>
          <a:p>
            <a:pPr>
              <a:buFont typeface="Symbol" panose="05050102010706020507" pitchFamily="18" charset="2"/>
              <a:buNone/>
            </a:pPr>
            <a:endParaRPr lang="en-US" altLang="zh-TW" sz="2000"/>
          </a:p>
          <a:p>
            <a:pPr>
              <a:buFontTx/>
              <a:buNone/>
            </a:pPr>
            <a:r>
              <a:rPr lang="en-US" altLang="zh-TW" sz="2000"/>
              <a:t>(d) </a:t>
            </a:r>
            <a:r>
              <a:rPr lang="en-US" altLang="en-US" sz="2000" i="1">
                <a:latin typeface="Times New Roman" panose="02020603050405020304" pitchFamily="18" charset="0"/>
              </a:rPr>
              <a:t>|g</a:t>
            </a:r>
            <a:r>
              <a:rPr lang="en-US" altLang="en-US" sz="2000">
                <a:latin typeface="Times New Roman" panose="02020603050405020304" pitchFamily="18" charset="0"/>
              </a:rPr>
              <a:t>'(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>
                <a:latin typeface="Times New Roman" panose="02020603050405020304" pitchFamily="18" charset="0"/>
              </a:rPr>
              <a:t>)| &gt; 1, </a:t>
            </a: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  <a:r>
              <a:rPr lang="en-US" altLang="en-US" sz="2000">
                <a:latin typeface="Times New Roman" panose="02020603050405020304" pitchFamily="18" charset="0"/>
              </a:rPr>
              <a:t>'(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>
                <a:latin typeface="Times New Roman" panose="02020603050405020304" pitchFamily="18" charset="0"/>
              </a:rPr>
              <a:t>) is -ve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altLang="zh-TW" sz="2000"/>
              <a:t> diverge, oscillate</a:t>
            </a:r>
          </a:p>
          <a:p>
            <a:pPr>
              <a:buFont typeface="Symbol" panose="05050102010706020507" pitchFamily="18" charset="2"/>
              <a:buChar char="Þ"/>
            </a:pPr>
            <a:endParaRPr lang="en-US" altLang="zh-TW" sz="2000"/>
          </a:p>
        </p:txBody>
      </p:sp>
    </p:spTree>
    <p:extLst>
      <p:ext uri="{BB962C8B-B14F-4D97-AF65-F5344CB8AC3E}">
        <p14:creationId xmlns:p14="http://schemas.microsoft.com/office/powerpoint/2010/main" val="13342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260" y="609689"/>
            <a:ext cx="77438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649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446</Words>
  <Application>Microsoft Office PowerPoint</Application>
  <PresentationFormat>On-screen Show (4:3)</PresentationFormat>
  <Paragraphs>76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ＭＳ Ｐゴシック</vt:lpstr>
      <vt:lpstr>新細明體</vt:lpstr>
      <vt:lpstr>宋体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1_Office Theme</vt:lpstr>
      <vt:lpstr>Equation</vt:lpstr>
      <vt:lpstr>  MATH 2140  Numerical Methods  </vt:lpstr>
      <vt:lpstr>B.1. Fixed Point Iteration</vt:lpstr>
      <vt:lpstr>Fixed Point Iteration – Example</vt:lpstr>
      <vt:lpstr>Fixed Point Iteration</vt:lpstr>
      <vt:lpstr>PowerPoint Presentation</vt:lpstr>
      <vt:lpstr>How to choose g(x)?</vt:lpstr>
      <vt:lpstr>Convergence of Fixed Point Iteration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2140  Numerical Methods</dc:title>
  <dc:creator>KSU-AlMuzahimiyia</dc:creator>
  <cp:lastModifiedBy>KSU-AlMuzahimiyia</cp:lastModifiedBy>
  <cp:revision>8</cp:revision>
  <dcterms:created xsi:type="dcterms:W3CDTF">2016-09-26T10:26:20Z</dcterms:created>
  <dcterms:modified xsi:type="dcterms:W3CDTF">2017-02-19T11:02:30Z</dcterms:modified>
</cp:coreProperties>
</file>