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x-non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49371" autoAdjust="0"/>
    <p:restoredTop sz="94660" autoAdjust="0"/>
  </p:normalViewPr>
  <p:slideViewPr>
    <p:cSldViewPr snapToGrid="0">
      <p:cViewPr varScale="1">
        <p:scale>
          <a:sx n="79" d="100"/>
          <a:sy n="79" d="100"/>
        </p:scale>
        <p:origin x="96" y="3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169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7A9F65F-FFBA-4577-8AF4-EB6C1C100496}" type="datetimeFigureOut">
              <a:rPr lang="x-none" smtClean="0"/>
              <a:t>4/4/2016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E491DAB-D04A-4B5E-8DDD-10FAD3506B7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76604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51197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pPr/>
              <a:t>Monday, April 04,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9290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pPr/>
              <a:t>Monday, April 04,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96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pPr/>
              <a:t>Monday, April 04,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815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609600" y="1600202"/>
            <a:ext cx="10972800" cy="4967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92603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pPr/>
              <a:t>Monday, April 04,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609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pPr/>
              <a:t>Monday, April 04,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50050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pPr/>
              <a:t>Monday, April 04,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81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pPr/>
              <a:t>Monday, April 04,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9247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pPr/>
              <a:t>Monday, April 04,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6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pPr/>
              <a:t>Monday, April 04,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04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pPr/>
              <a:t>Monday, April 04,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235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pPr/>
              <a:t>Monday, April 04,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498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rtl="0"/>
            <a:fld id="{A80CB818-7379-467D-8E76-EF9D9074A26C}" type="datetime2">
              <a:rPr lang="en-US" smtClean="0"/>
              <a:pPr rtl="0"/>
              <a:t>Monday, April 04,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rtl="0"/>
            <a:fld id="{0CFEC368-1D7A-4F81-ABF6-AE0E36BAF64C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376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lIns="91425" tIns="91425" rIns="91425" bIns="91425" rtlCol="0" anchor="b" anchorCtr="0">
            <a:noAutofit/>
          </a:bodyPr>
          <a:lstStyle/>
          <a:p>
            <a:pPr marL="2286000" indent="457200">
              <a:spcBef>
                <a:spcPts val="0"/>
              </a:spcBef>
            </a:pPr>
            <a:r>
              <a:rPr lang="en" dirty="0" smtClean="0"/>
              <a:t>CSC 215 </a:t>
            </a:r>
            <a:endParaRPr lang="en" dirty="0"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vert="horz" lIns="91425" tIns="91425" rIns="91425" bIns="91425" rtlCol="0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 sz="3600" dirty="0" smtClean="0"/>
              <a:t>Mathematical Functions</a:t>
            </a:r>
            <a:endParaRPr lang="en" sz="3600" dirty="0"/>
          </a:p>
        </p:txBody>
      </p:sp>
    </p:spTree>
    <p:extLst>
      <p:ext uri="{BB962C8B-B14F-4D97-AF65-F5344CB8AC3E}">
        <p14:creationId xmlns:p14="http://schemas.microsoft.com/office/powerpoint/2010/main" val="287646209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Number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function rand() computes a sequence of pseudo-random integers in the range zero to RAND_MAX, which is defined in </a:t>
            </a:r>
            <a:r>
              <a:rPr lang="en-US" dirty="0">
                <a:solidFill>
                  <a:srgbClr val="FF0000"/>
                </a:solidFill>
              </a:rPr>
              <a:t>&lt;</a:t>
            </a:r>
            <a:r>
              <a:rPr lang="en-US" dirty="0" err="1">
                <a:solidFill>
                  <a:srgbClr val="FF0000"/>
                </a:solidFill>
              </a:rPr>
              <a:t>stdlib.h</a:t>
            </a:r>
            <a:r>
              <a:rPr lang="en-US" dirty="0">
                <a:solidFill>
                  <a:srgbClr val="FF0000"/>
                </a:solidFill>
              </a:rPr>
              <a:t>&gt;.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b="1" dirty="0"/>
              <a:t>RAND_MAX</a:t>
            </a:r>
            <a:r>
              <a:rPr lang="en-US" dirty="0"/>
              <a:t> is a constant whose default value may vary between implementations but it is granted to be at least 32767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dirty="0" err="1"/>
              <a:t>int</a:t>
            </a:r>
            <a:r>
              <a:rPr lang="en-US" dirty="0"/>
              <a:t> rand(void</a:t>
            </a:r>
            <a:r>
              <a:rPr lang="en-US" dirty="0" smtClean="0"/>
              <a:t>)</a:t>
            </a:r>
          </a:p>
          <a:p>
            <a:r>
              <a:rPr lang="en-US" b="1" dirty="0"/>
              <a:t>Return </a:t>
            </a:r>
            <a:r>
              <a:rPr lang="en-US" b="1" dirty="0" smtClean="0"/>
              <a:t>Value:</a:t>
            </a:r>
            <a:endParaRPr lang="en-US" b="1" dirty="0"/>
          </a:p>
          <a:p>
            <a:pPr lvl="1"/>
            <a:r>
              <a:rPr lang="en-US" dirty="0"/>
              <a:t>This function returns an integer value between 0 and RAND_MAX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092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stdlib.h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en-US" dirty="0" smtClean="0"/>
              <a:t>n = 5;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/* Print 5 random numbers from 0 to 49 */</a:t>
            </a:r>
          </a:p>
          <a:p>
            <a:pPr marL="0" indent="0">
              <a:buNone/>
            </a:pPr>
            <a:r>
              <a:rPr lang="en-US" dirty="0"/>
              <a:t>   for( </a:t>
            </a:r>
            <a:r>
              <a:rPr lang="en-US" dirty="0" err="1"/>
              <a:t>i</a:t>
            </a:r>
            <a:r>
              <a:rPr lang="en-US" dirty="0"/>
              <a:t> = 0 ; </a:t>
            </a:r>
            <a:r>
              <a:rPr lang="en-US" dirty="0" err="1"/>
              <a:t>i</a:t>
            </a:r>
            <a:r>
              <a:rPr lang="en-US" dirty="0"/>
              <a:t> &lt; n ; </a:t>
            </a:r>
            <a:r>
              <a:rPr lang="en-US" dirty="0" err="1"/>
              <a:t>i</a:t>
            </a:r>
            <a:r>
              <a:rPr lang="en-US" dirty="0"/>
              <a:t>++ ) </a:t>
            </a:r>
          </a:p>
          <a:p>
            <a:pPr marL="0" indent="0">
              <a:buNone/>
            </a:pPr>
            <a:r>
              <a:rPr lang="en-US" dirty="0"/>
              <a:t>   {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printf</a:t>
            </a:r>
            <a:r>
              <a:rPr lang="en-US" dirty="0"/>
              <a:t>("%d\n", rand() % 50);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   </a:t>
            </a:r>
          </a:p>
          <a:p>
            <a:pPr marL="0" indent="0">
              <a:buNone/>
            </a:pPr>
            <a:r>
              <a:rPr lang="en-US" dirty="0"/>
              <a:t>   return(0);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30553" y="5103673"/>
            <a:ext cx="5861447" cy="1754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b="1" u="sng" dirty="0" smtClean="0">
                <a:solidFill>
                  <a:srgbClr val="FF0000"/>
                </a:solidFill>
              </a:rPr>
              <a:t>Output</a:t>
            </a:r>
            <a:r>
              <a:rPr lang="en-US" dirty="0" smtClean="0"/>
              <a:t>:</a:t>
            </a:r>
            <a:endParaRPr lang="en-US" dirty="0"/>
          </a:p>
          <a:p>
            <a:pPr algn="l"/>
            <a:r>
              <a:rPr lang="en-US" dirty="0"/>
              <a:t>33</a:t>
            </a:r>
          </a:p>
          <a:p>
            <a:pPr algn="l"/>
            <a:r>
              <a:rPr lang="en-US" dirty="0"/>
              <a:t>36</a:t>
            </a:r>
          </a:p>
          <a:p>
            <a:pPr algn="l"/>
            <a:r>
              <a:rPr lang="en-US" dirty="0"/>
              <a:t>27</a:t>
            </a:r>
          </a:p>
          <a:p>
            <a:pPr algn="l"/>
            <a:r>
              <a:rPr lang="en-US" dirty="0"/>
              <a:t>15</a:t>
            </a:r>
          </a:p>
          <a:p>
            <a:pPr algn="l"/>
            <a:r>
              <a:rPr lang="en-US" dirty="0"/>
              <a:t>43</a:t>
            </a:r>
          </a:p>
        </p:txBody>
      </p:sp>
    </p:spTree>
    <p:extLst>
      <p:ext uri="{BB962C8B-B14F-4D97-AF65-F5344CB8AC3E}">
        <p14:creationId xmlns:p14="http://schemas.microsoft.com/office/powerpoint/2010/main" val="352941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math.h</a:t>
            </a:r>
            <a:endParaRPr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Include mathematical functions</a:t>
            </a:r>
          </a:p>
          <a:p>
            <a:endParaRPr lang="en-US" dirty="0" smtClean="0"/>
          </a:p>
          <a:p>
            <a:r>
              <a:rPr lang="en-US" dirty="0" smtClean="0"/>
              <a:t>All functions in </a:t>
            </a:r>
            <a:r>
              <a:rPr lang="en-US" dirty="0" smtClean="0"/>
              <a:t>this library </a:t>
            </a:r>
            <a:r>
              <a:rPr lang="en-US" dirty="0"/>
              <a:t>take </a:t>
            </a:r>
            <a:r>
              <a:rPr lang="en-US" b="1" dirty="0"/>
              <a:t>double</a:t>
            </a:r>
            <a:r>
              <a:rPr lang="en-US" dirty="0"/>
              <a:t> as an argument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All </a:t>
            </a:r>
            <a:r>
              <a:rPr lang="en-US" dirty="0"/>
              <a:t>functions in this library return </a:t>
            </a:r>
            <a:r>
              <a:rPr lang="en-US" b="1" dirty="0" smtClean="0"/>
              <a:t>double</a:t>
            </a:r>
            <a:r>
              <a:rPr lang="en-US" dirty="0"/>
              <a:t> as the result.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529541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 </a:t>
            </a:r>
            <a:r>
              <a:rPr lang="en-US" dirty="0" err="1" smtClean="0"/>
              <a:t>sqrt</a:t>
            </a:r>
            <a:r>
              <a:rPr lang="en-US" dirty="0" smtClean="0"/>
              <a:t>(double x)</a:t>
            </a:r>
            <a:endParaRPr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Parameter: x</a:t>
            </a:r>
            <a:r>
              <a:rPr lang="en-US" dirty="0" smtClean="0"/>
              <a:t> − This is the floating point value.</a:t>
            </a:r>
            <a:endParaRPr lang="en-US" dirty="0"/>
          </a:p>
          <a:p>
            <a:r>
              <a:rPr lang="en-US" b="1" dirty="0"/>
              <a:t>Return </a:t>
            </a:r>
            <a:r>
              <a:rPr lang="en-US" b="1" dirty="0" smtClean="0"/>
              <a:t>Value: </a:t>
            </a:r>
            <a:r>
              <a:rPr lang="en-US" dirty="0" smtClean="0"/>
              <a:t>Returns </a:t>
            </a:r>
            <a:r>
              <a:rPr lang="en-US" dirty="0"/>
              <a:t>the square root of </a:t>
            </a:r>
            <a:r>
              <a:rPr lang="en-US" b="1" dirty="0"/>
              <a:t>x</a:t>
            </a:r>
            <a:r>
              <a:rPr lang="en-US" dirty="0"/>
              <a:t>.</a:t>
            </a:r>
          </a:p>
          <a:p>
            <a:r>
              <a:rPr lang="en-US" b="1" dirty="0" smtClean="0"/>
              <a:t>Example: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math.h</a:t>
            </a:r>
            <a:r>
              <a:rPr lang="en-US" dirty="0" smtClean="0"/>
              <a:t>&gt;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 ()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printf</a:t>
            </a:r>
            <a:r>
              <a:rPr lang="en-US" dirty="0"/>
              <a:t>("Square root of %lf is %lf\n", 16.0, </a:t>
            </a:r>
            <a:r>
              <a:rPr lang="en-US" dirty="0" err="1"/>
              <a:t>sqrt</a:t>
            </a:r>
            <a:r>
              <a:rPr lang="en-US" dirty="0"/>
              <a:t>(16.0) );</a:t>
            </a:r>
          </a:p>
          <a:p>
            <a:pPr marL="0" indent="0">
              <a:buNone/>
            </a:pPr>
            <a:r>
              <a:rPr lang="en-US" dirty="0" smtClean="0"/>
              <a:t>   return(0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b="1" u="sng" dirty="0">
                <a:solidFill>
                  <a:srgbClr val="FF0000"/>
                </a:solidFill>
              </a:rPr>
              <a:t>Output: </a:t>
            </a:r>
            <a:r>
              <a:rPr lang="en-US" dirty="0"/>
              <a:t>Square root of 16.000000 is 4.000000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647629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 pow (double x, double y)</a:t>
            </a:r>
            <a:endParaRPr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697" y="1822622"/>
            <a:ext cx="109728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Parameters</a:t>
            </a:r>
          </a:p>
          <a:p>
            <a:pPr lvl="1"/>
            <a:r>
              <a:rPr lang="en-US" b="1" dirty="0"/>
              <a:t>x</a:t>
            </a:r>
            <a:r>
              <a:rPr lang="en-US" dirty="0"/>
              <a:t> − This is the floating point base value.</a:t>
            </a:r>
          </a:p>
          <a:p>
            <a:pPr lvl="1"/>
            <a:r>
              <a:rPr lang="en-US" b="1" dirty="0"/>
              <a:t>y</a:t>
            </a:r>
            <a:r>
              <a:rPr lang="en-US" dirty="0"/>
              <a:t> − This is the floating point power value.</a:t>
            </a:r>
          </a:p>
          <a:p>
            <a:r>
              <a:rPr lang="en-US" b="1" dirty="0"/>
              <a:t>Return </a:t>
            </a:r>
            <a:r>
              <a:rPr lang="en-US" b="1" dirty="0" smtClean="0"/>
              <a:t>Value:</a:t>
            </a:r>
            <a:endParaRPr lang="en-US" b="1" dirty="0"/>
          </a:p>
          <a:p>
            <a:pPr lvl="1"/>
            <a:r>
              <a:rPr lang="en-US" dirty="0"/>
              <a:t>This function returns the result of raising </a:t>
            </a:r>
            <a:r>
              <a:rPr lang="en-US" b="1" dirty="0"/>
              <a:t>x</a:t>
            </a:r>
            <a:r>
              <a:rPr lang="en-US" dirty="0"/>
              <a:t> to the power </a:t>
            </a:r>
            <a:r>
              <a:rPr lang="en-US" b="1" dirty="0"/>
              <a:t>y</a:t>
            </a:r>
            <a:r>
              <a:rPr lang="en-US" dirty="0"/>
              <a:t>.</a:t>
            </a:r>
          </a:p>
          <a:p>
            <a:r>
              <a:rPr lang="en-US" b="1" dirty="0" smtClean="0"/>
              <a:t>Example: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math.h</a:t>
            </a:r>
            <a:r>
              <a:rPr lang="en-US" dirty="0" smtClean="0"/>
              <a:t>&gt;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 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printf</a:t>
            </a:r>
            <a:r>
              <a:rPr lang="en-US" dirty="0"/>
              <a:t>("Value 2.0 ^ 3 = %lf\n", pow(2.0, 3</a:t>
            </a:r>
            <a:r>
              <a:rPr lang="en-US" dirty="0" smtClean="0"/>
              <a:t>));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return(0);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b="1" u="sng" dirty="0">
                <a:solidFill>
                  <a:srgbClr val="FF0000"/>
                </a:solidFill>
              </a:rPr>
              <a:t>Output:</a:t>
            </a:r>
            <a:r>
              <a:rPr lang="en-US" b="1" dirty="0">
                <a:solidFill>
                  <a:srgbClr val="FF0000"/>
                </a:solidFill>
              </a:rPr>
              <a:t>  </a:t>
            </a:r>
            <a:r>
              <a:rPr lang="en-US" dirty="0"/>
              <a:t>Value 2.0 ^ 3 = 8.000000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3630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</a:t>
            </a:r>
            <a:r>
              <a:rPr lang="en-US" dirty="0" err="1"/>
              <a:t>fabs</a:t>
            </a:r>
            <a:r>
              <a:rPr lang="en-US" dirty="0"/>
              <a:t>(double x)</a:t>
            </a:r>
            <a:endParaRPr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6005259" cy="48768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Parameters</a:t>
            </a:r>
          </a:p>
          <a:p>
            <a:pPr lvl="1"/>
            <a:r>
              <a:rPr lang="en-US" b="1" dirty="0"/>
              <a:t>x</a:t>
            </a:r>
            <a:r>
              <a:rPr lang="en-US" dirty="0"/>
              <a:t> − This is the floating point value.</a:t>
            </a:r>
          </a:p>
          <a:p>
            <a:r>
              <a:rPr lang="en-US" b="1" dirty="0"/>
              <a:t>Return Value</a:t>
            </a:r>
          </a:p>
          <a:p>
            <a:pPr lvl="1"/>
            <a:r>
              <a:rPr lang="en-US" dirty="0"/>
              <a:t>This function returns the absolute value of x.</a:t>
            </a:r>
          </a:p>
          <a:p>
            <a:r>
              <a:rPr lang="en-US" b="1" dirty="0" smtClean="0"/>
              <a:t>Example: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math.h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 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a, b;</a:t>
            </a:r>
          </a:p>
          <a:p>
            <a:pPr marL="0" indent="0">
              <a:buNone/>
            </a:pPr>
            <a:r>
              <a:rPr lang="en-US" dirty="0"/>
              <a:t>   a = 1234;</a:t>
            </a:r>
          </a:p>
          <a:p>
            <a:pPr marL="0" indent="0">
              <a:buNone/>
            </a:pPr>
            <a:r>
              <a:rPr lang="en-US" dirty="0"/>
              <a:t>   b = -344;</a:t>
            </a:r>
          </a:p>
          <a:p>
            <a:pPr marL="0" indent="0">
              <a:buNone/>
            </a:pPr>
            <a:r>
              <a:rPr lang="en-US" dirty="0"/>
              <a:t>  double c = -135;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printf</a:t>
            </a:r>
            <a:r>
              <a:rPr lang="en-US" dirty="0"/>
              <a:t>("The absolute value of %d is %lf\n", a, </a:t>
            </a:r>
            <a:r>
              <a:rPr lang="en-US" dirty="0" err="1"/>
              <a:t>fabs</a:t>
            </a:r>
            <a:r>
              <a:rPr lang="en-US" dirty="0"/>
              <a:t>(a));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printf</a:t>
            </a:r>
            <a:r>
              <a:rPr lang="en-US" dirty="0"/>
              <a:t>("The absolute value of %d is %lf\n", b, </a:t>
            </a:r>
            <a:r>
              <a:rPr lang="en-US" dirty="0" err="1"/>
              <a:t>fabs</a:t>
            </a:r>
            <a:r>
              <a:rPr lang="en-US" dirty="0"/>
              <a:t>(b));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printf</a:t>
            </a:r>
            <a:r>
              <a:rPr lang="en-US" dirty="0"/>
              <a:t>("The absolute value of %lf is %lf\n", c, </a:t>
            </a:r>
            <a:r>
              <a:rPr lang="en-US" dirty="0" err="1"/>
              <a:t>fabs</a:t>
            </a:r>
            <a:r>
              <a:rPr lang="en-US" dirty="0"/>
              <a:t>(c));</a:t>
            </a:r>
          </a:p>
          <a:p>
            <a:pPr marL="0" indent="0">
              <a:buNone/>
            </a:pPr>
            <a:r>
              <a:rPr lang="en-US" dirty="0"/>
              <a:t>   return(0);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x-none" dirty="0"/>
          </a:p>
        </p:txBody>
      </p:sp>
      <p:sp>
        <p:nvSpPr>
          <p:cNvPr id="4" name="TextBox 3"/>
          <p:cNvSpPr txBox="1"/>
          <p:nvPr/>
        </p:nvSpPr>
        <p:spPr>
          <a:xfrm>
            <a:off x="6330553" y="5380672"/>
            <a:ext cx="586144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b="1" u="sng" dirty="0" smtClean="0">
                <a:solidFill>
                  <a:srgbClr val="FF0000"/>
                </a:solidFill>
              </a:rPr>
              <a:t>Output</a:t>
            </a:r>
            <a:r>
              <a:rPr lang="en-US" dirty="0" smtClean="0"/>
              <a:t>: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The absolute value of 1234 is 1234.000000</a:t>
            </a:r>
          </a:p>
          <a:p>
            <a:pPr algn="l"/>
            <a:r>
              <a:rPr lang="en-US" dirty="0"/>
              <a:t>The absolute value of -344 is 344.000000</a:t>
            </a:r>
          </a:p>
          <a:p>
            <a:pPr algn="l"/>
            <a:r>
              <a:rPr lang="en-US" dirty="0"/>
              <a:t>The absolute value of -135.000000 is 135.000000</a:t>
            </a:r>
          </a:p>
        </p:txBody>
      </p:sp>
    </p:spTree>
    <p:extLst>
      <p:ext uri="{BB962C8B-B14F-4D97-AF65-F5344CB8AC3E}">
        <p14:creationId xmlns:p14="http://schemas.microsoft.com/office/powerpoint/2010/main" val="245965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 ceil (double x)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700" b="1" dirty="0"/>
              <a:t>Parameters</a:t>
            </a:r>
          </a:p>
          <a:p>
            <a:pPr lvl="1"/>
            <a:r>
              <a:rPr lang="en-US" sz="1700" b="1" dirty="0"/>
              <a:t>x</a:t>
            </a:r>
            <a:r>
              <a:rPr lang="en-US" sz="1700" dirty="0"/>
              <a:t> − This is the floating point value.</a:t>
            </a:r>
          </a:p>
          <a:p>
            <a:r>
              <a:rPr lang="en-US" sz="1700" b="1" dirty="0"/>
              <a:t>Return Value</a:t>
            </a:r>
          </a:p>
          <a:p>
            <a:pPr lvl="1"/>
            <a:r>
              <a:rPr lang="en-US" sz="1700" dirty="0"/>
              <a:t>This function returns the smallest integral value not less than x.</a:t>
            </a:r>
          </a:p>
          <a:p>
            <a:r>
              <a:rPr lang="en-US" sz="1700" b="1" dirty="0" smtClean="0"/>
              <a:t>Example</a:t>
            </a:r>
            <a:r>
              <a:rPr lang="en-US" sz="1700" b="1" dirty="0"/>
              <a:t>:</a:t>
            </a:r>
          </a:p>
          <a:p>
            <a:pPr marL="0" indent="0">
              <a:buNone/>
            </a:pPr>
            <a:r>
              <a:rPr lang="ro-RO" sz="1700" dirty="0"/>
              <a:t>#include &lt;stdio.h&gt;</a:t>
            </a:r>
          </a:p>
          <a:p>
            <a:pPr marL="0" indent="0">
              <a:buNone/>
            </a:pPr>
            <a:r>
              <a:rPr lang="ro-RO" sz="1700" dirty="0"/>
              <a:t>#include &lt;math.h</a:t>
            </a:r>
            <a:r>
              <a:rPr lang="ro-RO" sz="1700" dirty="0" smtClean="0"/>
              <a:t>&gt;</a:t>
            </a:r>
            <a:endParaRPr lang="ro-RO" sz="1700" dirty="0"/>
          </a:p>
          <a:p>
            <a:pPr marL="0" indent="0">
              <a:buNone/>
            </a:pPr>
            <a:r>
              <a:rPr lang="ro-RO" sz="1700" dirty="0"/>
              <a:t>int main ()</a:t>
            </a:r>
          </a:p>
          <a:p>
            <a:pPr marL="0" indent="0">
              <a:buNone/>
            </a:pPr>
            <a:r>
              <a:rPr lang="ro-RO" sz="1700" dirty="0"/>
              <a:t>{</a:t>
            </a:r>
          </a:p>
          <a:p>
            <a:pPr marL="0" indent="0">
              <a:buNone/>
            </a:pPr>
            <a:r>
              <a:rPr lang="ro-RO" sz="1700" dirty="0"/>
              <a:t>   float val1=1.6, val2=1.2, val3=2.8; </a:t>
            </a:r>
          </a:p>
          <a:p>
            <a:pPr marL="0" indent="0">
              <a:buNone/>
            </a:pPr>
            <a:r>
              <a:rPr lang="ro-RO" sz="1700" dirty="0"/>
              <a:t>   int val4 = 2</a:t>
            </a:r>
            <a:r>
              <a:rPr lang="ro-RO" sz="1700" dirty="0" smtClean="0"/>
              <a:t>;</a:t>
            </a:r>
            <a:endParaRPr lang="ro-RO" sz="1700" dirty="0"/>
          </a:p>
          <a:p>
            <a:pPr marL="0" indent="0">
              <a:buNone/>
            </a:pPr>
            <a:r>
              <a:rPr lang="ro-RO" sz="1700" dirty="0"/>
              <a:t>   printf ("value1 = %.1lf\n", ceil(val1));</a:t>
            </a:r>
          </a:p>
          <a:p>
            <a:pPr marL="0" indent="0">
              <a:buNone/>
            </a:pPr>
            <a:r>
              <a:rPr lang="ro-RO" sz="1700" dirty="0"/>
              <a:t>   printf ("value2 = %.1lf\n", ceil(val2));</a:t>
            </a:r>
          </a:p>
          <a:p>
            <a:pPr marL="0" indent="0">
              <a:buNone/>
            </a:pPr>
            <a:r>
              <a:rPr lang="ro-RO" sz="1700" dirty="0"/>
              <a:t>   printf ("value3 = %.1lf\n", ceil(val3));</a:t>
            </a:r>
          </a:p>
          <a:p>
            <a:pPr marL="0" indent="0">
              <a:buNone/>
            </a:pPr>
            <a:r>
              <a:rPr lang="ro-RO" sz="1700" dirty="0"/>
              <a:t>   printf ("value4 = %.1lf\n", ceil(val4)</a:t>
            </a:r>
            <a:r>
              <a:rPr lang="ro-RO" sz="1700" dirty="0" smtClean="0"/>
              <a:t>)</a:t>
            </a:r>
            <a:r>
              <a:rPr lang="ro-RO" sz="1700" dirty="0"/>
              <a:t>;</a:t>
            </a:r>
          </a:p>
          <a:p>
            <a:pPr marL="0" indent="0">
              <a:buNone/>
            </a:pPr>
            <a:r>
              <a:rPr lang="ro-RO" sz="1700" dirty="0"/>
              <a:t>   return(0);</a:t>
            </a:r>
          </a:p>
          <a:p>
            <a:pPr marL="0" indent="0">
              <a:buNone/>
            </a:pPr>
            <a:r>
              <a:rPr lang="ro-RO" sz="1700" dirty="0"/>
              <a:t>}</a:t>
            </a:r>
            <a:endParaRPr lang="en-US" sz="1700" dirty="0"/>
          </a:p>
        </p:txBody>
      </p:sp>
      <p:sp>
        <p:nvSpPr>
          <p:cNvPr id="4" name="TextBox 3"/>
          <p:cNvSpPr txBox="1"/>
          <p:nvPr/>
        </p:nvSpPr>
        <p:spPr>
          <a:xfrm>
            <a:off x="6330553" y="5380672"/>
            <a:ext cx="586144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b="1" u="sng" dirty="0" smtClean="0">
                <a:solidFill>
                  <a:srgbClr val="FF0000"/>
                </a:solidFill>
              </a:rPr>
              <a:t>Output</a:t>
            </a:r>
            <a:r>
              <a:rPr lang="en-US" dirty="0" smtClean="0"/>
              <a:t>:</a:t>
            </a:r>
            <a:endParaRPr lang="en-US" dirty="0"/>
          </a:p>
          <a:p>
            <a:pPr algn="l"/>
            <a:r>
              <a:rPr lang="fi-FI" dirty="0"/>
              <a:t>value1 = 2.0</a:t>
            </a:r>
          </a:p>
          <a:p>
            <a:pPr algn="l"/>
            <a:r>
              <a:rPr lang="fi-FI" dirty="0"/>
              <a:t>value2 = 2.0</a:t>
            </a:r>
          </a:p>
          <a:p>
            <a:pPr algn="l"/>
            <a:r>
              <a:rPr lang="fi-FI" dirty="0"/>
              <a:t>value3 = 3.0</a:t>
            </a:r>
          </a:p>
          <a:p>
            <a:pPr algn="l"/>
            <a:r>
              <a:rPr lang="fi-FI" dirty="0"/>
              <a:t>value4 = 2.0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31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 floor (double x)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700" b="1" dirty="0"/>
              <a:t>Parameters</a:t>
            </a:r>
          </a:p>
          <a:p>
            <a:pPr lvl="1"/>
            <a:r>
              <a:rPr lang="en-US" sz="1700" b="1" dirty="0"/>
              <a:t>x</a:t>
            </a:r>
            <a:r>
              <a:rPr lang="en-US" sz="1700" dirty="0"/>
              <a:t> − This is the floating point value.</a:t>
            </a:r>
          </a:p>
          <a:p>
            <a:r>
              <a:rPr lang="en-US" sz="1700" b="1" dirty="0"/>
              <a:t>Return Value</a:t>
            </a:r>
          </a:p>
          <a:p>
            <a:pPr lvl="1"/>
            <a:r>
              <a:rPr lang="en-US" sz="1700" dirty="0" smtClean="0"/>
              <a:t>This function returns the largest </a:t>
            </a:r>
            <a:r>
              <a:rPr lang="en-US" sz="1700" dirty="0"/>
              <a:t>integral value not </a:t>
            </a:r>
            <a:r>
              <a:rPr lang="en-US" sz="1700" dirty="0" smtClean="0"/>
              <a:t>greater </a:t>
            </a:r>
            <a:r>
              <a:rPr lang="en-US" sz="1700" dirty="0"/>
              <a:t>than x.</a:t>
            </a:r>
          </a:p>
          <a:p>
            <a:r>
              <a:rPr lang="en-US" sz="1700" b="1" dirty="0" smtClean="0"/>
              <a:t>Example</a:t>
            </a:r>
            <a:r>
              <a:rPr lang="en-US" sz="1700" b="1" dirty="0"/>
              <a:t>:</a:t>
            </a:r>
          </a:p>
          <a:p>
            <a:pPr marL="0" indent="0">
              <a:buNone/>
            </a:pPr>
            <a:r>
              <a:rPr lang="en-US" sz="1700" dirty="0"/>
              <a:t>#include &lt;</a:t>
            </a:r>
            <a:r>
              <a:rPr lang="en-US" sz="1700" dirty="0" err="1"/>
              <a:t>stdio.h</a:t>
            </a:r>
            <a:r>
              <a:rPr lang="en-US" sz="1700" dirty="0"/>
              <a:t>&gt;</a:t>
            </a:r>
          </a:p>
          <a:p>
            <a:pPr marL="0" indent="0">
              <a:buNone/>
            </a:pPr>
            <a:r>
              <a:rPr lang="en-US" sz="1700" dirty="0"/>
              <a:t>#include &lt;</a:t>
            </a:r>
            <a:r>
              <a:rPr lang="en-US" sz="1700" dirty="0" err="1"/>
              <a:t>math.h</a:t>
            </a:r>
            <a:r>
              <a:rPr lang="en-US" sz="1700" dirty="0"/>
              <a:t>&gt;</a:t>
            </a:r>
          </a:p>
          <a:p>
            <a:pPr marL="0" indent="0">
              <a:buNone/>
            </a:pPr>
            <a:r>
              <a:rPr lang="en-US" sz="1700" dirty="0" err="1"/>
              <a:t>int</a:t>
            </a:r>
            <a:r>
              <a:rPr lang="en-US" sz="1700" dirty="0"/>
              <a:t> main ()</a:t>
            </a:r>
          </a:p>
          <a:p>
            <a:pPr marL="0" indent="0">
              <a:buNone/>
            </a:pPr>
            <a:r>
              <a:rPr lang="en-US" sz="1700" dirty="0" smtClean="0"/>
              <a:t>{</a:t>
            </a:r>
            <a:endParaRPr lang="en-US" sz="1700" dirty="0"/>
          </a:p>
          <a:p>
            <a:pPr marL="0" indent="0">
              <a:buNone/>
            </a:pPr>
            <a:r>
              <a:rPr lang="en-US" sz="1700" dirty="0"/>
              <a:t>   float val1 = 1.6, val2 = </a:t>
            </a:r>
            <a:r>
              <a:rPr lang="en-US" sz="1700" dirty="0" smtClean="0"/>
              <a:t>-9.8, </a:t>
            </a:r>
            <a:r>
              <a:rPr lang="en-US" sz="1700" dirty="0"/>
              <a:t>val3 = 2.8;</a:t>
            </a:r>
          </a:p>
          <a:p>
            <a:pPr marL="0" indent="0">
              <a:buNone/>
            </a:pPr>
            <a:r>
              <a:rPr lang="en-US" sz="1700" dirty="0"/>
              <a:t>   </a:t>
            </a:r>
            <a:r>
              <a:rPr lang="en-US" sz="1700" dirty="0" err="1"/>
              <a:t>int</a:t>
            </a:r>
            <a:r>
              <a:rPr lang="en-US" sz="1700" dirty="0"/>
              <a:t> val4 = 2</a:t>
            </a:r>
            <a:r>
              <a:rPr lang="en-US" sz="1700" dirty="0" smtClean="0"/>
              <a:t>;</a:t>
            </a:r>
            <a:endParaRPr lang="en-US" sz="1700" dirty="0"/>
          </a:p>
          <a:p>
            <a:pPr marL="0" indent="0">
              <a:buNone/>
            </a:pPr>
            <a:r>
              <a:rPr lang="en-US" sz="1700" dirty="0"/>
              <a:t>   </a:t>
            </a:r>
            <a:r>
              <a:rPr lang="en-US" sz="1700" dirty="0" err="1"/>
              <a:t>printf</a:t>
            </a:r>
            <a:r>
              <a:rPr lang="en-US" sz="1700" dirty="0"/>
              <a:t>("Value1 = %.1lf\n", floor(val1));</a:t>
            </a:r>
          </a:p>
          <a:p>
            <a:pPr marL="0" indent="0">
              <a:buNone/>
            </a:pPr>
            <a:r>
              <a:rPr lang="en-US" sz="1700" dirty="0"/>
              <a:t>   </a:t>
            </a:r>
            <a:r>
              <a:rPr lang="en-US" sz="1700" dirty="0" err="1"/>
              <a:t>printf</a:t>
            </a:r>
            <a:r>
              <a:rPr lang="en-US" sz="1700" dirty="0"/>
              <a:t>("Value2 = %.1lf\n", floor(val2));</a:t>
            </a:r>
          </a:p>
          <a:p>
            <a:pPr marL="0" indent="0">
              <a:buNone/>
            </a:pPr>
            <a:r>
              <a:rPr lang="en-US" sz="1700" dirty="0"/>
              <a:t>   </a:t>
            </a:r>
            <a:r>
              <a:rPr lang="en-US" sz="1700" dirty="0" err="1"/>
              <a:t>printf</a:t>
            </a:r>
            <a:r>
              <a:rPr lang="en-US" sz="1700" dirty="0"/>
              <a:t>("Value3 = %.1lf\n", floor(val3));</a:t>
            </a:r>
          </a:p>
          <a:p>
            <a:pPr marL="0" indent="0">
              <a:buNone/>
            </a:pPr>
            <a:r>
              <a:rPr lang="en-US" sz="1700" dirty="0"/>
              <a:t>   </a:t>
            </a:r>
            <a:r>
              <a:rPr lang="en-US" sz="1700" dirty="0" err="1"/>
              <a:t>printf</a:t>
            </a:r>
            <a:r>
              <a:rPr lang="en-US" sz="1700" dirty="0"/>
              <a:t>("Value4 = %.1lf\n", floor(val4));</a:t>
            </a:r>
          </a:p>
          <a:p>
            <a:pPr marL="0" indent="0">
              <a:buNone/>
            </a:pPr>
            <a:r>
              <a:rPr lang="en-US" sz="1700" dirty="0"/>
              <a:t>  </a:t>
            </a:r>
            <a:r>
              <a:rPr lang="en-US" sz="1700" dirty="0" smtClean="0"/>
              <a:t> return</a:t>
            </a:r>
            <a:r>
              <a:rPr lang="en-US" sz="1700" dirty="0"/>
              <a:t>(0);</a:t>
            </a:r>
          </a:p>
          <a:p>
            <a:pPr marL="0" indent="0">
              <a:buNone/>
            </a:pPr>
            <a:r>
              <a:rPr lang="en-US" sz="1700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30553" y="5380672"/>
            <a:ext cx="586144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b="1" u="sng" dirty="0" smtClean="0">
                <a:solidFill>
                  <a:srgbClr val="FF0000"/>
                </a:solidFill>
              </a:rPr>
              <a:t>Output</a:t>
            </a:r>
            <a:r>
              <a:rPr lang="en-US" dirty="0" smtClean="0"/>
              <a:t>:</a:t>
            </a:r>
            <a:endParaRPr lang="en-US" dirty="0"/>
          </a:p>
          <a:p>
            <a:pPr algn="l"/>
            <a:r>
              <a:rPr lang="fi-FI" dirty="0"/>
              <a:t>Value1 = 1.0</a:t>
            </a:r>
          </a:p>
          <a:p>
            <a:pPr algn="l"/>
            <a:r>
              <a:rPr lang="fi-FI" dirty="0"/>
              <a:t>Value2 = </a:t>
            </a:r>
            <a:r>
              <a:rPr lang="fi-FI" dirty="0" smtClean="0"/>
              <a:t>-10.0</a:t>
            </a:r>
            <a:endParaRPr lang="fi-FI" dirty="0"/>
          </a:p>
          <a:p>
            <a:pPr algn="l"/>
            <a:r>
              <a:rPr lang="fi-FI" dirty="0"/>
              <a:t>Value3 = 2.0</a:t>
            </a:r>
          </a:p>
          <a:p>
            <a:pPr algn="l"/>
            <a:r>
              <a:rPr lang="fi-FI" dirty="0"/>
              <a:t>Value4 = 2.0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847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</a:t>
            </a:r>
            <a:r>
              <a:rPr lang="en-US" dirty="0" err="1"/>
              <a:t>fmod</a:t>
            </a:r>
            <a:r>
              <a:rPr lang="en-US" dirty="0"/>
              <a:t>(double x, double 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700" b="1" dirty="0"/>
              <a:t>Parameters</a:t>
            </a:r>
          </a:p>
          <a:p>
            <a:pPr lvl="1"/>
            <a:r>
              <a:rPr lang="en-US" sz="1700" b="1" dirty="0"/>
              <a:t>x</a:t>
            </a:r>
            <a:r>
              <a:rPr lang="en-US" sz="1700" dirty="0"/>
              <a:t> − </a:t>
            </a:r>
            <a:r>
              <a:rPr lang="en-US" sz="1700" dirty="0" smtClean="0"/>
              <a:t>This </a:t>
            </a:r>
            <a:r>
              <a:rPr lang="en-US" sz="1700" dirty="0"/>
              <a:t>is the floating point value with the division numerator i.e. x.</a:t>
            </a:r>
          </a:p>
          <a:p>
            <a:pPr lvl="1"/>
            <a:r>
              <a:rPr lang="en-US" sz="1700" dirty="0" smtClean="0"/>
              <a:t>y </a:t>
            </a:r>
            <a:r>
              <a:rPr lang="en-US" sz="1700" dirty="0"/>
              <a:t>− This is the floating point value with the division denominator i.e. </a:t>
            </a:r>
            <a:r>
              <a:rPr lang="en-US" sz="1700" dirty="0" smtClean="0"/>
              <a:t>y</a:t>
            </a:r>
          </a:p>
          <a:p>
            <a:r>
              <a:rPr lang="en-US" sz="1700" dirty="0" smtClean="0"/>
              <a:t>.</a:t>
            </a:r>
            <a:r>
              <a:rPr lang="en-US" sz="1700" b="1" dirty="0" smtClean="0"/>
              <a:t>Return </a:t>
            </a:r>
            <a:r>
              <a:rPr lang="en-US" sz="1700" b="1" dirty="0"/>
              <a:t>Value</a:t>
            </a:r>
          </a:p>
          <a:p>
            <a:pPr lvl="1"/>
            <a:r>
              <a:rPr lang="en-US" sz="1700" dirty="0"/>
              <a:t>This function returns the remainder of dividing x/y.</a:t>
            </a:r>
          </a:p>
          <a:p>
            <a:r>
              <a:rPr lang="en-US" sz="1700" b="1" dirty="0"/>
              <a:t>Example:</a:t>
            </a:r>
          </a:p>
          <a:p>
            <a:pPr marL="0" indent="0">
              <a:buNone/>
            </a:pPr>
            <a:r>
              <a:rPr lang="en-US" sz="1700" dirty="0"/>
              <a:t>#include &lt;</a:t>
            </a:r>
            <a:r>
              <a:rPr lang="en-US" sz="1700" dirty="0" err="1"/>
              <a:t>stdio.h</a:t>
            </a:r>
            <a:r>
              <a:rPr lang="en-US" sz="1700" dirty="0"/>
              <a:t>&gt;</a:t>
            </a:r>
          </a:p>
          <a:p>
            <a:pPr marL="0" indent="0">
              <a:buNone/>
            </a:pPr>
            <a:r>
              <a:rPr lang="en-US" sz="1700" dirty="0"/>
              <a:t>#include &lt;</a:t>
            </a:r>
            <a:r>
              <a:rPr lang="en-US" sz="1700" dirty="0" err="1"/>
              <a:t>math.h</a:t>
            </a:r>
            <a:r>
              <a:rPr lang="en-US" sz="1700" dirty="0" smtClean="0"/>
              <a:t>&gt;</a:t>
            </a:r>
            <a:endParaRPr lang="en-US" sz="1700" dirty="0"/>
          </a:p>
          <a:p>
            <a:pPr marL="0" indent="0">
              <a:buNone/>
            </a:pPr>
            <a:r>
              <a:rPr lang="en-US" sz="1700" dirty="0" err="1"/>
              <a:t>int</a:t>
            </a:r>
            <a:r>
              <a:rPr lang="en-US" sz="1700" dirty="0"/>
              <a:t> main ()</a:t>
            </a:r>
          </a:p>
          <a:p>
            <a:pPr marL="0" indent="0">
              <a:buNone/>
            </a:pPr>
            <a:r>
              <a:rPr lang="en-US" sz="1700" dirty="0"/>
              <a:t>{</a:t>
            </a:r>
          </a:p>
          <a:p>
            <a:pPr marL="0" indent="0">
              <a:buNone/>
            </a:pPr>
            <a:r>
              <a:rPr lang="en-US" sz="1700" dirty="0"/>
              <a:t>   float a = 9.2</a:t>
            </a:r>
            <a:r>
              <a:rPr lang="en-US" sz="1700" dirty="0" smtClean="0"/>
              <a:t>;</a:t>
            </a:r>
          </a:p>
          <a:p>
            <a:pPr marL="0" indent="0">
              <a:buNone/>
            </a:pPr>
            <a:r>
              <a:rPr lang="en-US" sz="1700" dirty="0"/>
              <a:t> </a:t>
            </a:r>
            <a:r>
              <a:rPr lang="en-US" sz="1700" dirty="0" smtClean="0"/>
              <a:t>  float b </a:t>
            </a:r>
            <a:r>
              <a:rPr lang="en-US" sz="1700" dirty="0"/>
              <a:t>= 3.2;</a:t>
            </a:r>
          </a:p>
          <a:p>
            <a:pPr marL="0" indent="0">
              <a:buNone/>
            </a:pPr>
            <a:r>
              <a:rPr lang="en-US" sz="1700" dirty="0" smtClean="0"/>
              <a:t>   </a:t>
            </a:r>
            <a:r>
              <a:rPr lang="en-US" sz="1700" dirty="0" err="1"/>
              <a:t>int</a:t>
            </a:r>
            <a:r>
              <a:rPr lang="en-US" sz="1700" dirty="0"/>
              <a:t> </a:t>
            </a:r>
            <a:r>
              <a:rPr lang="en-US" sz="1700" dirty="0" smtClean="0"/>
              <a:t>c </a:t>
            </a:r>
            <a:r>
              <a:rPr lang="en-US" sz="1700" dirty="0"/>
              <a:t>= 2;</a:t>
            </a:r>
          </a:p>
          <a:p>
            <a:pPr marL="0" indent="0">
              <a:buNone/>
            </a:pPr>
            <a:r>
              <a:rPr lang="en-US" sz="1700" dirty="0"/>
              <a:t>   </a:t>
            </a:r>
            <a:r>
              <a:rPr lang="en-US" sz="1700" dirty="0" err="1"/>
              <a:t>printf</a:t>
            </a:r>
            <a:r>
              <a:rPr lang="en-US" sz="1700" dirty="0"/>
              <a:t>("Remainder of %f / %d is %lf\n", a, c, </a:t>
            </a:r>
            <a:r>
              <a:rPr lang="en-US" sz="1700" dirty="0" err="1"/>
              <a:t>fmod</a:t>
            </a:r>
            <a:r>
              <a:rPr lang="en-US" sz="1700" dirty="0"/>
              <a:t>(</a:t>
            </a:r>
            <a:r>
              <a:rPr lang="en-US" sz="1700" dirty="0" err="1"/>
              <a:t>a,c</a:t>
            </a:r>
            <a:r>
              <a:rPr lang="en-US" sz="1700" dirty="0"/>
              <a:t>));</a:t>
            </a:r>
          </a:p>
          <a:p>
            <a:pPr marL="0" indent="0">
              <a:buNone/>
            </a:pPr>
            <a:r>
              <a:rPr lang="en-US" sz="1700" dirty="0"/>
              <a:t>   </a:t>
            </a:r>
            <a:r>
              <a:rPr lang="en-US" sz="1700" dirty="0" err="1"/>
              <a:t>printf</a:t>
            </a:r>
            <a:r>
              <a:rPr lang="en-US" sz="1700" dirty="0"/>
              <a:t>("Remainder of %f / %f is %lf\n", a, b, </a:t>
            </a:r>
            <a:r>
              <a:rPr lang="en-US" sz="1700" dirty="0" err="1"/>
              <a:t>fmod</a:t>
            </a:r>
            <a:r>
              <a:rPr lang="en-US" sz="1700" dirty="0"/>
              <a:t>(</a:t>
            </a:r>
            <a:r>
              <a:rPr lang="en-US" sz="1700" dirty="0" err="1"/>
              <a:t>a,b</a:t>
            </a:r>
            <a:r>
              <a:rPr lang="en-US" sz="1700" dirty="0"/>
              <a:t>));</a:t>
            </a:r>
          </a:p>
          <a:p>
            <a:pPr marL="0" indent="0">
              <a:buNone/>
            </a:pPr>
            <a:r>
              <a:rPr lang="en-US" sz="1700" dirty="0"/>
              <a:t>  </a:t>
            </a:r>
            <a:r>
              <a:rPr lang="en-US" sz="1700" dirty="0" smtClean="0"/>
              <a:t>return</a:t>
            </a:r>
            <a:r>
              <a:rPr lang="en-US" sz="1700" dirty="0"/>
              <a:t>(0);</a:t>
            </a:r>
          </a:p>
          <a:p>
            <a:pPr marL="0" indent="0">
              <a:buNone/>
            </a:pPr>
            <a:r>
              <a:rPr lang="en-US" sz="1700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30553" y="5934670"/>
            <a:ext cx="586144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b="1" u="sng" dirty="0" smtClean="0">
                <a:solidFill>
                  <a:srgbClr val="FF0000"/>
                </a:solidFill>
              </a:rPr>
              <a:t>Output</a:t>
            </a:r>
            <a:r>
              <a:rPr lang="en-US" dirty="0" smtClean="0"/>
              <a:t>:</a:t>
            </a:r>
            <a:endParaRPr lang="en-US" dirty="0"/>
          </a:p>
          <a:p>
            <a:pPr algn="l"/>
            <a:r>
              <a:rPr lang="en-US" dirty="0"/>
              <a:t>Remainder of 9.200000 / 2 is 1.200000</a:t>
            </a:r>
          </a:p>
          <a:p>
            <a:pPr algn="l"/>
            <a:r>
              <a:rPr lang="en-US" dirty="0"/>
              <a:t>Remainder of 9.200000 / 3.200000 is 2.800000</a:t>
            </a:r>
          </a:p>
        </p:txBody>
      </p:sp>
    </p:spTree>
    <p:extLst>
      <p:ext uri="{BB962C8B-B14F-4D97-AF65-F5344CB8AC3E}">
        <p14:creationId xmlns:p14="http://schemas.microsoft.com/office/powerpoint/2010/main" val="4263344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double </a:t>
            </a:r>
            <a:r>
              <a:rPr lang="en-US" dirty="0"/>
              <a:t>log10(double x)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700" b="1" dirty="0"/>
              <a:t>Parameters</a:t>
            </a:r>
          </a:p>
          <a:p>
            <a:pPr lvl="1"/>
            <a:r>
              <a:rPr lang="en-US" sz="1700" dirty="0"/>
              <a:t>x − This is the floating point value</a:t>
            </a:r>
            <a:r>
              <a:rPr lang="en-US" sz="1700" dirty="0" smtClean="0"/>
              <a:t>.</a:t>
            </a:r>
            <a:endParaRPr lang="en-US" sz="1700" dirty="0"/>
          </a:p>
          <a:p>
            <a:r>
              <a:rPr lang="en-US" sz="1700" dirty="0"/>
              <a:t>.</a:t>
            </a:r>
            <a:r>
              <a:rPr lang="en-US" sz="1700" b="1" dirty="0"/>
              <a:t>Return Value</a:t>
            </a:r>
          </a:p>
          <a:p>
            <a:pPr lvl="1"/>
            <a:r>
              <a:rPr lang="en-US" sz="1700" dirty="0"/>
              <a:t>This function returns the common logarithm of x, for values of x greater than </a:t>
            </a:r>
            <a:r>
              <a:rPr lang="en-US" sz="1700" dirty="0" smtClean="0"/>
              <a:t>zero</a:t>
            </a:r>
          </a:p>
          <a:p>
            <a:r>
              <a:rPr lang="en-US" sz="1700" b="1" dirty="0" smtClean="0"/>
              <a:t>Example</a:t>
            </a:r>
            <a:r>
              <a:rPr lang="en-US" sz="1700" b="1" dirty="0"/>
              <a:t>:</a:t>
            </a:r>
          </a:p>
          <a:p>
            <a:pPr marL="0" indent="0">
              <a:buNone/>
            </a:pPr>
            <a:r>
              <a:rPr lang="en-US" sz="1700" dirty="0"/>
              <a:t>#include &lt;</a:t>
            </a:r>
            <a:r>
              <a:rPr lang="en-US" sz="1700" dirty="0" err="1"/>
              <a:t>stdio.h</a:t>
            </a:r>
            <a:r>
              <a:rPr lang="en-US" sz="1700" dirty="0"/>
              <a:t>&gt;</a:t>
            </a:r>
          </a:p>
          <a:p>
            <a:pPr marL="0" indent="0">
              <a:buNone/>
            </a:pPr>
            <a:r>
              <a:rPr lang="en-US" sz="1700" dirty="0"/>
              <a:t>#include &lt;</a:t>
            </a:r>
            <a:r>
              <a:rPr lang="en-US" sz="1700" dirty="0" err="1"/>
              <a:t>math.h</a:t>
            </a:r>
            <a:r>
              <a:rPr lang="en-US" sz="1700" dirty="0"/>
              <a:t>&gt;</a:t>
            </a:r>
          </a:p>
          <a:p>
            <a:pPr marL="0" indent="0">
              <a:buNone/>
            </a:pPr>
            <a:r>
              <a:rPr lang="en-US" sz="1700" dirty="0" err="1"/>
              <a:t>int</a:t>
            </a:r>
            <a:r>
              <a:rPr lang="en-US" sz="1700" dirty="0"/>
              <a:t> main ()</a:t>
            </a:r>
          </a:p>
          <a:p>
            <a:pPr marL="0" indent="0">
              <a:buNone/>
            </a:pPr>
            <a:r>
              <a:rPr lang="en-US" sz="1700" dirty="0" smtClean="0"/>
              <a:t>{double </a:t>
            </a:r>
            <a:r>
              <a:rPr lang="en-US" sz="1700" dirty="0"/>
              <a:t>x, ret;</a:t>
            </a:r>
          </a:p>
          <a:p>
            <a:pPr marL="0" indent="0">
              <a:buNone/>
            </a:pPr>
            <a:r>
              <a:rPr lang="en-US" sz="1700" dirty="0"/>
              <a:t>   x = 10000;</a:t>
            </a:r>
          </a:p>
          <a:p>
            <a:pPr marL="0" indent="0">
              <a:buNone/>
            </a:pPr>
            <a:r>
              <a:rPr lang="en-US" sz="1700" dirty="0"/>
              <a:t>  </a:t>
            </a:r>
          </a:p>
          <a:p>
            <a:pPr marL="0" indent="0">
              <a:buNone/>
            </a:pPr>
            <a:r>
              <a:rPr lang="en-US" sz="1700" dirty="0"/>
              <a:t>   /* finding value of log1010000 */</a:t>
            </a:r>
          </a:p>
          <a:p>
            <a:pPr marL="0" indent="0">
              <a:buNone/>
            </a:pPr>
            <a:r>
              <a:rPr lang="en-US" sz="1700" dirty="0"/>
              <a:t>   ret = log10(x);</a:t>
            </a:r>
          </a:p>
          <a:p>
            <a:pPr marL="0" indent="0">
              <a:buNone/>
            </a:pPr>
            <a:r>
              <a:rPr lang="en-US" sz="1700" dirty="0"/>
              <a:t>   </a:t>
            </a:r>
            <a:r>
              <a:rPr lang="en-US" sz="1700" dirty="0" err="1"/>
              <a:t>printf</a:t>
            </a:r>
            <a:r>
              <a:rPr lang="en-US" sz="1700" dirty="0"/>
              <a:t>("log10(%lf) = %lf\n", x, ret);</a:t>
            </a:r>
          </a:p>
          <a:p>
            <a:pPr marL="0" indent="0">
              <a:buNone/>
            </a:pPr>
            <a:r>
              <a:rPr lang="en-US" sz="1700" dirty="0"/>
              <a:t>   </a:t>
            </a:r>
          </a:p>
          <a:p>
            <a:pPr marL="0" indent="0">
              <a:buNone/>
            </a:pPr>
            <a:r>
              <a:rPr lang="en-US" sz="1700" dirty="0"/>
              <a:t>   return(0);</a:t>
            </a:r>
          </a:p>
          <a:p>
            <a:pPr marL="0" indent="0">
              <a:buNone/>
            </a:pPr>
            <a:r>
              <a:rPr lang="en-US" sz="1700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30553" y="6162166"/>
            <a:ext cx="586144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b="1" u="sng" dirty="0" smtClean="0">
                <a:solidFill>
                  <a:srgbClr val="FF0000"/>
                </a:solidFill>
              </a:rPr>
              <a:t>Output</a:t>
            </a:r>
            <a:r>
              <a:rPr lang="en-US" dirty="0" smtClean="0"/>
              <a:t>:</a:t>
            </a:r>
            <a:endParaRPr lang="en-US" dirty="0"/>
          </a:p>
          <a:p>
            <a:pPr algn="l"/>
            <a:r>
              <a:rPr lang="en-US" dirty="0"/>
              <a:t>log10(10000.000000) = 4.000000</a:t>
            </a:r>
          </a:p>
        </p:txBody>
      </p:sp>
    </p:spTree>
    <p:extLst>
      <p:ext uri="{BB962C8B-B14F-4D97-AF65-F5344CB8AC3E}">
        <p14:creationId xmlns:p14="http://schemas.microsoft.com/office/powerpoint/2010/main" val="15065952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1450</TotalTime>
  <Words>372</Words>
  <Application>Microsoft Office PowerPoint</Application>
  <PresentationFormat>Widescreen</PresentationFormat>
  <Paragraphs>178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Clarity</vt:lpstr>
      <vt:lpstr>CSC 215 </vt:lpstr>
      <vt:lpstr>math.h</vt:lpstr>
      <vt:lpstr>double sqrt(double x)</vt:lpstr>
      <vt:lpstr>double pow (double x, double y)</vt:lpstr>
      <vt:lpstr>double fabs(double x)</vt:lpstr>
      <vt:lpstr>double ceil (double x)</vt:lpstr>
      <vt:lpstr>double floor (double x)</vt:lpstr>
      <vt:lpstr>double fmod(double x, double y)</vt:lpstr>
      <vt:lpstr>double log10(double x)</vt:lpstr>
      <vt:lpstr>Random Number Generation</vt:lpstr>
      <vt:lpstr>Example: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215</dc:title>
  <dc:creator>Lubna Ahmad Alhinti</dc:creator>
  <cp:lastModifiedBy>Achraf Elallali</cp:lastModifiedBy>
  <cp:revision>14</cp:revision>
  <dcterms:created xsi:type="dcterms:W3CDTF">2016-03-30T11:42:12Z</dcterms:created>
  <dcterms:modified xsi:type="dcterms:W3CDTF">2016-04-04T14:25:48Z</dcterms:modified>
</cp:coreProperties>
</file>