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646" r:id="rId3"/>
    <p:sldId id="486" r:id="rId4"/>
    <p:sldId id="658" r:id="rId5"/>
    <p:sldId id="659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67" autoAdjust="0"/>
    <p:restoredTop sz="97710" autoAdjust="0"/>
  </p:normalViewPr>
  <p:slideViewPr>
    <p:cSldViewPr>
      <p:cViewPr varScale="1">
        <p:scale>
          <a:sx n="71" d="100"/>
          <a:sy n="71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403712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33230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xmlns="" val="22328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842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 smtClean="0"/>
              <a:t>Find the curve of best fit of the type 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the following data by the method of least squares: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10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95800"/>
            <a:ext cx="4381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11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820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63474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038600"/>
            <a:ext cx="64855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For the data given below, find the equation to the best fitting exponential curve of the form: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187869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And if you need to convert between them: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log10(x) = </a:t>
            </a:r>
            <a:r>
              <a:rPr lang="en-US" sz="2800" dirty="0" err="1" smtClean="0">
                <a:latin typeface="+mn-lt"/>
              </a:rPr>
              <a:t>ln</a:t>
            </a:r>
            <a:r>
              <a:rPr lang="en-US" sz="2800" dirty="0" smtClean="0">
                <a:latin typeface="+mn-lt"/>
              </a:rPr>
              <a:t>(x) / </a:t>
            </a:r>
            <a:r>
              <a:rPr lang="en-US" sz="2800" dirty="0" err="1" smtClean="0">
                <a:latin typeface="+mn-lt"/>
              </a:rPr>
              <a:t>ln</a:t>
            </a:r>
            <a:r>
              <a:rPr lang="en-US" sz="2800" dirty="0" smtClean="0">
                <a:latin typeface="+mn-lt"/>
              </a:rPr>
              <a:t>(10)</a:t>
            </a:r>
            <a:br>
              <a:rPr lang="en-US" sz="2800" dirty="0" smtClean="0">
                <a:latin typeface="+mn-lt"/>
              </a:rPr>
            </a:br>
            <a:r>
              <a:rPr lang="en-US" sz="2800" dirty="0" err="1" smtClean="0">
                <a:latin typeface="+mn-lt"/>
              </a:rPr>
              <a:t>ln</a:t>
            </a:r>
            <a:r>
              <a:rPr lang="en-US" sz="2800" dirty="0" smtClean="0">
                <a:latin typeface="+mn-lt"/>
              </a:rPr>
              <a:t>(x) = log10(x) / log10(e)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13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054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59803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6203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199505" marR="1995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199505" marR="1995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2.4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199505" marR="1995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14</a:t>
            </a:fld>
            <a:endParaRPr lang="en-US" altLang="zh-TW"/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127125" y="2876550"/>
          <a:ext cx="7116763" cy="476250"/>
        </p:xfrm>
        <a:graphic>
          <a:graphicData uri="http://schemas.openxmlformats.org/presentationml/2006/ole">
            <p:oleObj spid="_x0000_s10243" name="Equation" r:id="rId3" imgW="6642000" imgH="444240" progId="Equation.3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762000"/>
            <a:ext cx="7521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Given: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15</a:t>
            </a:fld>
            <a:endParaRPr lang="en-US" altLang="zh-TW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85800" y="1676400"/>
          <a:ext cx="7880350" cy="1060450"/>
        </p:xfrm>
        <a:graphic>
          <a:graphicData uri="http://schemas.openxmlformats.org/presentationml/2006/ole">
            <p:oleObj spid="_x0000_s27650" name="Equation" r:id="rId3" imgW="6603840" imgH="88884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438307" y="3352800"/>
          <a:ext cx="6475387" cy="2286000"/>
        </p:xfrm>
        <a:graphic>
          <a:graphicData uri="http://schemas.openxmlformats.org/presentationml/2006/ole">
            <p:oleObj spid="_x0000_s27651" name="Equation" r:id="rId4" imgW="194292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Sums and Solving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16</a:t>
            </a:fld>
            <a:endParaRPr lang="en-US" altLang="zh-TW"/>
          </a:p>
        </p:txBody>
      </p:sp>
      <p:graphicFrame>
        <p:nvGraphicFramePr>
          <p:cNvPr id="5" name="Group 6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1570038"/>
          <a:ext cx="8001000" cy="1981200"/>
        </p:xfrm>
        <a:graphic>
          <a:graphicData uri="http://schemas.openxmlformats.org/drawingml/2006/table">
            <a:tbl>
              <a:tblPr/>
              <a:tblGrid>
                <a:gridCol w="1569720"/>
                <a:gridCol w="1569720"/>
                <a:gridCol w="1569720"/>
                <a:gridCol w="1569720"/>
                <a:gridCol w="1722120"/>
              </a:tblGrid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∑=6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0.875469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1.609438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2.197225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∑=4.68213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∑=14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0.875469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3.218876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6.591674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∑=10.6860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38407" y="3886200"/>
          <a:ext cx="3622154" cy="1981199"/>
        </p:xfrm>
        <a:graphic>
          <a:graphicData uri="http://schemas.openxmlformats.org/presentationml/2006/ole">
            <p:oleObj spid="_x0000_s28674" name="Equation" r:id="rId3" imgW="1625400" imgH="888840" progId="Equation.3">
              <p:embed/>
            </p:oleObj>
          </a:graphicData>
        </a:graphic>
      </p:graphicFrame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4572000" y="4195763"/>
          <a:ext cx="3894138" cy="1519237"/>
        </p:xfrm>
        <a:graphic>
          <a:graphicData uri="http://schemas.openxmlformats.org/presentationml/2006/ole">
            <p:oleObj spid="_x0000_s28675" name="Equation" r:id="rId4" imgW="3873240" imgH="15112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981200"/>
          <a:ext cx="3733801" cy="1219200"/>
        </p:xfrm>
        <a:graphic>
          <a:graphicData uri="http://schemas.openxmlformats.org/drawingml/2006/table">
            <a:tbl>
              <a:tblPr/>
              <a:tblGrid>
                <a:gridCol w="933849"/>
                <a:gridCol w="537163"/>
                <a:gridCol w="565897"/>
                <a:gridCol w="565098"/>
                <a:gridCol w="565897"/>
                <a:gridCol w="565897"/>
              </a:tblGrid>
              <a:tr h="60960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x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y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1.5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3.5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</a:rPr>
                        <a:t>7.5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17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304800" y="1524000"/>
            <a:ext cx="1931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Given the data:</a:t>
            </a:r>
            <a:endParaRPr lang="en-US" sz="20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96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 the exponential function fit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 flipV="1">
          <a:off x="2667000" y="4038600"/>
          <a:ext cx="952500" cy="381000"/>
        </p:xfrm>
        <a:graphic>
          <a:graphicData uri="http://schemas.openxmlformats.org/presentationml/2006/ole">
            <p:oleObj spid="_x0000_s48129" name="Equation" r:id="rId3" imgW="571252" imgH="228501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114800" y="4114800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 this data.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18</a:t>
            </a:fld>
            <a:endParaRPr lang="en-US" altLang="zh-TW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6393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0"/>
            <a:ext cx="6010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4EF95-2C0D-4F54-B061-823A2C65D252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424862" cy="2882900"/>
          </a:xfrm>
        </p:spPr>
        <p:txBody>
          <a:bodyPr anchor="ctr"/>
          <a:lstStyle/>
          <a:p>
            <a:r>
              <a:rPr lang="en-US" altLang="en-US" sz="4000" dirty="0"/>
              <a:t>Curve-Fitting</a:t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Polynomial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736" y="404664"/>
            <a:ext cx="8464414" cy="2273300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2750" y="3068960"/>
            <a:ext cx="8534400" cy="221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37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AD0F-5544-46D1-904B-0A0636D1886B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" descr="\\172.16.3.215\data4\Graphics\Powerpoint\WILEY WORK\GILAT\Final Files\ch06\gilat_3e_eq_06_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8534400" cy="768095"/>
          </a:xfrm>
          <a:prstGeom prst="rect">
            <a:avLst/>
          </a:prstGeom>
          <a:noFill/>
        </p:spPr>
      </p:pic>
      <p:pic>
        <p:nvPicPr>
          <p:cNvPr id="7" name="Picture 2" descr="\\172.16.3.215\data4\Graphics\Powerpoint\WILEY WORK\GILAT\Final Files\ch06\gilat_3e_eq_06_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692" y="3789040"/>
            <a:ext cx="8534400" cy="99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78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CURVE FITTING WITH NONLINEAR EQUATION BY</a:t>
            </a:r>
            <a:br>
              <a:rPr lang="en-US" sz="2400" dirty="0" smtClean="0"/>
            </a:br>
            <a:r>
              <a:rPr lang="en-US" sz="2400" dirty="0" smtClean="0"/>
              <a:t>WRITING THE EQUATION IN A LINEAR FORM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sz="2000" dirty="0" smtClean="0"/>
              <a:t>Many situations in science and engineering show that the relationship between the quantities that are being considered is not linear. For example, Fig. 6-8 shows a plot of data points that were measured in an experiment with an RC circuit. In this experiment, the voltage across the resistor is measured as a function of time, starting when the switch is closed.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6858000" cy="24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219200"/>
          </a:xfrm>
        </p:spPr>
        <p:txBody>
          <a:bodyPr/>
          <a:lstStyle/>
          <a:p>
            <a:r>
              <a:rPr lang="en-US" dirty="0" smtClean="0"/>
              <a:t>Examples of nonlinear functions used for curve fitting in the present section are: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6634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nonlinear equation in linear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order to be able to use linear regression, the form of a nonlinear equation of two variables is changed such that the new form is linear with terms that contain the original variables. </a:t>
            </a:r>
          </a:p>
          <a:p>
            <a:r>
              <a:rPr lang="en-US" sz="2400" dirty="0" smtClean="0"/>
              <a:t>For example, the power function</a:t>
            </a:r>
          </a:p>
          <a:p>
            <a:endParaRPr lang="en-US" sz="2400" dirty="0" smtClean="0"/>
          </a:p>
          <a:p>
            <a:r>
              <a:rPr lang="en-US" sz="2400" dirty="0" smtClean="0"/>
              <a:t>can be put into linear form by taking the natural logarithm (</a:t>
            </a:r>
            <a:r>
              <a:rPr lang="en-US" sz="2400" dirty="0" err="1" smtClean="0"/>
              <a:t>ln</a:t>
            </a:r>
            <a:r>
              <a:rPr lang="en-US" sz="2400" dirty="0" smtClean="0"/>
              <a:t>) of both sides: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105400"/>
            <a:ext cx="497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68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1600200"/>
            <a:ext cx="78859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19600"/>
            <a:ext cx="44298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2468F-579A-4F47-A48A-D5DDD683E9D4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799"/>
            <a:ext cx="8077200" cy="582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38531</TotalTime>
  <Words>329</Words>
  <Application>Microsoft Office PowerPoint</Application>
  <PresentationFormat>On-screen Show (4:3)</PresentationFormat>
  <Paragraphs>95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cscdefault</vt:lpstr>
      <vt:lpstr>WileyPPT_Template_2012</vt:lpstr>
      <vt:lpstr>Equation</vt:lpstr>
      <vt:lpstr>Microsoft Equation 3.0</vt:lpstr>
      <vt:lpstr>  MATH 2140  Numerical Methods  </vt:lpstr>
      <vt:lpstr>Curve-Fitting  Polynomial Interpolation</vt:lpstr>
      <vt:lpstr>Slide 3</vt:lpstr>
      <vt:lpstr>Slide 4</vt:lpstr>
      <vt:lpstr>CURVE FITTING WITH NONLINEAR EQUATION BY WRITING THE EQUATION IN A LINEAR FORM</vt:lpstr>
      <vt:lpstr>Slide 6</vt:lpstr>
      <vt:lpstr>Writing a nonlinear equation in linear form</vt:lpstr>
      <vt:lpstr>Slide 8</vt:lpstr>
      <vt:lpstr>Slide 9</vt:lpstr>
      <vt:lpstr>EXAMPLE 1</vt:lpstr>
      <vt:lpstr>Slide 11</vt:lpstr>
      <vt:lpstr>EXAMPLE 2</vt:lpstr>
      <vt:lpstr>Slide 13</vt:lpstr>
      <vt:lpstr>EXAMPLE 3</vt:lpstr>
      <vt:lpstr>Linearization Method</vt:lpstr>
      <vt:lpstr>Evaluating Sums and Solving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Mohamed Elshazly</cp:lastModifiedBy>
  <cp:revision>489</cp:revision>
  <dcterms:created xsi:type="dcterms:W3CDTF">2001-10-23T13:09:14Z</dcterms:created>
  <dcterms:modified xsi:type="dcterms:W3CDTF">2016-10-15T09:44:29Z</dcterms:modified>
</cp:coreProperties>
</file>