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84" r:id="rId2"/>
  </p:sldMasterIdLst>
  <p:notesMasterIdLst>
    <p:notesMasterId r:id="rId15"/>
  </p:notesMasterIdLst>
  <p:handoutMasterIdLst>
    <p:handoutMasterId r:id="rId16"/>
  </p:handoutMasterIdLst>
  <p:sldIdLst>
    <p:sldId id="646" r:id="rId3"/>
    <p:sldId id="486" r:id="rId4"/>
    <p:sldId id="658" r:id="rId5"/>
    <p:sldId id="659" r:id="rId6"/>
    <p:sldId id="665" r:id="rId7"/>
    <p:sldId id="660" r:id="rId8"/>
    <p:sldId id="661" r:id="rId9"/>
    <p:sldId id="662" r:id="rId10"/>
    <p:sldId id="663" r:id="rId11"/>
    <p:sldId id="664" r:id="rId12"/>
    <p:sldId id="666" r:id="rId13"/>
    <p:sldId id="667" r:id="rId14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FFFF"/>
    <a:srgbClr val="D60093"/>
    <a:srgbClr val="FF3399"/>
    <a:srgbClr val="CC0099"/>
    <a:srgbClr val="0B2FC7"/>
    <a:srgbClr val="FA1A02"/>
    <a:srgbClr val="0000FF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467" autoAdjust="0"/>
    <p:restoredTop sz="97710" autoAdjust="0"/>
  </p:normalViewPr>
  <p:slideViewPr>
    <p:cSldViewPr>
      <p:cViewPr varScale="1">
        <p:scale>
          <a:sx n="71" d="100"/>
          <a:sy n="71" d="100"/>
        </p:scale>
        <p:origin x="-15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568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568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fld id="{FB19F134-26D6-420E-8160-5A0EB49E2A9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605574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55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55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55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fld id="{C73D8C0F-53EF-4D7E-A509-DEB31393EA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8944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altLang="en-US" smtClean="0"/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821" indent="-285701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800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992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04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16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28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40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52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8348C6F-2564-49F1-9D83-D0E79AD1709E}" type="slidenum">
              <a:rPr lang="ar-SA" altLang="en-US" sz="1200">
                <a:solidFill>
                  <a:srgbClr val="000000"/>
                </a:solidFill>
              </a:rPr>
              <a:pPr/>
              <a:t>1</a:t>
            </a:fld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16389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821" indent="-285701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800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992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04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16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28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40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52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ar-EG" altLang="en-US" sz="1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5115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CC8052-2292-457C-9F86-DB2BE4AE432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945584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5B5195-FAD9-476C-90D2-4111174884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80134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823602-A366-433B-B16A-5BE55C7528B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091568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58D24FB-0E13-481B-BE7D-BF85AFDCDEB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47877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341901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200" b="1" i="0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Wiley_Logo_0112_k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97347" y="763960"/>
            <a:ext cx="4550712" cy="959748"/>
          </a:xfrm>
          <a:prstGeom prst="rect">
            <a:avLst/>
          </a:prstGeom>
        </p:spPr>
      </p:pic>
      <p:sp>
        <p:nvSpPr>
          <p:cNvPr id="5" name="Text Box 29"/>
          <p:cNvSpPr txBox="1">
            <a:spLocks noChangeArrowheads="1"/>
          </p:cNvSpPr>
          <p:nvPr userDrawn="1"/>
        </p:nvSpPr>
        <p:spPr bwMode="auto">
          <a:xfrm>
            <a:off x="114300" y="6477000"/>
            <a:ext cx="8915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kern="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Copyright © 2014 John Wiley &amp; Sons,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4037122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291608" y="1334471"/>
            <a:ext cx="6380853" cy="451842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Lucida Grande"/>
              <a:buChar char="—"/>
              <a:defRPr sz="2800">
                <a:latin typeface="Arial"/>
                <a:cs typeface="Arial"/>
              </a:defRPr>
            </a:lvl1pPr>
            <a:lvl2pPr marL="742950" indent="-285750">
              <a:buFont typeface="Lucida Grande"/>
              <a:buChar char="—"/>
              <a:defRPr sz="2400">
                <a:latin typeface="Arial"/>
                <a:cs typeface="Arial"/>
              </a:defRPr>
            </a:lvl2pPr>
            <a:lvl3pPr marL="1143000" indent="-228600">
              <a:buFont typeface="Lucida Grande"/>
              <a:buChar char="—"/>
              <a:defRPr sz="2000">
                <a:latin typeface="Arial"/>
                <a:cs typeface="Arial"/>
              </a:defRPr>
            </a:lvl3pPr>
            <a:lvl4pPr marL="1600200" indent="-228600">
              <a:buFont typeface="Lucida Grande"/>
              <a:buChar char="—"/>
              <a:defRPr sz="1800">
                <a:latin typeface="Arial"/>
                <a:cs typeface="Arial"/>
              </a:defRPr>
            </a:lvl4pPr>
            <a:lvl5pPr marL="2057400" indent="-228600">
              <a:buFont typeface="Lucida Grande"/>
              <a:buChar char="—"/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9" descr="Wiley_Log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01459" y="6438700"/>
            <a:ext cx="1143000" cy="24106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-1" y="6547104"/>
            <a:ext cx="1084263" cy="310896"/>
          </a:xfrm>
          <a:prstGeom prst="rect">
            <a:avLst/>
          </a:prstGeom>
        </p:spPr>
        <p:txBody>
          <a:bodyPr/>
          <a:lstStyle>
            <a:lvl1pPr algn="l">
              <a:defRPr sz="1200" b="0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Page_</a:t>
            </a:r>
            <a:endParaRPr lang="en-US" dirty="0"/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 flipH="1">
            <a:off x="0" y="6248400"/>
            <a:ext cx="9144000" cy="0"/>
          </a:xfrm>
          <a:prstGeom prst="line">
            <a:avLst/>
          </a:prstGeom>
          <a:noFill/>
          <a:ln w="12700" cap="flat" cmpd="sng" algn="ctr"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FFFFF">
                    <a:alpha val="0"/>
                  </a:srgbClr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 sz="18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 userDrawn="1"/>
        </p:nvSpPr>
        <p:spPr bwMode="auto">
          <a:xfrm>
            <a:off x="114300" y="6477000"/>
            <a:ext cx="8915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kern="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Copyright © 2014 John Wiley &amp; Sons,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3332307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91607" y="1600200"/>
            <a:ext cx="3083899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Lucida Grande"/>
              <a:buChar char="—"/>
              <a:defRPr sz="2400" b="0" i="0">
                <a:latin typeface="Arial"/>
                <a:cs typeface="Arial"/>
              </a:defRPr>
            </a:lvl1pPr>
            <a:lvl2pPr marL="742950" indent="-285750">
              <a:buFont typeface="Lucida Grande"/>
              <a:buChar char="—"/>
              <a:defRPr sz="2000" b="0" i="0">
                <a:latin typeface="Arial"/>
                <a:cs typeface="Arial"/>
              </a:defRPr>
            </a:lvl2pPr>
            <a:lvl3pPr marL="1143000" indent="-228600">
              <a:buFont typeface="Lucida Grande"/>
              <a:buChar char="—"/>
              <a:defRPr sz="1800" b="0" i="0">
                <a:latin typeface="Arial"/>
                <a:cs typeface="Arial"/>
              </a:defRPr>
            </a:lvl3pPr>
            <a:lvl4pPr marL="1600200" indent="-228600">
              <a:buFont typeface="Lucida Grande"/>
              <a:buChar char="—"/>
              <a:defRPr sz="1600" b="0" i="0">
                <a:latin typeface="Arial"/>
                <a:cs typeface="Arial"/>
              </a:defRPr>
            </a:lvl4pPr>
            <a:lvl5pPr marL="2057400" indent="-228600">
              <a:buFont typeface="Lucida Grande"/>
              <a:buChar char="—"/>
              <a:defRPr sz="16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2780" y="1600201"/>
            <a:ext cx="3074020" cy="45259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Lucida Grande"/>
              <a:buChar char="—"/>
              <a:defRPr sz="2400">
                <a:latin typeface="Arial"/>
                <a:cs typeface="Arial"/>
              </a:defRPr>
            </a:lvl1pPr>
            <a:lvl2pPr marL="742950" indent="-285750">
              <a:buFont typeface="Lucida Grande"/>
              <a:buChar char="—"/>
              <a:defRPr sz="2000">
                <a:latin typeface="Arial"/>
                <a:cs typeface="Arial"/>
              </a:defRPr>
            </a:lvl2pPr>
            <a:lvl3pPr marL="1143000" indent="-228600">
              <a:buFont typeface="Lucida Grande"/>
              <a:buChar char="—"/>
              <a:defRPr sz="1800">
                <a:latin typeface="Arial"/>
                <a:cs typeface="Arial"/>
              </a:defRPr>
            </a:lvl3pPr>
            <a:lvl4pPr marL="1600200" indent="-228600">
              <a:buFont typeface="Lucida Grande"/>
              <a:buChar char="—"/>
              <a:defRPr sz="1600">
                <a:latin typeface="Arial"/>
                <a:cs typeface="Arial"/>
              </a:defRPr>
            </a:lvl4pPr>
            <a:lvl5pPr marL="2057400" indent="-228600">
              <a:buFont typeface="Lucida Grande"/>
              <a:buChar char="—"/>
              <a:defRPr sz="16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 descr="Wiley_Log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01459" y="6438700"/>
            <a:ext cx="1143000" cy="241060"/>
          </a:xfrm>
          <a:prstGeom prst="rect">
            <a:avLst/>
          </a:prstGeom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 flipH="1">
            <a:off x="0" y="6248400"/>
            <a:ext cx="9144000" cy="0"/>
          </a:xfrm>
          <a:prstGeom prst="line">
            <a:avLst/>
          </a:prstGeom>
          <a:noFill/>
          <a:ln w="12700" cap="flat" cmpd="sng" algn="ctr"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FFFFF">
                    <a:alpha val="0"/>
                  </a:srgbClr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 sz="18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8" name="Title 4"/>
          <p:cNvSpPr txBox="1">
            <a:spLocks/>
          </p:cNvSpPr>
          <p:nvPr userDrawn="1"/>
        </p:nvSpPr>
        <p:spPr>
          <a:xfrm>
            <a:off x="0" y="6546384"/>
            <a:ext cx="914400" cy="311616"/>
          </a:xfrm>
          <a:prstGeom prst="rect">
            <a:avLst/>
          </a:prstGeom>
        </p:spPr>
        <p:txBody>
          <a:bodyPr/>
          <a:lstStyle/>
          <a:p>
            <a:pPr defTabSz="457200" fontAlgn="auto">
              <a:spcAft>
                <a:spcPts val="0"/>
              </a:spcAft>
              <a:defRPr/>
            </a:pPr>
            <a:r>
              <a:rPr kumimoji="0" lang="en-US" sz="1200" dirty="0" smtClean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Page_1</a:t>
            </a:r>
          </a:p>
        </p:txBody>
      </p:sp>
    </p:spTree>
    <p:extLst>
      <p:ext uri="{BB962C8B-B14F-4D97-AF65-F5344CB8AC3E}">
        <p14:creationId xmlns:p14="http://schemas.microsoft.com/office/powerpoint/2010/main" xmlns="" val="223280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72468F-579A-4F47-A48A-D5DDD683E9D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08425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3962EF-A8E9-4DD5-8A07-350849C6129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610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0144E7-26FB-4224-98EA-7FFB3281A6F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96883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8754FD-9828-40DC-9BA1-3C4B3B686DA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57416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5FF04F-6F3A-425D-8143-11F9097D5A8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45722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DC0CBC-7157-47AB-9D44-8E68F92460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62389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110C3C-DC03-46CE-8801-A008B963DD1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00616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D1BF24-692F-4D86-8D63-33C5C7088F4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83841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70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5B1D7C8-4C8B-4EFA-9F37-C3981732EDFD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80008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15920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5" y="2133600"/>
            <a:ext cx="8458201" cy="1622426"/>
          </a:xfrm>
        </p:spPr>
        <p:txBody>
          <a:bodyPr rtlCol="0">
            <a:normAutofit fontScale="90000"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 </a:t>
            </a:r>
            <a:r>
              <a:rPr lang="en-US" b="1" dirty="0" smtClean="0"/>
              <a:t>MATH 2140 </a:t>
            </a:r>
            <a:br>
              <a:rPr lang="en-US" b="1" dirty="0" smtClean="0"/>
            </a:br>
            <a:r>
              <a:rPr lang="en-US" b="1" dirty="0" smtClean="0"/>
              <a:t>Numerical Methods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19205" y="3886200"/>
            <a:ext cx="6934201" cy="1981200"/>
          </a:xfrm>
        </p:spPr>
        <p:txBody>
          <a:bodyPr rtlCol="0">
            <a:normAutofit fontScale="55000" lnSpcReduction="20000"/>
          </a:bodyPr>
          <a:lstStyle/>
          <a:p>
            <a:pPr algn="ctr">
              <a:buNone/>
              <a:defRPr/>
            </a:pPr>
            <a:r>
              <a:rPr lang="en-US" altLang="zh-CN" sz="4000" b="1" dirty="0" smtClean="0">
                <a:latin typeface="+mj-lt"/>
                <a:ea typeface="+mj-ea"/>
                <a:cs typeface="+mj-cs"/>
              </a:rPr>
              <a:t>Instructor:</a:t>
            </a:r>
          </a:p>
          <a:p>
            <a:pPr algn="ctr">
              <a:buNone/>
              <a:defRPr/>
            </a:pPr>
            <a:r>
              <a:rPr lang="en-US" altLang="zh-CN" sz="4000" b="1" dirty="0" smtClean="0">
                <a:latin typeface="+mj-lt"/>
                <a:ea typeface="+mj-ea"/>
                <a:cs typeface="+mj-cs"/>
              </a:rPr>
              <a:t>Dr. Mohamed El-Shazly</a:t>
            </a:r>
          </a:p>
          <a:p>
            <a:pPr algn="ctr">
              <a:buNone/>
              <a:defRPr/>
            </a:pPr>
            <a:r>
              <a:rPr lang="en-US" altLang="zh-CN" sz="4000" b="1" dirty="0" smtClean="0">
                <a:latin typeface="+mj-lt"/>
                <a:ea typeface="+mj-ea"/>
                <a:cs typeface="+mj-cs"/>
              </a:rPr>
              <a:t>Associate Prof. of Mechanical Design and </a:t>
            </a:r>
            <a:r>
              <a:rPr lang="en-US" altLang="zh-CN" sz="4000" b="1" dirty="0" err="1" smtClean="0">
                <a:latin typeface="+mj-lt"/>
                <a:ea typeface="+mj-ea"/>
                <a:cs typeface="+mj-cs"/>
              </a:rPr>
              <a:t>Tribology</a:t>
            </a:r>
            <a:endParaRPr lang="en-US" altLang="zh-CN" sz="4000" b="1" dirty="0" smtClean="0">
              <a:latin typeface="+mj-lt"/>
              <a:ea typeface="+mj-ea"/>
              <a:cs typeface="+mj-cs"/>
            </a:endParaRPr>
          </a:p>
          <a:p>
            <a:pPr algn="ctr">
              <a:buNone/>
              <a:defRPr/>
            </a:pPr>
            <a:r>
              <a:rPr lang="en-US" altLang="zh-CN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melshazly@ksu.edu.sa</a:t>
            </a:r>
          </a:p>
          <a:p>
            <a:pPr algn="ctr">
              <a:buNone/>
              <a:defRPr/>
            </a:pPr>
            <a:r>
              <a:rPr lang="en-US" altLang="zh-CN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Office: F072</a:t>
            </a:r>
          </a:p>
          <a:p>
            <a:pPr>
              <a:defRPr/>
            </a:pPr>
            <a:endParaRPr lang="en-US" altLang="zh-CN" sz="4000" b="1" dirty="0" smtClean="0"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en-US" dirty="0" smtClean="0"/>
          </a:p>
        </p:txBody>
      </p:sp>
      <p:sp>
        <p:nvSpPr>
          <p:cNvPr id="41989" name="Rectangle 7"/>
          <p:cNvSpPr>
            <a:spLocks noChangeArrowheads="1"/>
          </p:cNvSpPr>
          <p:nvPr/>
        </p:nvSpPr>
        <p:spPr bwMode="auto">
          <a:xfrm>
            <a:off x="5" y="19053"/>
            <a:ext cx="65" cy="37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47866" rIns="0" bIns="47866" anchor="ctr">
            <a:spAutoFit/>
          </a:bodyPr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0" name="Rectangle 2"/>
          <p:cNvSpPr>
            <a:spLocks noChangeArrowheads="1"/>
          </p:cNvSpPr>
          <p:nvPr/>
        </p:nvSpPr>
        <p:spPr bwMode="auto">
          <a:xfrm>
            <a:off x="0" y="-209550"/>
            <a:ext cx="193402" cy="37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34" tIns="47866" rIns="95734" bIns="47866" anchor="ctr">
            <a:spAutoFit/>
          </a:bodyPr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1" name="Rectangle 5"/>
          <p:cNvSpPr>
            <a:spLocks noChangeArrowheads="1"/>
          </p:cNvSpPr>
          <p:nvPr/>
        </p:nvSpPr>
        <p:spPr bwMode="auto">
          <a:xfrm>
            <a:off x="1" y="1371600"/>
            <a:ext cx="4086391" cy="712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34" tIns="47866" rIns="95734" bIns="47866">
            <a:spAutoFit/>
          </a:bodyPr>
          <a:lstStyle/>
          <a:p>
            <a:pPr defTabSz="914240">
              <a:defRPr/>
            </a:pPr>
            <a:r>
              <a:rPr lang="en-US" sz="2000" b="1" dirty="0">
                <a:solidFill>
                  <a:prstClr val="black"/>
                </a:solidFill>
              </a:rPr>
              <a:t>Faculty of Engineering</a:t>
            </a:r>
          </a:p>
          <a:p>
            <a:pPr defTabSz="914240">
              <a:defRPr/>
            </a:pPr>
            <a:r>
              <a:rPr lang="en-US" sz="2000" b="1" dirty="0">
                <a:solidFill>
                  <a:prstClr val="black"/>
                </a:solidFill>
              </a:rPr>
              <a:t>Mechanical Engineering Department</a:t>
            </a:r>
          </a:p>
        </p:txBody>
      </p:sp>
      <p:sp>
        <p:nvSpPr>
          <p:cNvPr id="41992" name="AutoShape 9" descr="data:image/jpeg;base64,/9j/4AAQSkZJRgABAQAAAQABAAD/2wCEAAkGBhQSEBQUEhQUFRQVGB4YGBgYGBgaGxcYFRsZFRUcGBcfHSYfFxwkGhQcHy8gIycpLC0sFx4xNTAqNSYsLCkBCQoKDgwOGg8PGiwkHSQsNCwpLDUpKSovLykvLC8sLCwtKS0sLywpLC8sLCwsLCwsLCwpKSwsKSwsLCwsLCwsLP/AABEIAHgA1wMBIgACEQEDEQH/xAAcAAACAgMBAQAAAAAAAAAAAAAABwUGAQQIAwL/xABOEAACAQIDBAMKCAwFAgcAAAABAgMAEQQSIQUGBzETQVEiMjVhcXOBkaGxFDNCUnKSssEIFRcjQ1RidKKz0dIlU4KTwiREFjQ2Y4Oj4f/EABoBAAIDAQEAAAAAAAAAAAAAAAADAQIEBQb/xAAxEQABAwIDBgUDBAMAAAAAAAABAAIDERIEITEFE0FRYYEyM3GRoRSx4TRCwdEGInL/2gAMAwEAAhEDEQA/AGNv5vz+LVhYxdL0rMvf5bZQD80351X9kcZhP03/AEpXoYWm+MvmyW07zS9+danHv4rCfTf7Apebocsb+5S/8a2thaYC/jms4ed+1nAkJn4LjGJMPiJvgxHQKht0nfdI4Tnl0te9eexeNIxGIihGFK9K4TN0t7Zja9smtLfYfg7aX0If5wrX3J8JYTzye+l4ONssJe7XNbNqtGHxW6j0yTR2zxoGHxE0JwxbonKZuktfKbXtl0q2bk71/jDDmbo+jAcrbNm5W1vYdtIPfXwji/Pv9qm3wS8HN51vcK5jJHF9Cu1i8HFHhGytGZp8qA2v+EMuHxE0JwbMYpHjzCYC/RsVvbJpe17Vc9wd/fxnhpJxCYhGxULnzlrLm55RbsrmPfTwljf3mb+Y1PL8HPwdN58/ZWtS4K98Xxv6M2kwM6MReztkNvIV1rzwvG5pnCQ4F3c8lElybc7ALW/xzgU7PjYgZlnWx6xmDA6+Olvwt8LYbyt9k10Y443Rl9NOqxve9sgbXVMXE8VsTCM0+y8RGg5t3Vh5TksK3ticYsFOwV88LHlntl+sDV5Zbix5VzdxJ2QmG2nPHEAEOVwo5L0i5iAOoXvp46VC2OU2kUKvK50YuBqnzvNvJ8Ew4mWKTEAsFyxamzXObr009tUg8eIRocLNcc+6TTyjqqR4L7UeXAFHJPRPlUn5pFwPRS84xwKu1XygDNGjG3WxzAk+Oyj1VMUTd4Y3DuiSRwZe1XSHjlG5yphJ2Y9SlWJ9AF6Y2zsX0sKSZSudQ2Vua3F7Hx0teBGFXoMQ9hnzhc3Xlte1+y9NOlThjXWtGiZEXObVxUHvZvKcFEsnQSz5my5YxcjQm505aW9NUk8eIf1ab6yU0bUltv7OjO9EaFFyu0bMttGJTUkeOwqYAx1Q4dVEpcM2lXbZfEfp8NPOMHiAIVDBSNZMxt3GmtQcvHSJWKthJ1YcwSoI8oOopngUmePWGUT4VwAGZHDHtClCt+22Y+uphDHvtLdeqiUua2oKlTx6g/VpfrpWPy9wfq8n10qC4HYdXxOIDqrDoxowB+V46cv4ph/yo/qL/SrTCKN1tvyqxl723V+EuF48wE6YaX66Uz4ZMyhu0A+sXqmcRdx1xWDb4PBH8JQq0ZUKhPdDOM2mmW/PsFW7Z6EQxhhZgigjsIAv7aTJYQC0UTW3AkOWxRRRSUxFFFFCEvOL+xfhMWHRGtMHcxKdFlOXVM3JXIF1voSCKVe6kZX4erAhhg5gQRYggqCCOog9VN/ibPMow4SCTExOzCaNFYnLYFWBUXR1YXVuoiqltjCrHFPNMJFklwskcczoU+EAgWSZSBkxKZefJ1Fxy00CYsiLToRl6ojhEkrXN8QIqOY6KnbD8H7S+hD/ADhWzw+2MTisPPIckYmVU0u0slx3CDrA5s3JR47Cs7liJoMXFLnbpREqRx9/KyyZwi9l8urfJFzVrwkWJix2GRcPKGzokkixP0WHhzX6CA5bZfny82N9bXJVhJiId23U17BdDbEIOLMj9MqdT/Soe+nhHF+ff7VNvgl4Obzze4UpN9fCOL8+/wBqm3wS8HN55vcK58fmLs4/9A3t9lzvvp4Sxv7zN/Manl+Dn4Om8+fsrSN308JY395m/mNTy/Bz8HTefP2VravLKW44eDF8+nualJuVtM4fHRSrG8pS9kQXZrgjT102+OPgxfPp7mpZcLfC2G8rfZNdTD+Q7usM3nNV92rxjmjQkbPmQ9suYKPLZPvFLDpzj8Y0mJnjiaVrs7Bso6gAB1AAAC/prqBluLHUUgeL+7ceFxqNCoRJ0LlRoA6tZ7DqBuDbtvS8K9hdaBQnirTsdSpNRyTl3Q2DDg8KkUDZ074vcHOTzbTT0Ck1xo8KnzMf/OprgnvM/SthHJKFcyA/JI74DxEVDcaR/ip8zH73qYmFmIoUSODoahXDgT/5Wfzo+zTOpYcCD/0uI86Ps0z6y4jzSnw+WEUndu/+q4fLF9g04qTu1zm3rjy65THfxWjufYamDU+hRLoPUJxUnePnxmD+jL746cVJ3j58Zg/oy++OjDeaFE/llQXCfeSDBTzPiHyKyBRoTc3v1DspnHi1s3/PP1H/AKUs+Ee7uHxmImTExiRVjBUEkWOa3URTRPCzZv6qv1n/ALqfid3vDdWvZKgvsFKKubv79nHbbAheQYYREBDoGYXJcr6bDyUz6WuxNwzgtth4I3+CtESGJuEcggrcm/UCPLTKrNNbUWaUT47qf7aoooopKYiiiihCXvF/ZuImiw4wwYkO2bK4TQqLc2F6Um2djY2GMNiRII2NhmkDgka6AOb27eqnLxU2Ik8OHaTMVjmH5tAS8pkBRY06lLNbujoBc1QzjYyMXEBG0keDlBKfF4dVsBBB86xJzyc2PpNLfAHio149Aurgse6ABpApXLmSVSNlYSaSQLBm6RtAFbKST1A3GunK/VVx3W3e2gmOw5mWXIsq5gZlNrHW69J1dlqj9zMUkeFx7yx9IgWHMtyDYygEqw1Vxe4I5ECrLgtmRz4vCYgOpk6VCk50XFIpF45baJikA8jgepUMAc292Q/ldDaOOeyR0TACacdaHiPRUbfTwji/Pv8AapucEvBzeeb3ClJvp4Rxfn3+1Tb4JeDm883uFLj8xMx/6Bvb7LnffTwljf3mb+Y1PL8HQf4dN58/ZWkbvp4Sxv7zN/MaugeBOzSuxgdQZndgfF3gP8NbV5ZffHKcDZ8ak90062HWcoYn1UseG+JWPamGZiAMxFz+0CB76YOK4ImU5pMfM7Wtd0DH1l68fyCL+uP/ALS/3V0YpYmRlhOvRY3xvc8Opomu0gAuSABrc8vXSB4u7yx4vGqsLB0gQpmHJnZrvlPWBYC/lq4PwSzDK+PnZezILeosRUhsvgrgYiDIZZyOp2AX6qgX9dKidFE66teyZIHvFoFFWOCO7jmZ8WwIjVSiH5zHvrdoA9prb457usehxiC4UdFJbqBOaNj4rkj0imvh8OsahEUKqiwVRYADkAByFZngV1KOoZWBBUi4IOhBHWKWcQTLvFYQgR2JB8K99UwMzpPpFLa7c8rDQEjstT0wu14ZFDRyxsp6ww/rS+27wOgkYthpWgv8gjOg8moZfWagfyE4nqxMNvoSe69Ok3MpurQpbN5GLaVTK3j36wmDjLSSqz/JjQhnY9Wg5DxnSl7ws2fLjdoTbRmFhc27C7i1l7Qq6eqpHYvAuJGDYqZpf2EXIp8rXLH0WplYHAxwxrHEioiCyqosAKUXMjaWszJ4q4a5xBdkBwWxSZ49TqZsIoPdKkhI7AxQC/lsfVTW27sxsRh5IVkaIuLCRe+XUG41HZbn10uZuBQdiz46RmPMtGCT5SXvUYdzGuucVMwc5toCg+CGLRMXPnZVzRC1yBezeOnR+NIv82P66/1pYfkDT9cf/aX+6j8gifrj/wC0v91NmMUjrrvhUjEjG20+Vc97d+MPhMNI/SxtLlIjRWBZnIsugOgBNyT1V48L8bLNs2OSd2kdmYlmNza9h6NKqX5A0/XH/wBpf7qYm7Gwhg8LHhw+fowe6ta9yTyubc6U/dhlGmp9Ext5dV2ilaKKKzpqKKKKEKO3g2YcRhZoVcxtIjKrg2KkiwNxr5fFeufd3ME8L7QikXK8eEmVl7CpUH0dh7LV0nVZ3p3LTEiaSMBcTJA8GYmysr8s9hrYjQ8x5KayW1jm8wqhgMjXcikfsPwdtL6EP84V7cO9sPHjYYtHillQMjagMGBV17HU8jWxHsSbC4PaUWIjaN8kNr8mAmXVW5MNeY7aidyfCWE88nvp+AbXDOBHNO2zIDjQ5h5LO+nhHF+ff7VNvgl4Obzze4UpN9fCOL8+/wBqm3wRP+Ht55vcK40fmL0uP/QN7fZIba+xpMXtrEQQrmeTFyqPF+ca5PYALknxV1Nsnd6ODBxYUXyRqq6Ei+WxPLXUj21Fbp8PocFPiMT3+IxEjuzkWyLI5cIg6hqLnmSPRVqravLKgRxgwFwWzrtAKpJc2T4QuUWvqoTl1WqX2VvLJLKsZ6Mc+YcGQBpEYxixtbItwT8rsIqx/CVsTmWykgm40I1IPYRWlgN4IJpDHG92AzWysMy3tmQkASLcgXW41HbVya8FWlFVMTiCMXLkc3XGR9yufMUMcfSWN8vRhsxYWto2oNq+pN5Z/wA056MGSKJ2YRydwrzokgKlyDYEm+hq4YLakUxcRSK5Q5Wsb5T2Gtqi7mFFvVLza235Hws0eUAFZLFA5OZZGtmu2ZAQoIIuDcjTQVNbQxsk+CxoGrxO6p0eYFgmVgVF7k2JGh1tpW9urvGMXG5+XG5R+5Kg2PcsoJJykdp5g8qNm7cJXESSvF0ULEZlVxYKM7Ekk5hlZdRpcN1Wqa04aI14qL2xt5bdPhWEnQQSN8sqGOQRKyi12PddzzGtYxO8cwlYKsbvGZrWV7ssYiewGa1yrMBzuVHjqXxO2ys6xAJcyop1JPRyRu4YiwyktGRzOgvWvszetM7RzP3fTvEtkfKLOVjVnAKqxFrXIvcUD0R3WpNvPMC9uiFojKgZZAXQq7oQO0ZVBFxqTy0rxxe8kouriNh+aYFVe3dvDmzWa6ECS45hgOejCrV8Pju4zrdCoa5tYvYoDftuLeWviXaC/nVRgZIluw+bmBKX7b5T6qqCOSmnVV3ZG8GJcxq4Q9IzrcIwyNFIekVxm/yrFT2jrr4faTR4+cIw7uSBO6zMFDRyFyouADmAv7akd3cWZlM0pGeMBMwJC2MccrNlJIU3Y69gFZ2bvGPg0k+JkiEaOVzqrqAFIU3DEnVrkeIircdFHDVQ+1trNNhMBKxCO8y5x3YW2Vw+YA3C3tcHlpX3BvHICIYGgzC2UOXs5ZWY5CzBiOkGQDXQ31tarPNtiFBGWkUCUgRm+j31Fj2G415ajtqBTEQtFJiMQHAMzo2TpSo6J2iSQgXyEKgJfQC19LUV6I7rxbe2ZshjCfnIzJHGyOHYq6IUPdaMcza2sLA6i9Te7O0HmgzSEFw7qQFK5crsoFjzNgNa8cfEkeHfEwWzR4ZxGQcyZVXOul7MLqNa9t3NpvPEzPa6yMmgtfJYXtc8+dQaEZBA1UtRRRVFdFFFFCEUUUUIWrtLZkeIiaKZFeNuatyPWPaKoH5HEhxkOIwspCxyq5ik17kG7ZJBr5AwPlFMmtHa+2YsNE0szBUX1k9QA6yeymMe5uTeKo5rTmVSBwfilxk2IxMhdZJGcRp3IsxuMz8z5Bby1etm7Liw8YjhRY0HyVFh5fGfGaSW3uJ+Kmnzwu0Ma94g6x2vcd0T2dVTGx+NEq2GJiWQfOQ5T9U6H2Vf6NzRUBMkxjpaNcTQack4K+ZL2OW17aX5X6r1WdkcSMDPYCYRt82TuPadPbVljlDC4IIPWNR66S5pbqFUEHRVyHcmKXpHxiJJLI5dshkVBoFUBcwuQo1Yi5ua2DuPhCQTE1xoD0s1wDa4Bz3F7D1Cp29Zqb3c1Fo5KL2Tuzh8KxaCIRllCmxbvVJIGpNgCSdO01DzbrSvOgmkMuGUuygM0TKZCTZyp/OhdLd7z8WtsoouNaqbQtDZmw4cPm6JMue2YlmYnLoNWJOl+XjqI2juHh3W0SJFfQ6OVIswsUEig6kc76C3XVmooDiM6otCg49y8KFK9Fzy3OeS/cXy2Oe62zNyPWa+P/AuDtbojYm5HSy2Jve5GexN9b9tT9FF7uai0clUn3KYRvEjRdHMy9KxWTPkjNwFJkbuuYDXGW9xrWzFuHhszlkzZjpZ5gQgGisekOfUsb6d9yqyUUXu5otC1I9lxLG0YRcj6MvUwKhDft7kAeioxtxsHYjoQAdCoeRVOltVDWNxodNanqKgOI0KkgFV5twsEecF9LavIbDsF20Gg05aCvrG7l4dw5RcjsS180uXMxuxKCRQb69nO9T9FTe7motHJV5NwsEFyiGy69yJJQtjz7nPbW9TWFwaRrlRQoJLEDrJ1J8te9FQSTqVIAGiKKKKhSiisE0UIS+2RxnwslhOrwt22zr6xr7KuOzdvwYgXhljk+iwJHlHMVy/X1HIVIKkgjkQbEeQ1kExGq9fNsKF2cbi35C6uBqn76bgfD2D/CJEKjuVIDRg9Zy6EH00pNl8RcdBbLOzKPkyWce3X21btmccG5YjDg9rRtb+Fv609mIDTUZLkTbExDRlRw6KC2twtx0NyqCZe2M3P1TY1VsThHjbLIrIexgQfUad+zuK+Al0MjRH/wBxSPaLip1MZhMWtg0E4PVdX9nVW9mOPHNcaXAyR+JpHZc3VvbO25Phz+Zmkj8SsbfV5eynXtHhZgZdRG0RPXGxH8JuPZVZ2hwS5mDE+QSJ/wAlP3VqGJjdkVlMThooPZvF/GR2EnRzD9oWPrFWjAcbIT8dBInjUhx7bH2VU8ZwkxyXyrHIP2XGvoa1RGJ3IxyHusLL6Bm9ovUWQP5IueE48HxNwEn6cIex1Zfuqaw238PJ8XPC3kdT99c4TbKmTvopF8qMPurVZbc9PLVDhGnQq2+I1C6mD35a1kGuX4cfIneyOv0WI9xrfh3uxid7iph/rJ99UODPAqd+OS6SvWa56i4j7QX/ALlj5Qh+6txOLG0APjEPljWqHCP6K2+anzRSNTjDjhz6E/6P/wBr0HGTG/Ng+qf7qj6WRTvWp3UUmYeKW0n7yFGv82Jz7jW9BvJt2XvILeMxBR/EaqcO4ake6neBNc1i9LmHZm3Ze/xEcI/0k+pVNeeL2OkVzj9sSntRHyewEt6gKoWNbq4K7bnmjWklMafFogu7Ko7SQPea0F3mw7GySrI3ZHd/sggemlfPvRsiD4rDyYqQcmlJI9bk+xa2cPt/a+MAXCYdcNF1ELlFvpNz9ApBkYMhUroM2dORc+jR1NPymjLtJETPIwjXrLkLb1mqptbizg4jliz4iTqEY0J+kfuBqJwXCVpWz7QxMkzfNUm31m19QFXbY26+Gwo/MQoh+da7HysdTVauPRSW4WLUl56ZD31VM/Ge2sbrDFHg4+ov3x9YJ/hFFMjLRRZzJVfrSMmsaB/zX5K5Popl7Z4JzLc4aVZB1K4yN69VPsql7U3TxeG+OgkUD5Vsy/WFxWQscNQvaw42CbwOHpoVEUUUWqi1orKtblWKKEKWwO9eLh+LxEy+LOSPUbip3CcW8enfSJIOxkHvFjVMoqwcRoVmfhIJPEwHsmbheOM36TDxt9FmX35qmMLxuw5+MglXyFW+8UmqKuJXDisj9kYV37adyn1h+Luz25vIn0kb7r1upv3s1/8AuIdfnC3ruK54ovVt+5ZXbCgOjj8f0uixtjZj/pMGdOvo+XpFYvstv1Aj/wCCudazVhiHJJ/x+M6PPsF0Mw2SOfwD/wCmvCTGbGXn8A+rEfcKQFq+4YGY2VWY9igk+oUfUuQP8fiHiefYJ5y707Gj5fBjb5kIPuStSXirs2P4uNj9GJV99qWez9wsdNqmGkA7XAQfxWqy7N4KYl9ZZYo/ELufZYe2p3kruCU7AbOh8cle4/hSuL44KPicMf8AW9vYAagsbxix0htGIo78sqlj/ETr6KuezeC+ESxlaSU+M5V9Q19tW3Zm7OGw/wATDGh7QozfW5+2ptkOpSHYnZ8Xlx3Hr+f6Sai2dtnaGpM5U9bt0S+rS/qqwbI4InRsVP5VjH/Nv6U18tfVSIhxzWd+1piKRgMHQKvbG3FweFsYoFzD5bd23rPL0VYFrNFNAA0XMfI6Q1eSSiiiipVEUUUUIWMtYy0UUIUTtHdHCT36XDxMT15QD9YWNVzHcHMC9ynSxn9l7j1MDRRVSxp1C0R4qaLwPI7qCxnAwfosUR4njv7Qw91RWI4JYsd5LA3pcH7NvbRRSzE1bWbXxTf3V7BaEvCHaA5JG3kkH31rtwr2gP0APkdP60UVBhanDbmJGoHssLws2gf0AHldP617R8JNoH9Gg8si1mip3DVB29ieAHt+VuQcFsae+eBfKzH3Ka34OBsp7/Exj6KM3vIooqRC1LO2cUeI9lJ4fgbEPjMTIfoqq++9S2F4OYBbZhK/0n09QAooqRG3ks7to4l2rz9lNYTcDAR97hoz42Gb7V6mcPgkjFkRUHYoA91FFXAA0WV8r3+Mk+pqvbLRaiipS1miiihCKKKKEIooooQiiiihCKKKKEL/2Q=="/>
          <p:cNvSpPr>
            <a:spLocks noChangeAspect="1" noChangeArrowheads="1"/>
          </p:cNvSpPr>
          <p:nvPr/>
        </p:nvSpPr>
        <p:spPr bwMode="auto">
          <a:xfrm>
            <a:off x="158749" y="-160338"/>
            <a:ext cx="304800" cy="30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/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3" name="AutoShape 12" descr="data:image/jpeg;base64,/9j/4AAQSkZJRgABAQAAAQABAAD/2wCEAAkGBhQSEBQUEhQUFRQVGB4YGBgYGBgaGxcYFRsZFRUcGBcfHSYfFxwkGhQcHy8gIycpLC0sFx4xNTAqNSYsLCkBCQoKDgwOGg8PGiwkHSQsNCwpLDUpKSovLykvLC8sLCwtKS0sLywpLC8sLCwsLCwsLCwpKSwsKSwsLCwsLCwsLP/AABEIAHgA1wMBIgACEQEDEQH/xAAcAAACAgMBAQAAAAAAAAAAAAAABwUGAQQIAwL/xABOEAACAQIDBAMKCAwFAgcAAAABAgMAEQQSIQUGBzETQVEiMjVhcXOBkaGxFDNCUnKSssEIFRcjQ1RidKKz0dIlU4KTwiREFjQ2Y4Oj4f/EABoBAAIDAQEAAAAAAAAAAAAAAAADAQIEBQb/xAAxEQABAwIDBgUDBAMAAAAAAAABAAIDERIEITEFE0FRYYEyM3GRoRSx4TRCwdEGInL/2gAMAwEAAhEDEQA/AGNv5vz+LVhYxdL0rMvf5bZQD80351X9kcZhP03/AEpXoYWm+MvmyW07zS9+danHv4rCfTf7Apebocsb+5S/8a2thaYC/jms4ed+1nAkJn4LjGJMPiJvgxHQKht0nfdI4Tnl0te9eexeNIxGIihGFK9K4TN0t7Zja9smtLfYfg7aX0If5wrX3J8JYTzye+l4ONssJe7XNbNqtGHxW6j0yTR2zxoGHxE0JwxbonKZuktfKbXtl0q2bk71/jDDmbo+jAcrbNm5W1vYdtIPfXwji/Pv9qm3wS8HN51vcK5jJHF9Cu1i8HFHhGytGZp8qA2v+EMuHxE0JwbMYpHjzCYC/RsVvbJpe17Vc9wd/fxnhpJxCYhGxULnzlrLm55RbsrmPfTwljf3mb+Y1PL8HPwdN58/ZWtS4K98Xxv6M2kwM6MReztkNvIV1rzwvG5pnCQ4F3c8lElybc7ALW/xzgU7PjYgZlnWx6xmDA6+Olvwt8LYbyt9k10Y443Rl9NOqxve9sgbXVMXE8VsTCM0+y8RGg5t3Vh5TksK3ticYsFOwV88LHlntl+sDV5Zbix5VzdxJ2QmG2nPHEAEOVwo5L0i5iAOoXvp46VC2OU2kUKvK50YuBqnzvNvJ8Ew4mWKTEAsFyxamzXObr009tUg8eIRocLNcc+6TTyjqqR4L7UeXAFHJPRPlUn5pFwPRS84xwKu1XygDNGjG3WxzAk+Oyj1VMUTd4Y3DuiSRwZe1XSHjlG5yphJ2Y9SlWJ9AF6Y2zsX0sKSZSudQ2Vua3F7Hx0teBGFXoMQ9hnzhc3Xlte1+y9NOlThjXWtGiZEXObVxUHvZvKcFEsnQSz5my5YxcjQm505aW9NUk8eIf1ab6yU0bUltv7OjO9EaFFyu0bMttGJTUkeOwqYAx1Q4dVEpcM2lXbZfEfp8NPOMHiAIVDBSNZMxt3GmtQcvHSJWKthJ1YcwSoI8oOopngUmePWGUT4VwAGZHDHtClCt+22Y+uphDHvtLdeqiUua2oKlTx6g/VpfrpWPy9wfq8n10qC4HYdXxOIDqrDoxowB+V46cv4ph/yo/qL/SrTCKN1tvyqxl723V+EuF48wE6YaX66Uz4ZMyhu0A+sXqmcRdx1xWDb4PBH8JQq0ZUKhPdDOM2mmW/PsFW7Z6EQxhhZgigjsIAv7aTJYQC0UTW3AkOWxRRRSUxFFFFCEvOL+xfhMWHRGtMHcxKdFlOXVM3JXIF1voSCKVe6kZX4erAhhg5gQRYggqCCOog9VN/ibPMow4SCTExOzCaNFYnLYFWBUXR1YXVuoiqltjCrHFPNMJFklwskcczoU+EAgWSZSBkxKZefJ1Fxy00CYsiLToRl6ojhEkrXN8QIqOY6KnbD8H7S+hD/ADhWzw+2MTisPPIckYmVU0u0slx3CDrA5s3JR47Cs7liJoMXFLnbpREqRx9/KyyZwi9l8urfJFzVrwkWJix2GRcPKGzokkixP0WHhzX6CA5bZfny82N9bXJVhJiId23U17BdDbEIOLMj9MqdT/Soe+nhHF+ff7VNvgl4Obzze4UpN9fCOL8+/wBqm3wS8HN55vcK58fmLs4/9A3t9lzvvp4Sxv7zN/Manl+Dn4Om8+fsrSN308JY395m/mNTy/Bz8HTefP2VravLKW44eDF8+nualJuVtM4fHRSrG8pS9kQXZrgjT102+OPgxfPp7mpZcLfC2G8rfZNdTD+Q7usM3nNV92rxjmjQkbPmQ9suYKPLZPvFLDpzj8Y0mJnjiaVrs7Bso6gAB1AAAC/prqBluLHUUgeL+7ceFxqNCoRJ0LlRoA6tZ7DqBuDbtvS8K9hdaBQnirTsdSpNRyTl3Q2DDg8KkUDZ074vcHOTzbTT0Ck1xo8KnzMf/OprgnvM/SthHJKFcyA/JI74DxEVDcaR/ip8zH73qYmFmIoUSODoahXDgT/5Wfzo+zTOpYcCD/0uI86Ps0z6y4jzSnw+WEUndu/+q4fLF9g04qTu1zm3rjy65THfxWjufYamDU+hRLoPUJxUnePnxmD+jL746cVJ3j58Zg/oy++OjDeaFE/llQXCfeSDBTzPiHyKyBRoTc3v1DspnHi1s3/PP1H/AKUs+Ee7uHxmImTExiRVjBUEkWOa3URTRPCzZv6qv1n/ALqfid3vDdWvZKgvsFKKubv79nHbbAheQYYREBDoGYXJcr6bDyUz6WuxNwzgtth4I3+CtESGJuEcggrcm/UCPLTKrNNbUWaUT47qf7aoooopKYiiiihCXvF/ZuImiw4wwYkO2bK4TQqLc2F6Um2djY2GMNiRII2NhmkDgka6AOb27eqnLxU2Ik8OHaTMVjmH5tAS8pkBRY06lLNbujoBc1QzjYyMXEBG0keDlBKfF4dVsBBB86xJzyc2PpNLfAHio149Aurgse6ABpApXLmSVSNlYSaSQLBm6RtAFbKST1A3GunK/VVx3W3e2gmOw5mWXIsq5gZlNrHW69J1dlqj9zMUkeFx7yx9IgWHMtyDYygEqw1Vxe4I5ECrLgtmRz4vCYgOpk6VCk50XFIpF45baJikA8jgepUMAc292Q/ldDaOOeyR0TACacdaHiPRUbfTwji/Pv8AapucEvBzeeb3ClJvp4Rxfn3+1Tb4JeDm883uFLj8xMx/6Bvb7LnffTwljf3mb+Y1PL8HQf4dN58/ZWkbvp4Sxv7zN/MaugeBOzSuxgdQZndgfF3gP8NbV5ZffHKcDZ8ak90062HWcoYn1UseG+JWPamGZiAMxFz+0CB76YOK4ImU5pMfM7Wtd0DH1l68fyCL+uP/ALS/3V0YpYmRlhOvRY3xvc8Opomu0gAuSABrc8vXSB4u7yx4vGqsLB0gQpmHJnZrvlPWBYC/lq4PwSzDK+PnZezILeosRUhsvgrgYiDIZZyOp2AX6qgX9dKidFE66teyZIHvFoFFWOCO7jmZ8WwIjVSiH5zHvrdoA9prb457usehxiC4UdFJbqBOaNj4rkj0imvh8OsahEUKqiwVRYADkAByFZngV1KOoZWBBUi4IOhBHWKWcQTLvFYQgR2JB8K99UwMzpPpFLa7c8rDQEjstT0wu14ZFDRyxsp6ww/rS+27wOgkYthpWgv8gjOg8moZfWagfyE4nqxMNvoSe69Ok3MpurQpbN5GLaVTK3j36wmDjLSSqz/JjQhnY9Wg5DxnSl7ws2fLjdoTbRmFhc27C7i1l7Qq6eqpHYvAuJGDYqZpf2EXIp8rXLH0WplYHAxwxrHEioiCyqosAKUXMjaWszJ4q4a5xBdkBwWxSZ49TqZsIoPdKkhI7AxQC/lsfVTW27sxsRh5IVkaIuLCRe+XUG41HZbn10uZuBQdiz46RmPMtGCT5SXvUYdzGuucVMwc5toCg+CGLRMXPnZVzRC1yBezeOnR+NIv82P66/1pYfkDT9cf/aX+6j8gifrj/wC0v91NmMUjrrvhUjEjG20+Vc97d+MPhMNI/SxtLlIjRWBZnIsugOgBNyT1V48L8bLNs2OSd2kdmYlmNza9h6NKqX5A0/XH/wBpf7qYm7Gwhg8LHhw+fowe6ta9yTyubc6U/dhlGmp9Ext5dV2ilaKKKzpqKKKKEKO3g2YcRhZoVcxtIjKrg2KkiwNxr5fFeufd3ME8L7QikXK8eEmVl7CpUH0dh7LV0nVZ3p3LTEiaSMBcTJA8GYmysr8s9hrYjQ8x5KayW1jm8wqhgMjXcikfsPwdtL6EP84V7cO9sPHjYYtHillQMjagMGBV17HU8jWxHsSbC4PaUWIjaN8kNr8mAmXVW5MNeY7aidyfCWE88nvp+AbXDOBHNO2zIDjQ5h5LO+nhHF+ff7VNvgl4Obzze4UpN9fCOL8+/wBqm3wRP+Ht55vcK40fmL0uP/QN7fZIba+xpMXtrEQQrmeTFyqPF+ca5PYALknxV1Nsnd6ODBxYUXyRqq6Ei+WxPLXUj21Fbp8PocFPiMT3+IxEjuzkWyLI5cIg6hqLnmSPRVqravLKgRxgwFwWzrtAKpJc2T4QuUWvqoTl1WqX2VvLJLKsZ6Mc+YcGQBpEYxixtbItwT8rsIqx/CVsTmWykgm40I1IPYRWlgN4IJpDHG92AzWysMy3tmQkASLcgXW41HbVya8FWlFVMTiCMXLkc3XGR9yufMUMcfSWN8vRhsxYWto2oNq+pN5Z/wA056MGSKJ2YRydwrzokgKlyDYEm+hq4YLakUxcRSK5Q5Wsb5T2Gtqi7mFFvVLza235Hws0eUAFZLFA5OZZGtmu2ZAQoIIuDcjTQVNbQxsk+CxoGrxO6p0eYFgmVgVF7k2JGh1tpW9urvGMXG5+XG5R+5Kg2PcsoJJykdp5g8qNm7cJXESSvF0ULEZlVxYKM7Ekk5hlZdRpcN1Wqa04aI14qL2xt5bdPhWEnQQSN8sqGOQRKyi12PddzzGtYxO8cwlYKsbvGZrWV7ssYiewGa1yrMBzuVHjqXxO2ys6xAJcyop1JPRyRu4YiwyktGRzOgvWvszetM7RzP3fTvEtkfKLOVjVnAKqxFrXIvcUD0R3WpNvPMC9uiFojKgZZAXQq7oQO0ZVBFxqTy0rxxe8kouriNh+aYFVe3dvDmzWa6ECS45hgOejCrV8Pju4zrdCoa5tYvYoDftuLeWviXaC/nVRgZIluw+bmBKX7b5T6qqCOSmnVV3ZG8GJcxq4Q9IzrcIwyNFIekVxm/yrFT2jrr4faTR4+cIw7uSBO6zMFDRyFyouADmAv7akd3cWZlM0pGeMBMwJC2MccrNlJIU3Y69gFZ2bvGPg0k+JkiEaOVzqrqAFIU3DEnVrkeIircdFHDVQ+1trNNhMBKxCO8y5x3YW2Vw+YA3C3tcHlpX3BvHICIYGgzC2UOXs5ZWY5CzBiOkGQDXQ31tarPNtiFBGWkUCUgRm+j31Fj2G415ajtqBTEQtFJiMQHAMzo2TpSo6J2iSQgXyEKgJfQC19LUV6I7rxbe2ZshjCfnIzJHGyOHYq6IUPdaMcza2sLA6i9Te7O0HmgzSEFw7qQFK5crsoFjzNgNa8cfEkeHfEwWzR4ZxGQcyZVXOul7MLqNa9t3NpvPEzPa6yMmgtfJYXtc8+dQaEZBA1UtRRRVFdFFFFCEUUUUIWrtLZkeIiaKZFeNuatyPWPaKoH5HEhxkOIwspCxyq5ik17kG7ZJBr5AwPlFMmtHa+2YsNE0szBUX1k9QA6yeymMe5uTeKo5rTmVSBwfilxk2IxMhdZJGcRp3IsxuMz8z5Bby1etm7Liw8YjhRY0HyVFh5fGfGaSW3uJ+Kmnzwu0Ma94g6x2vcd0T2dVTGx+NEq2GJiWQfOQ5T9U6H2Vf6NzRUBMkxjpaNcTQack4K+ZL2OW17aX5X6r1WdkcSMDPYCYRt82TuPadPbVljlDC4IIPWNR66S5pbqFUEHRVyHcmKXpHxiJJLI5dshkVBoFUBcwuQo1Yi5ua2DuPhCQTE1xoD0s1wDa4Bz3F7D1Cp29Zqb3c1Fo5KL2Tuzh8KxaCIRllCmxbvVJIGpNgCSdO01DzbrSvOgmkMuGUuygM0TKZCTZyp/OhdLd7z8WtsoouNaqbQtDZmw4cPm6JMue2YlmYnLoNWJOl+XjqI2juHh3W0SJFfQ6OVIswsUEig6kc76C3XVmooDiM6otCg49y8KFK9Fzy3OeS/cXy2Oe62zNyPWa+P/AuDtbojYm5HSy2Jve5GexN9b9tT9FF7uai0clUn3KYRvEjRdHMy9KxWTPkjNwFJkbuuYDXGW9xrWzFuHhszlkzZjpZ5gQgGisekOfUsb6d9yqyUUXu5otC1I9lxLG0YRcj6MvUwKhDft7kAeioxtxsHYjoQAdCoeRVOltVDWNxodNanqKgOI0KkgFV5twsEecF9LavIbDsF20Gg05aCvrG7l4dw5RcjsS180uXMxuxKCRQb69nO9T9FTe7motHJV5NwsEFyiGy69yJJQtjz7nPbW9TWFwaRrlRQoJLEDrJ1J8te9FQSTqVIAGiKKKKhSiisE0UIS+2RxnwslhOrwt22zr6xr7KuOzdvwYgXhljk+iwJHlHMVy/X1HIVIKkgjkQbEeQ1kExGq9fNsKF2cbi35C6uBqn76bgfD2D/CJEKjuVIDRg9Zy6EH00pNl8RcdBbLOzKPkyWce3X21btmccG5YjDg9rRtb+Fv609mIDTUZLkTbExDRlRw6KC2twtx0NyqCZe2M3P1TY1VsThHjbLIrIexgQfUad+zuK+Al0MjRH/wBxSPaLip1MZhMWtg0E4PVdX9nVW9mOPHNcaXAyR+JpHZc3VvbO25Phz+Zmkj8SsbfV5eynXtHhZgZdRG0RPXGxH8JuPZVZ2hwS5mDE+QSJ/wAlP3VqGJjdkVlMThooPZvF/GR2EnRzD9oWPrFWjAcbIT8dBInjUhx7bH2VU8ZwkxyXyrHIP2XGvoa1RGJ3IxyHusLL6Bm9ovUWQP5IueE48HxNwEn6cIex1Zfuqaw238PJ8XPC3kdT99c4TbKmTvopF8qMPurVZbc9PLVDhGnQq2+I1C6mD35a1kGuX4cfIneyOv0WI9xrfh3uxid7iph/rJ99UODPAqd+OS6SvWa56i4j7QX/ALlj5Qh+6txOLG0APjEPljWqHCP6K2+anzRSNTjDjhz6E/6P/wBr0HGTG/Ng+qf7qj6WRTvWp3UUmYeKW0n7yFGv82Jz7jW9BvJt2XvILeMxBR/EaqcO4ake6neBNc1i9LmHZm3Ze/xEcI/0k+pVNeeL2OkVzj9sSntRHyewEt6gKoWNbq4K7bnmjWklMafFogu7Ko7SQPea0F3mw7GySrI3ZHd/sggemlfPvRsiD4rDyYqQcmlJI9bk+xa2cPt/a+MAXCYdcNF1ELlFvpNz9ApBkYMhUroM2dORc+jR1NPymjLtJETPIwjXrLkLb1mqptbizg4jliz4iTqEY0J+kfuBqJwXCVpWz7QxMkzfNUm31m19QFXbY26+Gwo/MQoh+da7HysdTVauPRSW4WLUl56ZD31VM/Ge2sbrDFHg4+ov3x9YJ/hFFMjLRRZzJVfrSMmsaB/zX5K5Popl7Z4JzLc4aVZB1K4yN69VPsql7U3TxeG+OgkUD5Vsy/WFxWQscNQvaw42CbwOHpoVEUUUWqi1orKtblWKKEKWwO9eLh+LxEy+LOSPUbip3CcW8enfSJIOxkHvFjVMoqwcRoVmfhIJPEwHsmbheOM36TDxt9FmX35qmMLxuw5+MglXyFW+8UmqKuJXDisj9kYV37adyn1h+Luz25vIn0kb7r1upv3s1/8AuIdfnC3ruK54ovVt+5ZXbCgOjj8f0uixtjZj/pMGdOvo+XpFYvstv1Aj/wCCudazVhiHJJ/x+M6PPsF0Mw2SOfwD/wCmvCTGbGXn8A+rEfcKQFq+4YGY2VWY9igk+oUfUuQP8fiHiefYJ5y707Gj5fBjb5kIPuStSXirs2P4uNj9GJV99qWez9wsdNqmGkA7XAQfxWqy7N4KYl9ZZYo/ELufZYe2p3kruCU7AbOh8cle4/hSuL44KPicMf8AW9vYAagsbxix0htGIo78sqlj/ETr6KuezeC+ESxlaSU+M5V9Q19tW3Zm7OGw/wATDGh7QozfW5+2ptkOpSHYnZ8Xlx3Hr+f6Sai2dtnaGpM5U9bt0S+rS/qqwbI4InRsVP5VjH/Nv6U18tfVSIhxzWd+1piKRgMHQKvbG3FweFsYoFzD5bd23rPL0VYFrNFNAA0XMfI6Q1eSSiiiipVEUUUUIWMtYy0UUIUTtHdHCT36XDxMT15QD9YWNVzHcHMC9ynSxn9l7j1MDRRVSxp1C0R4qaLwPI7qCxnAwfosUR4njv7Qw91RWI4JYsd5LA3pcH7NvbRRSzE1bWbXxTf3V7BaEvCHaA5JG3kkH31rtwr2gP0APkdP60UVBhanDbmJGoHssLws2gf0AHldP617R8JNoH9Gg8si1mip3DVB29ieAHt+VuQcFsae+eBfKzH3Ka34OBsp7/Exj6KM3vIooqRC1LO2cUeI9lJ4fgbEPjMTIfoqq++9S2F4OYBbZhK/0n09QAooqRG3ks7to4l2rz9lNYTcDAR97hoz42Gb7V6mcPgkjFkRUHYoA91FFXAA0WV8r3+Mk+pqvbLRaiipS1miiihCKKKKEIooooQiiiihCKKKKEL/2Q=="/>
          <p:cNvSpPr>
            <a:spLocks noChangeAspect="1" noChangeArrowheads="1"/>
          </p:cNvSpPr>
          <p:nvPr/>
        </p:nvSpPr>
        <p:spPr bwMode="auto">
          <a:xfrm>
            <a:off x="158749" y="-160338"/>
            <a:ext cx="304800" cy="30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/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4" name="AutoShape 14" descr="data:image/jpeg;base64,/9j/4AAQSkZJRgABAQAAAQABAAD/2wCEAAkGBhQSEBQUEhQUFRQVGB4YGBgYGBgaGxcYFRsZFRUcGBcfHSYfFxwkGhQcHy8gIycpLC0sFx4xNTAqNSYsLCkBCQoKDgwOGg8PGiwkHSQsNCwpLDUpKSovLykvLC8sLCwtKS0sLywpLC8sLCwsLCwsLCwpKSwsKSwsLCwsLCwsLP/AABEIAHgA1wMBIgACEQEDEQH/xAAcAAACAgMBAQAAAAAAAAAAAAAABwUGAQQIAwL/xABOEAACAQIDBAMKCAwFAgcAAAABAgMAEQQSIQUGBzETQVEiMjVhcXOBkaGxFDNCUnKSssEIFRcjQ1RidKKz0dIlU4KTwiREFjQ2Y4Oj4f/EABoBAAIDAQEAAAAAAAAAAAAAAAADAQIEBQb/xAAxEQABAwIDBgUDBAMAAAAAAAABAAIDERIEITEFE0FRYYEyM3GRoRSx4TRCwdEGInL/2gAMAwEAAhEDEQA/AGNv5vz+LVhYxdL0rMvf5bZQD80351X9kcZhP03/AEpXoYWm+MvmyW07zS9+danHv4rCfTf7Apebocsb+5S/8a2thaYC/jms4ed+1nAkJn4LjGJMPiJvgxHQKht0nfdI4Tnl0te9eexeNIxGIihGFK9K4TN0t7Zja9smtLfYfg7aX0If5wrX3J8JYTzye+l4ONssJe7XNbNqtGHxW6j0yTR2zxoGHxE0JwxbonKZuktfKbXtl0q2bk71/jDDmbo+jAcrbNm5W1vYdtIPfXwji/Pv9qm3wS8HN51vcK5jJHF9Cu1i8HFHhGytGZp8qA2v+EMuHxE0JwbMYpHjzCYC/RsVvbJpe17Vc9wd/fxnhpJxCYhGxULnzlrLm55RbsrmPfTwljf3mb+Y1PL8HPwdN58/ZWtS4K98Xxv6M2kwM6MReztkNvIV1rzwvG5pnCQ4F3c8lElybc7ALW/xzgU7PjYgZlnWx6xmDA6+Olvwt8LYbyt9k10Y443Rl9NOqxve9sgbXVMXE8VsTCM0+y8RGg5t3Vh5TksK3ticYsFOwV88LHlntl+sDV5Zbix5VzdxJ2QmG2nPHEAEOVwo5L0i5iAOoXvp46VC2OU2kUKvK50YuBqnzvNvJ8Ew4mWKTEAsFyxamzXObr009tUg8eIRocLNcc+6TTyjqqR4L7UeXAFHJPRPlUn5pFwPRS84xwKu1XygDNGjG3WxzAk+Oyj1VMUTd4Y3DuiSRwZe1XSHjlG5yphJ2Y9SlWJ9AF6Y2zsX0sKSZSudQ2Vua3F7Hx0teBGFXoMQ9hnzhc3Xlte1+y9NOlThjXWtGiZEXObVxUHvZvKcFEsnQSz5my5YxcjQm505aW9NUk8eIf1ab6yU0bUltv7OjO9EaFFyu0bMttGJTUkeOwqYAx1Q4dVEpcM2lXbZfEfp8NPOMHiAIVDBSNZMxt3GmtQcvHSJWKthJ1YcwSoI8oOopngUmePWGUT4VwAGZHDHtClCt+22Y+uphDHvtLdeqiUua2oKlTx6g/VpfrpWPy9wfq8n10qC4HYdXxOIDqrDoxowB+V46cv4ph/yo/qL/SrTCKN1tvyqxl723V+EuF48wE6YaX66Uz4ZMyhu0A+sXqmcRdx1xWDb4PBH8JQq0ZUKhPdDOM2mmW/PsFW7Z6EQxhhZgigjsIAv7aTJYQC0UTW3AkOWxRRRSUxFFFFCEvOL+xfhMWHRGtMHcxKdFlOXVM3JXIF1voSCKVe6kZX4erAhhg5gQRYggqCCOog9VN/ibPMow4SCTExOzCaNFYnLYFWBUXR1YXVuoiqltjCrHFPNMJFklwskcczoU+EAgWSZSBkxKZefJ1Fxy00CYsiLToRl6ojhEkrXN8QIqOY6KnbD8H7S+hD/ADhWzw+2MTisPPIckYmVU0u0slx3CDrA5s3JR47Cs7liJoMXFLnbpREqRx9/KyyZwi9l8urfJFzVrwkWJix2GRcPKGzokkixP0WHhzX6CA5bZfny82N9bXJVhJiId23U17BdDbEIOLMj9MqdT/Soe+nhHF+ff7VNvgl4Obzze4UpN9fCOL8+/wBqm3wS8HN55vcK58fmLs4/9A3t9lzvvp4Sxv7zN/Manl+Dn4Om8+fsrSN308JY395m/mNTy/Bz8HTefP2VravLKW44eDF8+nualJuVtM4fHRSrG8pS9kQXZrgjT102+OPgxfPp7mpZcLfC2G8rfZNdTD+Q7usM3nNV92rxjmjQkbPmQ9suYKPLZPvFLDpzj8Y0mJnjiaVrs7Bso6gAB1AAAC/prqBluLHUUgeL+7ceFxqNCoRJ0LlRoA6tZ7DqBuDbtvS8K9hdaBQnirTsdSpNRyTl3Q2DDg8KkUDZ074vcHOTzbTT0Ck1xo8KnzMf/OprgnvM/SthHJKFcyA/JI74DxEVDcaR/ip8zH73qYmFmIoUSODoahXDgT/5Wfzo+zTOpYcCD/0uI86Ps0z6y4jzSnw+WEUndu/+q4fLF9g04qTu1zm3rjy65THfxWjufYamDU+hRLoPUJxUnePnxmD+jL746cVJ3j58Zg/oy++OjDeaFE/llQXCfeSDBTzPiHyKyBRoTc3v1DspnHi1s3/PP1H/AKUs+Ee7uHxmImTExiRVjBUEkWOa3URTRPCzZv6qv1n/ALqfid3vDdWvZKgvsFKKubv79nHbbAheQYYREBDoGYXJcr6bDyUz6WuxNwzgtth4I3+CtESGJuEcggrcm/UCPLTKrNNbUWaUT47qf7aoooopKYiiiihCXvF/ZuImiw4wwYkO2bK4TQqLc2F6Um2djY2GMNiRII2NhmkDgka6AOb27eqnLxU2Ik8OHaTMVjmH5tAS8pkBRY06lLNbujoBc1QzjYyMXEBG0keDlBKfF4dVsBBB86xJzyc2PpNLfAHio149Aurgse6ABpApXLmSVSNlYSaSQLBm6RtAFbKST1A3GunK/VVx3W3e2gmOw5mWXIsq5gZlNrHW69J1dlqj9zMUkeFx7yx9IgWHMtyDYygEqw1Vxe4I5ECrLgtmRz4vCYgOpk6VCk50XFIpF45baJikA8jgepUMAc292Q/ldDaOOeyR0TACacdaHiPRUbfTwji/Pv8AapucEvBzeeb3ClJvp4Rxfn3+1Tb4JeDm883uFLj8xMx/6Bvb7LnffTwljf3mb+Y1PL8HQf4dN58/ZWkbvp4Sxv7zN/MaugeBOzSuxgdQZndgfF3gP8NbV5ZffHKcDZ8ak90062HWcoYn1UseG+JWPamGZiAMxFz+0CB76YOK4ImU5pMfM7Wtd0DH1l68fyCL+uP/ALS/3V0YpYmRlhOvRY3xvc8Opomu0gAuSABrc8vXSB4u7yx4vGqsLB0gQpmHJnZrvlPWBYC/lq4PwSzDK+PnZezILeosRUhsvgrgYiDIZZyOp2AX6qgX9dKidFE66teyZIHvFoFFWOCO7jmZ8WwIjVSiH5zHvrdoA9prb457usehxiC4UdFJbqBOaNj4rkj0imvh8OsahEUKqiwVRYADkAByFZngV1KOoZWBBUi4IOhBHWKWcQTLvFYQgR2JB8K99UwMzpPpFLa7c8rDQEjstT0wu14ZFDRyxsp6ww/rS+27wOgkYthpWgv8gjOg8moZfWagfyE4nqxMNvoSe69Ok3MpurQpbN5GLaVTK3j36wmDjLSSqz/JjQhnY9Wg5DxnSl7ws2fLjdoTbRmFhc27C7i1l7Qq6eqpHYvAuJGDYqZpf2EXIp8rXLH0WplYHAxwxrHEioiCyqosAKUXMjaWszJ4q4a5xBdkBwWxSZ49TqZsIoPdKkhI7AxQC/lsfVTW27sxsRh5IVkaIuLCRe+XUG41HZbn10uZuBQdiz46RmPMtGCT5SXvUYdzGuucVMwc5toCg+CGLRMXPnZVzRC1yBezeOnR+NIv82P66/1pYfkDT9cf/aX+6j8gifrj/wC0v91NmMUjrrvhUjEjG20+Vc97d+MPhMNI/SxtLlIjRWBZnIsugOgBNyT1V48L8bLNs2OSd2kdmYlmNza9h6NKqX5A0/XH/wBpf7qYm7Gwhg8LHhw+fowe6ta9yTyubc6U/dhlGmp9Ext5dV2ilaKKKzpqKKKKEKO3g2YcRhZoVcxtIjKrg2KkiwNxr5fFeufd3ME8L7QikXK8eEmVl7CpUH0dh7LV0nVZ3p3LTEiaSMBcTJA8GYmysr8s9hrYjQ8x5KayW1jm8wqhgMjXcikfsPwdtL6EP84V7cO9sPHjYYtHillQMjagMGBV17HU8jWxHsSbC4PaUWIjaN8kNr8mAmXVW5MNeY7aidyfCWE88nvp+AbXDOBHNO2zIDjQ5h5LO+nhHF+ff7VNvgl4Obzze4UpN9fCOL8+/wBqm3wRP+Ht55vcK40fmL0uP/QN7fZIba+xpMXtrEQQrmeTFyqPF+ca5PYALknxV1Nsnd6ODBxYUXyRqq6Ei+WxPLXUj21Fbp8PocFPiMT3+IxEjuzkWyLI5cIg6hqLnmSPRVqravLKgRxgwFwWzrtAKpJc2T4QuUWvqoTl1WqX2VvLJLKsZ6Mc+YcGQBpEYxixtbItwT8rsIqx/CVsTmWykgm40I1IPYRWlgN4IJpDHG92AzWysMy3tmQkASLcgXW41HbVya8FWlFVMTiCMXLkc3XGR9yufMUMcfSWN8vRhsxYWto2oNq+pN5Z/wA056MGSKJ2YRydwrzokgKlyDYEm+hq4YLakUxcRSK5Q5Wsb5T2Gtqi7mFFvVLza235Hws0eUAFZLFA5OZZGtmu2ZAQoIIuDcjTQVNbQxsk+CxoGrxO6p0eYFgmVgVF7k2JGh1tpW9urvGMXG5+XG5R+5Kg2PcsoJJykdp5g8qNm7cJXESSvF0ULEZlVxYKM7Ekk5hlZdRpcN1Wqa04aI14qL2xt5bdPhWEnQQSN8sqGOQRKyi12PddzzGtYxO8cwlYKsbvGZrWV7ssYiewGa1yrMBzuVHjqXxO2ys6xAJcyop1JPRyRu4YiwyktGRzOgvWvszetM7RzP3fTvEtkfKLOVjVnAKqxFrXIvcUD0R3WpNvPMC9uiFojKgZZAXQq7oQO0ZVBFxqTy0rxxe8kouriNh+aYFVe3dvDmzWa6ECS45hgOejCrV8Pju4zrdCoa5tYvYoDftuLeWviXaC/nVRgZIluw+bmBKX7b5T6qqCOSmnVV3ZG8GJcxq4Q9IzrcIwyNFIekVxm/yrFT2jrr4faTR4+cIw7uSBO6zMFDRyFyouADmAv7akd3cWZlM0pGeMBMwJC2MccrNlJIU3Y69gFZ2bvGPg0k+JkiEaOVzqrqAFIU3DEnVrkeIircdFHDVQ+1trNNhMBKxCO8y5x3YW2Vw+YA3C3tcHlpX3BvHICIYGgzC2UOXs5ZWY5CzBiOkGQDXQ31tarPNtiFBGWkUCUgRm+j31Fj2G415ajtqBTEQtFJiMQHAMzo2TpSo6J2iSQgXyEKgJfQC19LUV6I7rxbe2ZshjCfnIzJHGyOHYq6IUPdaMcza2sLA6i9Te7O0HmgzSEFw7qQFK5crsoFjzNgNa8cfEkeHfEwWzR4ZxGQcyZVXOul7MLqNa9t3NpvPEzPa6yMmgtfJYXtc8+dQaEZBA1UtRRRVFdFFFFCEUUUUIWrtLZkeIiaKZFeNuatyPWPaKoH5HEhxkOIwspCxyq5ik17kG7ZJBr5AwPlFMmtHa+2YsNE0szBUX1k9QA6yeymMe5uTeKo5rTmVSBwfilxk2IxMhdZJGcRp3IsxuMz8z5Bby1etm7Liw8YjhRY0HyVFh5fGfGaSW3uJ+Kmnzwu0Ma94g6x2vcd0T2dVTGx+NEq2GJiWQfOQ5T9U6H2Vf6NzRUBMkxjpaNcTQack4K+ZL2OW17aX5X6r1WdkcSMDPYCYRt82TuPadPbVljlDC4IIPWNR66S5pbqFUEHRVyHcmKXpHxiJJLI5dshkVBoFUBcwuQo1Yi5ua2DuPhCQTE1xoD0s1wDa4Bz3F7D1Cp29Zqb3c1Fo5KL2Tuzh8KxaCIRllCmxbvVJIGpNgCSdO01DzbrSvOgmkMuGUuygM0TKZCTZyp/OhdLd7z8WtsoouNaqbQtDZmw4cPm6JMue2YlmYnLoNWJOl+XjqI2juHh3W0SJFfQ6OVIswsUEig6kc76C3XVmooDiM6otCg49y8KFK9Fzy3OeS/cXy2Oe62zNyPWa+P/AuDtbojYm5HSy2Jve5GexN9b9tT9FF7uai0clUn3KYRvEjRdHMy9KxWTPkjNwFJkbuuYDXGW9xrWzFuHhszlkzZjpZ5gQgGisekOfUsb6d9yqyUUXu5otC1I9lxLG0YRcj6MvUwKhDft7kAeioxtxsHYjoQAdCoeRVOltVDWNxodNanqKgOI0KkgFV5twsEecF9LavIbDsF20Gg05aCvrG7l4dw5RcjsS180uXMxuxKCRQb69nO9T9FTe7motHJV5NwsEFyiGy69yJJQtjz7nPbW9TWFwaRrlRQoJLEDrJ1J8te9FQSTqVIAGiKKKKhSiisE0UIS+2RxnwslhOrwt22zr6xr7KuOzdvwYgXhljk+iwJHlHMVy/X1HIVIKkgjkQbEeQ1kExGq9fNsKF2cbi35C6uBqn76bgfD2D/CJEKjuVIDRg9Zy6EH00pNl8RcdBbLOzKPkyWce3X21btmccG5YjDg9rRtb+Fv609mIDTUZLkTbExDRlRw6KC2twtx0NyqCZe2M3P1TY1VsThHjbLIrIexgQfUad+zuK+Al0MjRH/wBxSPaLip1MZhMWtg0E4PVdX9nVW9mOPHNcaXAyR+JpHZc3VvbO25Phz+Zmkj8SsbfV5eynXtHhZgZdRG0RPXGxH8JuPZVZ2hwS5mDE+QSJ/wAlP3VqGJjdkVlMThooPZvF/GR2EnRzD9oWPrFWjAcbIT8dBInjUhx7bH2VU8ZwkxyXyrHIP2XGvoa1RGJ3IxyHusLL6Bm9ovUWQP5IueE48HxNwEn6cIex1Zfuqaw238PJ8XPC3kdT99c4TbKmTvopF8qMPurVZbc9PLVDhGnQq2+I1C6mD35a1kGuX4cfIneyOv0WI9xrfh3uxid7iph/rJ99UODPAqd+OS6SvWa56i4j7QX/ALlj5Qh+6txOLG0APjEPljWqHCP6K2+anzRSNTjDjhz6E/6P/wBr0HGTG/Ng+qf7qj6WRTvWp3UUmYeKW0n7yFGv82Jz7jW9BvJt2XvILeMxBR/EaqcO4ake6neBNc1i9LmHZm3Ze/xEcI/0k+pVNeeL2OkVzj9sSntRHyewEt6gKoWNbq4K7bnmjWklMafFogu7Ko7SQPea0F3mw7GySrI3ZHd/sggemlfPvRsiD4rDyYqQcmlJI9bk+xa2cPt/a+MAXCYdcNF1ELlFvpNz9ApBkYMhUroM2dORc+jR1NPymjLtJETPIwjXrLkLb1mqptbizg4jliz4iTqEY0J+kfuBqJwXCVpWz7QxMkzfNUm31m19QFXbY26+Gwo/MQoh+da7HysdTVauPRSW4WLUl56ZD31VM/Ge2sbrDFHg4+ov3x9YJ/hFFMjLRRZzJVfrSMmsaB/zX5K5Popl7Z4JzLc4aVZB1K4yN69VPsql7U3TxeG+OgkUD5Vsy/WFxWQscNQvaw42CbwOHpoVEUUUWqi1orKtblWKKEKWwO9eLh+LxEy+LOSPUbip3CcW8enfSJIOxkHvFjVMoqwcRoVmfhIJPEwHsmbheOM36TDxt9FmX35qmMLxuw5+MglXyFW+8UmqKuJXDisj9kYV37adyn1h+Luz25vIn0kb7r1upv3s1/8AuIdfnC3ruK54ovVt+5ZXbCgOjj8f0uixtjZj/pMGdOvo+XpFYvstv1Aj/wCCudazVhiHJJ/x+M6PPsF0Mw2SOfwD/wCmvCTGbGXn8A+rEfcKQFq+4YGY2VWY9igk+oUfUuQP8fiHiefYJ5y707Gj5fBjb5kIPuStSXirs2P4uNj9GJV99qWez9wsdNqmGkA7XAQfxWqy7N4KYl9ZZYo/ELufZYe2p3kruCU7AbOh8cle4/hSuL44KPicMf8AW9vYAagsbxix0htGIo78sqlj/ETr6KuezeC+ESxlaSU+M5V9Q19tW3Zm7OGw/wATDGh7QozfW5+2ptkOpSHYnZ8Xlx3Hr+f6Sai2dtnaGpM5U9bt0S+rS/qqwbI4InRsVP5VjH/Nv6U18tfVSIhxzWd+1piKRgMHQKvbG3FweFsYoFzD5bd23rPL0VYFrNFNAA0XMfI6Q1eSSiiiipVEUUUUIWMtYy0UUIUTtHdHCT36XDxMT15QD9YWNVzHcHMC9ynSxn9l7j1MDRRVSxp1C0R4qaLwPI7qCxnAwfosUR4njv7Qw91RWI4JYsd5LA3pcH7NvbRRSzE1bWbXxTf3V7BaEvCHaA5JG3kkH31rtwr2gP0APkdP60UVBhanDbmJGoHssLws2gf0AHldP617R8JNoH9Gg8si1mip3DVB29ieAHt+VuQcFsae+eBfKzH3Ka34OBsp7/Exj6KM3vIooqRC1LO2cUeI9lJ4fgbEPjMTIfoqq++9S2F4OYBbZhK/0n09QAooqRG3ks7to4l2rz9lNYTcDAR97hoz42Gb7V6mcPgkjFkRUHYoA91FFXAA0WV8r3+Mk+pqvbLRaiipS1miiihCKKKKEIooooQiiiihCKKKKEL/2Q=="/>
          <p:cNvSpPr>
            <a:spLocks noChangeAspect="1" noChangeArrowheads="1"/>
          </p:cNvSpPr>
          <p:nvPr/>
        </p:nvSpPr>
        <p:spPr bwMode="auto">
          <a:xfrm>
            <a:off x="158749" y="-160338"/>
            <a:ext cx="304800" cy="30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/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pic>
        <p:nvPicPr>
          <p:cNvPr id="15371" name="Picture 2" descr="http://engineering.ksu.edu.sa/Style%20Library/EF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AutoShape 4" descr="Image result for king saud university logo"/>
          <p:cNvSpPr>
            <a:spLocks noChangeAspect="1" noChangeArrowheads="1"/>
          </p:cNvSpPr>
          <p:nvPr/>
        </p:nvSpPr>
        <p:spPr bwMode="auto">
          <a:xfrm>
            <a:off x="155576" y="-144463"/>
            <a:ext cx="304800" cy="304802"/>
          </a:xfrm>
          <a:prstGeom prst="rect">
            <a:avLst/>
          </a:prstGeom>
          <a:noFill/>
        </p:spPr>
        <p:txBody>
          <a:bodyPr lIns="91392" tIns="45697" rIns="91392" bIns="45697"/>
          <a:lstStyle/>
          <a:p>
            <a:pPr defTabSz="91424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374" name="Picture 8" descr="http://engineering.ksu.edu.sa/Style%20Library/EF/images/ef-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756" y="0"/>
            <a:ext cx="2000249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"/>
            <a:ext cx="3514017" cy="1355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C0CBC-7157-47AB-9D44-8E68F9246098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63537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FAD0F-5544-46D1-904B-0A0636D1886B}" type="slidenum">
              <a:rPr lang="en-US" altLang="en-US" smtClean="0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588" y="1143000"/>
            <a:ext cx="81248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29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the best-fit values of </a:t>
            </a:r>
            <a:r>
              <a:rPr lang="en-US" i="1" dirty="0" smtClean="0"/>
              <a:t>a and b so that y = a + </a:t>
            </a:r>
            <a:r>
              <a:rPr lang="en-US" i="1" dirty="0" err="1" smtClean="0"/>
              <a:t>bx</a:t>
            </a:r>
            <a:r>
              <a:rPr lang="en-US" i="1" dirty="0" smtClean="0"/>
              <a:t> fits the data given in the table.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2468F-579A-4F47-A48A-D5DDD683E9D4}" type="slidenum">
              <a:rPr lang="zh-TW" altLang="en-US" smtClean="0"/>
              <a:pPr/>
              <a:t>11</a:t>
            </a:fld>
            <a:endParaRPr lang="en-US" altLang="zh-TW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819400"/>
            <a:ext cx="520169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2468F-579A-4F47-A48A-D5DDD683E9D4}" type="slidenum">
              <a:rPr lang="zh-TW" altLang="en-US" smtClean="0"/>
              <a:pPr/>
              <a:t>12</a:t>
            </a:fld>
            <a:endParaRPr lang="en-US" altLang="zh-TW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04800"/>
            <a:ext cx="608257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4191000"/>
            <a:ext cx="492252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4EF95-2C0D-4F54-B061-823A2C65D252}" type="slidenum">
              <a:rPr lang="zh-TW" altLang="en-US"/>
              <a:pPr/>
              <a:t>2</a:t>
            </a:fld>
            <a:endParaRPr lang="en-US" altLang="zh-TW"/>
          </a:p>
        </p:txBody>
      </p:sp>
      <p:sp>
        <p:nvSpPr>
          <p:cNvPr id="388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5288" y="2130425"/>
            <a:ext cx="8424862" cy="2882900"/>
          </a:xfrm>
        </p:spPr>
        <p:txBody>
          <a:bodyPr anchor="ctr"/>
          <a:lstStyle/>
          <a:p>
            <a:r>
              <a:rPr lang="en-US" altLang="en-US" sz="4000"/>
              <a:t>Curve-Fitting</a:t>
            </a:r>
            <a:br>
              <a:rPr lang="en-US" altLang="en-US" sz="4000"/>
            </a:br>
            <a:r>
              <a:rPr lang="en-US" altLang="en-US" sz="4000"/>
              <a:t/>
            </a:r>
            <a:br>
              <a:rPr lang="en-US" altLang="en-US" sz="4000"/>
            </a:br>
            <a:r>
              <a:rPr lang="en-US" altLang="en-US" sz="4000"/>
              <a:t>Polynomial Interpolation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FAD0F-5544-46D1-904B-0A0636D1886B}" type="slidenum">
              <a:rPr lang="en-US" altLang="en-US" smtClean="0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6" name="Picture 2" descr="\\172.16.3.215\data4\Graphics\Powerpoint\WILEY WORK\GILAT\Final Files\ch06\gilat_3e_eq_06_1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82736" y="404664"/>
            <a:ext cx="8464414" cy="2273300"/>
          </a:xfrm>
          <a:prstGeom prst="rect">
            <a:avLst/>
          </a:prstGeom>
          <a:noFill/>
        </p:spPr>
      </p:pic>
      <p:pic>
        <p:nvPicPr>
          <p:cNvPr id="7" name="Picture 2" descr="\\172.16.3.215\data4\Graphics\Powerpoint\WILEY WORK\GILAT\Final Files\ch06\gilat_3e_eq_06_12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12750" y="3068960"/>
            <a:ext cx="8534400" cy="22189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92370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FAD0F-5544-46D1-904B-0A0636D1886B}" type="slidenum">
              <a:rPr lang="en-US" altLang="en-US" smtClean="0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6" name="Picture 2" descr="\\172.16.3.215\data4\Graphics\Powerpoint\WILEY WORK\GILAT\Final Files\ch06\gilat_3e_eq_06_1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276872"/>
            <a:ext cx="8534400" cy="768095"/>
          </a:xfrm>
          <a:prstGeom prst="rect">
            <a:avLst/>
          </a:prstGeom>
          <a:noFill/>
        </p:spPr>
      </p:pic>
      <p:pic>
        <p:nvPicPr>
          <p:cNvPr id="7" name="Picture 2" descr="\\172.16.3.215\data4\Graphics\Powerpoint\WILEY WORK\GILAT\Final Files\ch06\gilat_3e_eq_06_14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38692" y="3789040"/>
            <a:ext cx="8534400" cy="9997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70788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1"/>
            <a:ext cx="7772400" cy="1524000"/>
          </a:xfrm>
        </p:spPr>
        <p:txBody>
          <a:bodyPr/>
          <a:lstStyle/>
          <a:p>
            <a:r>
              <a:rPr lang="en-US" sz="2400" dirty="0" smtClean="0"/>
              <a:t>A group of 11 students was selected at random and asked for their high school GPA and their freshmen GPA in college the subsequent year. The results were: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FAD0F-5544-46D1-904B-0A0636D1886B}" type="slidenum">
              <a:rPr lang="en-US" altLang="en-US" smtClean="0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6636" y="2286000"/>
            <a:ext cx="458879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FAD0F-5544-46D1-904B-0A0636D1886B}" type="slidenum">
              <a:rPr lang="en-US" altLang="en-US" smtClean="0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295400"/>
            <a:ext cx="3190875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4419600"/>
            <a:ext cx="324802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FAD0F-5544-46D1-904B-0A0636D1886B}" type="slidenum">
              <a:rPr lang="en-US" altLang="en-US" smtClean="0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7088209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3276600"/>
            <a:ext cx="6138333" cy="99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FAD0F-5544-46D1-904B-0A0636D1886B}" type="slidenum">
              <a:rPr lang="en-US" altLang="en-US" smtClean="0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447800"/>
            <a:ext cx="51054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FAD0F-5544-46D1-904B-0A0636D1886B}" type="slidenum">
              <a:rPr lang="en-US" altLang="en-US" smtClean="0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6313" y="1738313"/>
            <a:ext cx="719137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scdefault">
  <a:themeElements>
    <a:clrScheme name="csc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scdefault">
      <a:majorFont>
        <a:latin typeface="Tahoma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de-AT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de-AT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csc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ileyPPT_Template_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cscdefault</Template>
  <TotalTime>38409</TotalTime>
  <Words>98</Words>
  <Application>Microsoft Office PowerPoint</Application>
  <PresentationFormat>On-screen Show (4:3)</PresentationFormat>
  <Paragraphs>28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cscdefault</vt:lpstr>
      <vt:lpstr>WileyPPT_Template_2012</vt:lpstr>
      <vt:lpstr>  MATH 2140  Numerical Methods  </vt:lpstr>
      <vt:lpstr>Curve-Fitting  Polynomial Interpolation</vt:lpstr>
      <vt:lpstr>Slide 3</vt:lpstr>
      <vt:lpstr>Slide 4</vt:lpstr>
      <vt:lpstr>Example 2</vt:lpstr>
      <vt:lpstr>Solution</vt:lpstr>
      <vt:lpstr>Slide 7</vt:lpstr>
      <vt:lpstr>Example 3</vt:lpstr>
      <vt:lpstr>Slide 9</vt:lpstr>
      <vt:lpstr>Slide 10</vt:lpstr>
      <vt:lpstr>Example 4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Analysis</dc:title>
  <dc:creator>Laiwan Chan</dc:creator>
  <cp:lastModifiedBy>Mohamed Elshazly</cp:lastModifiedBy>
  <cp:revision>474</cp:revision>
  <dcterms:created xsi:type="dcterms:W3CDTF">2001-10-23T13:09:14Z</dcterms:created>
  <dcterms:modified xsi:type="dcterms:W3CDTF">2016-10-15T03:50:52Z</dcterms:modified>
</cp:coreProperties>
</file>