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  <p:sldMasterId id="2147483684" r:id="rId3"/>
  </p:sldMasterIdLst>
  <p:notesMasterIdLst>
    <p:notesMasterId r:id="rId19"/>
  </p:notesMasterIdLst>
  <p:handoutMasterIdLst>
    <p:handoutMasterId r:id="rId20"/>
  </p:handoutMasterIdLst>
  <p:sldIdLst>
    <p:sldId id="646" r:id="rId4"/>
    <p:sldId id="486" r:id="rId5"/>
    <p:sldId id="647" r:id="rId6"/>
    <p:sldId id="648" r:id="rId7"/>
    <p:sldId id="650" r:id="rId8"/>
    <p:sldId id="651" r:id="rId9"/>
    <p:sldId id="653" r:id="rId10"/>
    <p:sldId id="662" r:id="rId11"/>
    <p:sldId id="654" r:id="rId12"/>
    <p:sldId id="656" r:id="rId13"/>
    <p:sldId id="657" r:id="rId14"/>
    <p:sldId id="658" r:id="rId15"/>
    <p:sldId id="659" r:id="rId16"/>
    <p:sldId id="660" r:id="rId17"/>
    <p:sldId id="661" r:id="rId1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D60093"/>
    <a:srgbClr val="FF3399"/>
    <a:srgbClr val="CC0099"/>
    <a:srgbClr val="0B2FC7"/>
    <a:srgbClr val="FA1A02"/>
    <a:srgbClr val="0000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67" autoAdjust="0"/>
    <p:restoredTop sz="97710" autoAdjust="0"/>
  </p:normalViewPr>
  <p:slideViewPr>
    <p:cSldViewPr>
      <p:cViewPr varScale="1">
        <p:scale>
          <a:sx n="71" d="100"/>
          <a:sy n="71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FB19F134-26D6-420E-8160-5A0EB49E2A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0557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C73D8C0F-53EF-4D7E-A509-DEB31393E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9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348C6F-2564-49F1-9D83-D0E79AD1709E}" type="slidenum">
              <a:rPr lang="ar-SA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EG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11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8DA20-488F-4BD5-BFA3-06780E8DC1C4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4846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8DA20-488F-4BD5-BFA3-06780E8DC1C4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848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8C0F-53EF-4D7E-A509-DEB31393EA2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0945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C8052-2292-457C-9F86-DB2BE4AE432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455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5B5195-FAD9-476C-90D2-4111174884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013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823602-A366-433B-B16A-5BE55C7528B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9156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D24FB-0E13-481B-BE7D-BF85AFDCDEB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7877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kumimoji="0" lang="en-US" sz="1800" smtClean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kumimoji="0" lang="en-US" sz="1800" smtClean="0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kumimoji="0" lang="en-US" sz="1800" smtClean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kumimoji="0" lang="en-US" sz="1800" smtClean="0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en-US" sz="18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en-US" sz="18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kumimoji="0" lang="en-US" sz="1800" smtClean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45209E-EBB2-49A5-9516-1CD2E33D4BA1}" type="slidenum">
              <a:rPr lang="en-US" altLang="en-US">
                <a:solidFill>
                  <a:srgbClr val="1C1C1C"/>
                </a:solidFill>
              </a:rPr>
              <a:pPr/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79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FAD0F-5544-46D1-904B-0A0636D188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8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2EF29-F1BC-4D28-B353-F34C6F84CC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8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E139C-DAD3-4A47-8BF2-FB73A52531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58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EEBAD-E1FD-4B28-9154-69F2D80455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82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1E08-2D85-4A7F-96BC-FEEBC43446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012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B7884-4AD9-4DBF-A355-897385DA5B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38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72468F-579A-4F47-A48A-D5DDD683E9D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84255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06A5-869D-45C7-BB62-612CEFEEEB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1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79CB1-77C2-47E7-B331-F54242DD15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537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36C67-5A32-4129-AA42-94BE1D7D88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67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E166A-6C29-4A9F-A40E-2833E4AF3B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851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341901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4037122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91608" y="1334471"/>
            <a:ext cx="6380853" cy="4518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8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4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20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8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6547104"/>
            <a:ext cx="1084263" cy="310896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Page_</a:t>
            </a:r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332307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1607" y="1600200"/>
            <a:ext cx="308389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 b="0" i="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 b="0" i="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 b="0" i="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2780" y="1600201"/>
            <a:ext cx="307402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itle 4"/>
          <p:cNvSpPr txBox="1">
            <a:spLocks/>
          </p:cNvSpPr>
          <p:nvPr userDrawn="1"/>
        </p:nvSpPr>
        <p:spPr>
          <a:xfrm>
            <a:off x="0" y="6546384"/>
            <a:ext cx="914400" cy="311616"/>
          </a:xfrm>
          <a:prstGeom prst="rect">
            <a:avLst/>
          </a:prstGeom>
        </p:spPr>
        <p:txBody>
          <a:bodyPr/>
          <a:lstStyle/>
          <a:p>
            <a:pPr defTabSz="457200" fontAlgn="auto">
              <a:spcAft>
                <a:spcPts val="0"/>
              </a:spcAft>
              <a:defRPr/>
            </a:pPr>
            <a:r>
              <a:rPr kumimoji="0"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Page_1</a:t>
            </a:r>
          </a:p>
        </p:txBody>
      </p:sp>
    </p:spTree>
    <p:extLst>
      <p:ext uri="{BB962C8B-B14F-4D97-AF65-F5344CB8AC3E}">
        <p14:creationId xmlns:p14="http://schemas.microsoft.com/office/powerpoint/2010/main" xmlns="" val="2232802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6547104"/>
            <a:ext cx="1084263" cy="310896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Page_</a:t>
            </a:r>
            <a:endParaRPr lang="en-US" dirty="0"/>
          </a:p>
        </p:txBody>
      </p:sp>
      <p:pic>
        <p:nvPicPr>
          <p:cNvPr id="3" name="Picture 2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4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297128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3962EF-A8E9-4DD5-8A07-350849C6129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10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144E7-26FB-4224-98EA-7FFB3281A6F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6883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754FD-9828-40DC-9BA1-3C4B3B686DA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741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5FF04F-6F3A-425D-8143-11F9097D5A8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572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C0CBC-7157-47AB-9D44-8E68F92460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2389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10C3C-DC03-46CE-8801-A008B963DD1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0616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1BF24-692F-4D86-8D63-33C5C7088F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3841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5B1D7C8-4C8B-4EFA-9F37-C3981732EDF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8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kumimoji="0" lang="en-US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kumimoji="0" lang="en-US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A3AE83E-E646-4805-A61C-A1A402DB306D}" type="slidenum">
              <a:rPr kumimoji="0" lang="en-US" altLang="en-US" smtClean="0">
                <a:solidFill>
                  <a:srgbClr val="000000"/>
                </a:solidFill>
                <a:ea typeface="+mn-ea"/>
              </a:rPr>
              <a:pPr/>
              <a:t>‹#›</a:t>
            </a:fld>
            <a:endParaRPr kumimoji="0" lang="en-US" altLang="en-US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15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59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5" y="2133600"/>
            <a:ext cx="8458201" cy="1622426"/>
          </a:xfrm>
        </p:spPr>
        <p:txBody>
          <a:bodyPr rtlCol="0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 </a:t>
            </a:r>
            <a:r>
              <a:rPr lang="en-US" b="1" dirty="0" smtClean="0"/>
              <a:t>MATH 2140 </a:t>
            </a:r>
            <a:br>
              <a:rPr lang="en-US" b="1" dirty="0" smtClean="0"/>
            </a:br>
            <a:r>
              <a:rPr lang="en-US" b="1" dirty="0" smtClean="0"/>
              <a:t>Numerical Methods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5" y="3886200"/>
            <a:ext cx="6934201" cy="1981200"/>
          </a:xfrm>
        </p:spPr>
        <p:txBody>
          <a:bodyPr rtlCol="0"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Instructor: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Dr. Mohamed El-Shazly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Associate Prof. of Mechanical Design and </a:t>
            </a:r>
            <a:r>
              <a:rPr lang="en-US" altLang="zh-CN" sz="4000" b="1" dirty="0" err="1" smtClean="0">
                <a:latin typeface="+mj-lt"/>
                <a:ea typeface="+mj-ea"/>
                <a:cs typeface="+mj-cs"/>
              </a:rPr>
              <a:t>Tribology</a:t>
            </a: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melshazly@ksu.edu.sa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Office: F072</a:t>
            </a:r>
          </a:p>
          <a:p>
            <a:pPr>
              <a:defRPr/>
            </a:pP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" y="19053"/>
            <a:ext cx="65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7866" rIns="0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0" y="-209550"/>
            <a:ext cx="193402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1" y="1371600"/>
            <a:ext cx="4086391" cy="7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>
            <a:spAutoFit/>
          </a:bodyPr>
          <a:lstStyle/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Faculty of Engineering</a:t>
            </a:r>
          </a:p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Mechanical Engineering Department</a:t>
            </a:r>
          </a:p>
        </p:txBody>
      </p:sp>
      <p:sp>
        <p:nvSpPr>
          <p:cNvPr id="41992" name="AutoShape 9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3" name="AutoShape 12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4" name="AutoShape 14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pic>
        <p:nvPicPr>
          <p:cNvPr id="15371" name="Picture 2" descr="http://engineering.ksu.edu.sa/Style%20Library/EF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4" descr="Image result for king saud university logo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2"/>
          </a:xfrm>
          <a:prstGeom prst="rect">
            <a:avLst/>
          </a:prstGeom>
          <a:noFill/>
        </p:spPr>
        <p:txBody>
          <a:bodyPr lIns="91392" tIns="45697" rIns="91392" bIns="45697"/>
          <a:lstStyle/>
          <a:p>
            <a:pPr defTabSz="9142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74" name="Picture 8" descr="http://engineering.ksu.edu.sa/Style%20Library/EF/images/e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6" y="0"/>
            <a:ext cx="200024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"/>
            <a:ext cx="3514017" cy="13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0CBC-7157-47AB-9D44-8E68F9246098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353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0"/>
            <a:ext cx="3964629" cy="62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22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Least-Squares Regression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Linear least-squares regression is a procedure in which the </a:t>
            </a:r>
            <a:r>
              <a:rPr lang="en-US" sz="2800" dirty="0" smtClean="0"/>
              <a:t>coefficients 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and a</a:t>
            </a:r>
            <a:r>
              <a:rPr lang="en-US" sz="2800" baseline="-25000" dirty="0"/>
              <a:t>0</a:t>
            </a:r>
            <a:r>
              <a:rPr lang="en-US" sz="2800" dirty="0"/>
              <a:t> of a linear function y = a</a:t>
            </a:r>
            <a:r>
              <a:rPr lang="en-US" sz="2800" baseline="-25000" dirty="0"/>
              <a:t>1</a:t>
            </a:r>
            <a:r>
              <a:rPr lang="en-US" sz="2800" dirty="0"/>
              <a:t>x + a</a:t>
            </a:r>
            <a:r>
              <a:rPr lang="en-US" sz="2800" baseline="-25000" dirty="0"/>
              <a:t>0</a:t>
            </a:r>
            <a:r>
              <a:rPr lang="en-US" sz="2800" dirty="0"/>
              <a:t> are determined such that </a:t>
            </a:r>
            <a:r>
              <a:rPr lang="en-US" sz="2800" dirty="0" smtClean="0"/>
              <a:t>the function </a:t>
            </a:r>
            <a:r>
              <a:rPr lang="en-US" sz="2800" dirty="0"/>
              <a:t>has the best fit to a given set of data points.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best fit </a:t>
            </a:r>
            <a:r>
              <a:rPr lang="en-US" sz="2800" dirty="0" smtClean="0"/>
              <a:t>is defined </a:t>
            </a:r>
            <a:r>
              <a:rPr lang="en-US" sz="2800" dirty="0"/>
              <a:t>as the smallest possible total error that is calculated by </a:t>
            </a:r>
            <a:r>
              <a:rPr lang="en-US" sz="2800" dirty="0" smtClean="0"/>
              <a:t>adding the </a:t>
            </a:r>
            <a:r>
              <a:rPr lang="en-US" sz="2800" dirty="0"/>
              <a:t>squares of the residuals according to Eq. (6.5).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59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" descr="\\172.16.3.215\data4\Graphics\Powerpoint\WILEY WORK\GILAT\Final Files\ch06\gilat_3e_eq_06_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736" y="404664"/>
            <a:ext cx="8464414" cy="2273300"/>
          </a:xfrm>
          <a:prstGeom prst="rect">
            <a:avLst/>
          </a:prstGeom>
          <a:noFill/>
        </p:spPr>
      </p:pic>
      <p:pic>
        <p:nvPicPr>
          <p:cNvPr id="7" name="Picture 2" descr="\\172.16.3.215\data4\Graphics\Powerpoint\WILEY WORK\GILAT\Final Files\ch06\gilat_3e_eq_06_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2750" y="3068960"/>
            <a:ext cx="8534400" cy="2218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237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" descr="\\172.16.3.215\data4\Graphics\Powerpoint\WILEY WORK\GILAT\Final Files\ch06\gilat_3e_eq_06_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276872"/>
            <a:ext cx="8534400" cy="768095"/>
          </a:xfrm>
          <a:prstGeom prst="rect">
            <a:avLst/>
          </a:prstGeom>
          <a:noFill/>
        </p:spPr>
      </p:pic>
      <p:pic>
        <p:nvPicPr>
          <p:cNvPr id="7" name="Picture 2" descr="\\172.16.3.215\data4\Graphics\Powerpoint\WILEY WORK\GILAT\Final Files\ch06\gilat_3e_eq_06_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8692" y="3789040"/>
            <a:ext cx="8534400" cy="999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078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2" y="44624"/>
            <a:ext cx="9041429" cy="58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674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5591144" cy="1014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24744"/>
            <a:ext cx="9035919" cy="4053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3" y="5445224"/>
            <a:ext cx="4089249" cy="7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15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4EF95-2C0D-4F54-B061-823A2C65D252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130425"/>
            <a:ext cx="8424862" cy="2882900"/>
          </a:xfrm>
        </p:spPr>
        <p:txBody>
          <a:bodyPr anchor="ctr"/>
          <a:lstStyle/>
          <a:p>
            <a:r>
              <a:rPr lang="en-US" altLang="en-US" sz="4000"/>
              <a:t>Curve-Fitting</a:t>
            </a:r>
            <a:br>
              <a:rPr lang="en-US" altLang="en-US" sz="4000"/>
            </a:b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4000"/>
              <a:t>Polynomial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DEA2-1613-43D7-B6EE-AD76D3CC777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844824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800" dirty="0"/>
              <a:t>Introduction</a:t>
            </a:r>
          </a:p>
          <a:p>
            <a:pPr lvl="1" algn="ctr">
              <a:lnSpc>
                <a:spcPct val="80000"/>
              </a:lnSpc>
            </a:pPr>
            <a:r>
              <a:rPr lang="en-US" altLang="en-US" sz="4800" dirty="0"/>
              <a:t>Curve Fitting?</a:t>
            </a:r>
          </a:p>
          <a:p>
            <a:pPr lvl="1" algn="ctr">
              <a:lnSpc>
                <a:spcPct val="80000"/>
              </a:lnSpc>
            </a:pPr>
            <a:r>
              <a:rPr lang="en-US" altLang="en-US" sz="4800" dirty="0"/>
              <a:t>Interpolation</a:t>
            </a:r>
            <a:r>
              <a:rPr lang="en-US" altLang="en-US" sz="2400" dirty="0" smtClean="0"/>
              <a:t>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868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5B5B-ABFF-4BED-9F58-38C19731C713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76600" y="2017713"/>
            <a:ext cx="5678488" cy="4687887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altLang="en-US" sz="2400" b="1" dirty="0"/>
              <a:t>Curve fitting</a:t>
            </a:r>
            <a:r>
              <a:rPr lang="en-US" altLang="en-US" sz="2400" dirty="0"/>
              <a:t>? – To fit a smooth and continuous function (curve) to the available discrete data.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2000" dirty="0"/>
              <a:t>A familiar example: In the Free-fall lab in General Physics I, you are asked to fit a function (quadratic) to the data of position </a:t>
            </a:r>
            <a:r>
              <a:rPr lang="en-US" altLang="en-US" sz="2000" dirty="0" err="1"/>
              <a:t>v.s</a:t>
            </a:r>
            <a:r>
              <a:rPr lang="en-US" altLang="en-US" sz="2000" dirty="0"/>
              <a:t>. time.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2000" u="sng" dirty="0"/>
              <a:t>Two approaches</a:t>
            </a:r>
            <a:r>
              <a:rPr lang="en-US" altLang="en-US" sz="2000" dirty="0"/>
              <a:t>:</a:t>
            </a:r>
          </a:p>
          <a:p>
            <a:pPr marL="1295400" lvl="2" indent="-381000">
              <a:lnSpc>
                <a:spcPct val="80000"/>
              </a:lnSpc>
              <a:buFont typeface="Wingdings" panose="05000000000000000000" pitchFamily="2" charset="2"/>
              <a:buAutoNum type="arabicParenBoth"/>
            </a:pPr>
            <a:r>
              <a:rPr lang="en-US" altLang="en-US" sz="1800" b="1" dirty="0"/>
              <a:t>Collocation</a:t>
            </a:r>
            <a:r>
              <a:rPr lang="en-US" altLang="en-US" sz="1800" dirty="0"/>
              <a:t>:  The approximating function </a:t>
            </a:r>
            <a:r>
              <a:rPr lang="en-US" altLang="en-US" sz="1800" u="sng" dirty="0"/>
              <a:t>passes through</a:t>
            </a:r>
            <a:r>
              <a:rPr lang="en-US" altLang="en-US" sz="1800" dirty="0"/>
              <a:t> all the data points. Usually used when the data are known to be accurate.</a:t>
            </a:r>
          </a:p>
          <a:p>
            <a:pPr marL="1295400" lvl="2" indent="-381000">
              <a:lnSpc>
                <a:spcPct val="80000"/>
              </a:lnSpc>
              <a:buFont typeface="Wingdings" panose="05000000000000000000" pitchFamily="2" charset="2"/>
              <a:buAutoNum type="arabicParenBoth"/>
            </a:pPr>
            <a:r>
              <a:rPr lang="en-US" altLang="en-US" sz="1800" b="1" dirty="0"/>
              <a:t>Least-square regression</a:t>
            </a:r>
            <a:r>
              <a:rPr lang="en-US" altLang="en-US" sz="1800" dirty="0"/>
              <a:t>: The approximating curve represents the </a:t>
            </a:r>
            <a:r>
              <a:rPr lang="en-US" altLang="en-US" sz="1800" u="sng" dirty="0"/>
              <a:t>general trend</a:t>
            </a:r>
            <a:r>
              <a:rPr lang="en-US" altLang="en-US" sz="1800" dirty="0"/>
              <a:t> of the data. Usually used when the data appear to have significant error.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2147888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AACHJIU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967163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05000" y="2895600"/>
            <a:ext cx="1905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en-US" sz="1400" smtClean="0">
                <a:solidFill>
                  <a:srgbClr val="000000"/>
                </a:solidFill>
                <a:ea typeface="+mn-ea"/>
              </a:rPr>
              <a:t>Figure 5.1 Collocation-Fitting polynomials</a:t>
            </a:r>
          </a:p>
        </p:txBody>
      </p:sp>
    </p:spTree>
    <p:extLst>
      <p:ext uri="{BB962C8B-B14F-4D97-AF65-F5344CB8AC3E}">
        <p14:creationId xmlns:p14="http://schemas.microsoft.com/office/powerpoint/2010/main" xmlns="" val="30646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Table_6-1</a:t>
            </a:r>
            <a:endParaRPr lang="en-IN" dirty="0"/>
          </a:p>
        </p:txBody>
      </p:sp>
      <p:pic>
        <p:nvPicPr>
          <p:cNvPr id="1026" name="Picture 2" descr="Z:\Newmedia\Wiley\jira\bcs1095\Gilat3e\Work\Missing Images\gilat_3e_table_06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4975"/>
            <a:ext cx="8534400" cy="90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368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Fig_6-1</a:t>
            </a:r>
            <a:endParaRPr lang="en-IN" dirty="0"/>
          </a:p>
        </p:txBody>
      </p:sp>
      <p:pic>
        <p:nvPicPr>
          <p:cNvPr id="111618" name="Picture 2" descr="\\172.16.3.215\data4\Graphics\Powerpoint\WILEY WORK\GILAT\Final Files\ch06\gilat_3e_fig_0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92" y="190496"/>
            <a:ext cx="8534400" cy="5846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259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Interpolation</a:t>
            </a:r>
            <a:r>
              <a:rPr lang="en-US" alt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Interpolation is a procedure for estimating a value between known </a:t>
            </a:r>
            <a:r>
              <a:rPr lang="en-US" dirty="0" smtClean="0"/>
              <a:t>values of </a:t>
            </a:r>
            <a:r>
              <a:rPr lang="en-US" dirty="0"/>
              <a:t>data points. It is done by first determining a polynomial </a:t>
            </a:r>
            <a:r>
              <a:rPr lang="en-US" dirty="0" smtClean="0"/>
              <a:t>that gives </a:t>
            </a:r>
            <a:r>
              <a:rPr lang="en-US" dirty="0"/>
              <a:t>the exact value at the data points, and then using the </a:t>
            </a:r>
            <a:r>
              <a:rPr lang="en-US" dirty="0" smtClean="0"/>
              <a:t>polynomial for </a:t>
            </a:r>
            <a:r>
              <a:rPr lang="en-US" dirty="0"/>
              <a:t>calculating values between the points.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08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Fig_6-2</a:t>
            </a:r>
            <a:endParaRPr lang="en-IN" dirty="0"/>
          </a:p>
        </p:txBody>
      </p:sp>
      <p:pic>
        <p:nvPicPr>
          <p:cNvPr id="112642" name="Picture 2" descr="\\172.16.3.215\data4\Graphics\Powerpoint\WILEY WORK\GILAT\Final Files\ch06\gilat_3e_fig_0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7056784" cy="520815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11560" y="5445499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d4059-Identity-H"/>
              </a:rPr>
              <a:t>Figure 6-2: Interpolation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1E08-2D85-4A7F-96BC-FEEBC4344629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52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CURVE FITTING WITH A LINEAR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915343"/>
          </a:xfrm>
        </p:spPr>
        <p:txBody>
          <a:bodyPr/>
          <a:lstStyle/>
          <a:p>
            <a:r>
              <a:rPr lang="en-US" dirty="0"/>
              <a:t>Curve fitting using a linear equation (first degree polynomial) is </a:t>
            </a:r>
            <a:r>
              <a:rPr lang="en-US" dirty="0" smtClean="0"/>
              <a:t>the process </a:t>
            </a:r>
            <a:r>
              <a:rPr lang="en-US" dirty="0"/>
              <a:t>by which an equation of the form: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3" y="3933056"/>
            <a:ext cx="318149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053173"/>
      </p:ext>
    </p:extLst>
  </p:cSld>
  <p:clrMapOvr>
    <a:masterClrMapping/>
  </p:clrMapOvr>
</p:sld>
</file>

<file path=ppt/theme/theme1.xml><?xml version="1.0" encoding="utf-8"?>
<a:theme xmlns:a="http://schemas.openxmlformats.org/drawingml/2006/main" name="cscdefault">
  <a:themeElements>
    <a:clrScheme name="csc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cdefault">
      <a:majorFont>
        <a:latin typeface="Tahoma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sc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leyPPT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cscdefault</Template>
  <TotalTime>38370</TotalTime>
  <Words>311</Words>
  <Application>Microsoft Office PowerPoint</Application>
  <PresentationFormat>On-screen Show (4:3)</PresentationFormat>
  <Paragraphs>48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cscdefault</vt:lpstr>
      <vt:lpstr>Blends</vt:lpstr>
      <vt:lpstr>WileyPPT_Template_2012</vt:lpstr>
      <vt:lpstr>  MATH 2140  Numerical Methods  </vt:lpstr>
      <vt:lpstr>Curve-Fitting  Polynomial Interpolation</vt:lpstr>
      <vt:lpstr>Outline</vt:lpstr>
      <vt:lpstr>Introduction</vt:lpstr>
      <vt:lpstr>Table_6-1</vt:lpstr>
      <vt:lpstr>Fig_6-1</vt:lpstr>
      <vt:lpstr>Interpolation?</vt:lpstr>
      <vt:lpstr>Fig_6-2</vt:lpstr>
      <vt:lpstr>6.2 CURVE FITTING WITH A LINEAR EQUATION</vt:lpstr>
      <vt:lpstr>Slide 10</vt:lpstr>
      <vt:lpstr>Linear Least-Squares Regression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Analysis</dc:title>
  <dc:creator>Laiwan Chan</dc:creator>
  <cp:lastModifiedBy>Mohamed Elshazly</cp:lastModifiedBy>
  <cp:revision>467</cp:revision>
  <dcterms:created xsi:type="dcterms:W3CDTF">2001-10-23T13:09:14Z</dcterms:created>
  <dcterms:modified xsi:type="dcterms:W3CDTF">2016-10-14T15:17:45Z</dcterms:modified>
</cp:coreProperties>
</file>