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2" r:id="rId2"/>
    <p:sldMasterId id="2147483684" r:id="rId3"/>
  </p:sldMasterIdLst>
  <p:notesMasterIdLst>
    <p:notesMasterId r:id="rId53"/>
  </p:notesMasterIdLst>
  <p:handoutMasterIdLst>
    <p:handoutMasterId r:id="rId54"/>
  </p:handoutMasterIdLst>
  <p:sldIdLst>
    <p:sldId id="646" r:id="rId4"/>
    <p:sldId id="486" r:id="rId5"/>
    <p:sldId id="647" r:id="rId6"/>
    <p:sldId id="648" r:id="rId7"/>
    <p:sldId id="650" r:id="rId8"/>
    <p:sldId id="651" r:id="rId9"/>
    <p:sldId id="653" r:id="rId10"/>
    <p:sldId id="662" r:id="rId11"/>
    <p:sldId id="654" r:id="rId12"/>
    <p:sldId id="656" r:id="rId13"/>
    <p:sldId id="657" r:id="rId14"/>
    <p:sldId id="658" r:id="rId15"/>
    <p:sldId id="659" r:id="rId16"/>
    <p:sldId id="660" r:id="rId17"/>
    <p:sldId id="661" r:id="rId18"/>
    <p:sldId id="488" r:id="rId19"/>
    <p:sldId id="607" r:id="rId20"/>
    <p:sldId id="608" r:id="rId21"/>
    <p:sldId id="568" r:id="rId22"/>
    <p:sldId id="569" r:id="rId23"/>
    <p:sldId id="614" r:id="rId24"/>
    <p:sldId id="610" r:id="rId25"/>
    <p:sldId id="612" r:id="rId26"/>
    <p:sldId id="609" r:id="rId27"/>
    <p:sldId id="617" r:id="rId28"/>
    <p:sldId id="620" r:id="rId29"/>
    <p:sldId id="622" r:id="rId30"/>
    <p:sldId id="621" r:id="rId31"/>
    <p:sldId id="625" r:id="rId32"/>
    <p:sldId id="626" r:id="rId33"/>
    <p:sldId id="628" r:id="rId34"/>
    <p:sldId id="577" r:id="rId35"/>
    <p:sldId id="578" r:id="rId36"/>
    <p:sldId id="629" r:id="rId37"/>
    <p:sldId id="644" r:id="rId38"/>
    <p:sldId id="632" r:id="rId39"/>
    <p:sldId id="633" r:id="rId40"/>
    <p:sldId id="634" r:id="rId41"/>
    <p:sldId id="635" r:id="rId42"/>
    <p:sldId id="636" r:id="rId43"/>
    <p:sldId id="631" r:id="rId44"/>
    <p:sldId id="637" r:id="rId45"/>
    <p:sldId id="582" r:id="rId46"/>
    <p:sldId id="639" r:id="rId47"/>
    <p:sldId id="641" r:id="rId48"/>
    <p:sldId id="642" r:id="rId49"/>
    <p:sldId id="643" r:id="rId50"/>
    <p:sldId id="604" r:id="rId51"/>
    <p:sldId id="645" r:id="rId5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60093"/>
    <a:srgbClr val="FF3399"/>
    <a:srgbClr val="CC0099"/>
    <a:srgbClr val="0B2FC7"/>
    <a:srgbClr val="FA1A02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7" autoAdjust="0"/>
    <p:restoredTop sz="97710" autoAdjust="0"/>
  </p:normalViewPr>
  <p:slideViewPr>
    <p:cSldViewPr>
      <p:cViewPr varScale="1">
        <p:scale>
          <a:sx n="108" d="100"/>
          <a:sy n="108" d="100"/>
        </p:scale>
        <p:origin x="13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FB19F134-26D6-420E-8160-5A0EB49E2A9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557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C73D8C0F-53EF-4D7E-A509-DEB31393E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348C6F-2564-49F1-9D83-D0E79AD1709E}" type="slidenum">
              <a:rPr lang="ar-SA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EG" alt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1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8DA20-488F-4BD5-BFA3-06780E8DC1C4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46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8DA20-488F-4BD5-BFA3-06780E8DC1C4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48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8C0F-53EF-4D7E-A509-DEB31393EA2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45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CC8052-2292-457C-9F86-DB2BE4AE432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558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5B5195-FAD9-476C-90D2-4111174884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13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823602-A366-433B-B16A-5BE55C7528B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156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D24FB-0E13-481B-BE7D-BF85AFDCDEB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877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kumimoji="0" lang="en-US" sz="1800" smtClean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kumimoji="0" lang="en-US" sz="1800" smtClean="0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kumimoji="0" lang="en-US" sz="1800" smtClean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kumimoji="0" lang="en-US" sz="1800" smtClean="0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en-US" sz="18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en-US" sz="18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en-US" sz="1800" smtClean="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45209E-EBB2-49A5-9516-1CD2E33D4BA1}" type="slidenum">
              <a:rPr lang="en-US" altLang="en-US">
                <a:solidFill>
                  <a:srgbClr val="1C1C1C"/>
                </a:solidFill>
              </a:rPr>
              <a:pPr/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9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FAD0F-5544-46D1-904B-0A0636D188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2EF29-F1BC-4D28-B353-F34C6F84CC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8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E139C-DAD3-4A47-8BF2-FB73A52531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81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EEBAD-E1FD-4B28-9154-69F2D80455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2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1E08-2D85-4A7F-96BC-FEEBC43446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12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B7884-4AD9-4DBF-A355-897385DA5B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8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72468F-579A-4F47-A48A-D5DDD683E9D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4255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006A5-869D-45C7-BB62-612CEFEEEB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15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79CB1-77C2-47E7-B331-F54242DD15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37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36C67-5A32-4129-AA42-94BE1D7D88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7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E166A-6C29-4A9F-A40E-2833E4AF3B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51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341901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 i="0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37122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291608" y="1334471"/>
            <a:ext cx="6380853" cy="45184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80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40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200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80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6547104"/>
            <a:ext cx="1084263" cy="310896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Page_</a:t>
            </a:r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32307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1607" y="1600200"/>
            <a:ext cx="308389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400" b="0" i="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000" b="0" i="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1800" b="0" i="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600" b="0" i="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6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2780" y="1600201"/>
            <a:ext cx="307402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40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00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180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60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itle 4"/>
          <p:cNvSpPr txBox="1">
            <a:spLocks/>
          </p:cNvSpPr>
          <p:nvPr userDrawn="1"/>
        </p:nvSpPr>
        <p:spPr>
          <a:xfrm>
            <a:off x="0" y="6546384"/>
            <a:ext cx="914400" cy="311616"/>
          </a:xfrm>
          <a:prstGeom prst="rect">
            <a:avLst/>
          </a:prstGeom>
        </p:spPr>
        <p:txBody>
          <a:bodyPr/>
          <a:lstStyle/>
          <a:p>
            <a:pPr defTabSz="457200" fontAlgn="auto">
              <a:spcAft>
                <a:spcPts val="0"/>
              </a:spcAft>
              <a:defRPr/>
            </a:pPr>
            <a:r>
              <a:rPr kumimoji="0"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Page_1</a:t>
            </a:r>
          </a:p>
        </p:txBody>
      </p:sp>
    </p:spTree>
    <p:extLst>
      <p:ext uri="{BB962C8B-B14F-4D97-AF65-F5344CB8AC3E}">
        <p14:creationId xmlns:p14="http://schemas.microsoft.com/office/powerpoint/2010/main" val="2232802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6547104"/>
            <a:ext cx="1084263" cy="310896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Page_</a:t>
            </a:r>
            <a:endParaRPr lang="en-US" dirty="0"/>
          </a:p>
        </p:txBody>
      </p:sp>
      <p:pic>
        <p:nvPicPr>
          <p:cNvPr id="3" name="Picture 2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4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7128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3962EF-A8E9-4DD5-8A07-350849C6129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144E7-26FB-4224-98EA-7FFB3281A6F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883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754FD-9828-40DC-9BA1-3C4B3B686DA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16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5FF04F-6F3A-425D-8143-11F9097D5A8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72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DC0CBC-7157-47AB-9D44-8E68F924609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389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10C3C-DC03-46CE-8801-A008B963DD1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616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1BF24-692F-4D86-8D63-33C5C7088F4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41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5B1D7C8-4C8B-4EFA-9F37-C3981732EDF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8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kumimoji="0" lang="en-US" alt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kumimoji="0" lang="en-US" alt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A3AE83E-E646-4805-A61C-A1A402DB306D}" type="slidenum">
              <a:rPr kumimoji="0" lang="en-US" altLang="en-US" smtClean="0">
                <a:solidFill>
                  <a:srgbClr val="000000"/>
                </a:solidFill>
                <a:ea typeface="+mn-ea"/>
              </a:rPr>
              <a:pPr/>
              <a:t>‹#›</a:t>
            </a:fld>
            <a:endParaRPr kumimoji="0" lang="en-US" altLang="en-US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715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9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1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5" y="2133600"/>
            <a:ext cx="8458201" cy="1622426"/>
          </a:xfrm>
        </p:spPr>
        <p:txBody>
          <a:bodyPr rtlCol="0"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 </a:t>
            </a:r>
            <a:r>
              <a:rPr lang="en-US" b="1" dirty="0" smtClean="0"/>
              <a:t>MATH 2140 </a:t>
            </a:r>
            <a:br>
              <a:rPr lang="en-US" b="1" dirty="0" smtClean="0"/>
            </a:br>
            <a:r>
              <a:rPr lang="en-US" b="1" dirty="0" smtClean="0"/>
              <a:t>Numerical Methods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5" y="3886200"/>
            <a:ext cx="6934201" cy="1981200"/>
          </a:xfrm>
        </p:spPr>
        <p:txBody>
          <a:bodyPr rtlCol="0">
            <a:normAutofit fontScale="55000" lnSpcReduction="20000"/>
          </a:bodyPr>
          <a:lstStyle/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Instructor: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Dr. Mohamed El-Shazly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Associate Prof. of Mechanical Design and </a:t>
            </a:r>
            <a:r>
              <a:rPr lang="en-US" altLang="zh-CN" sz="4000" b="1" dirty="0" err="1" smtClean="0">
                <a:latin typeface="+mj-lt"/>
                <a:ea typeface="+mj-ea"/>
                <a:cs typeface="+mj-cs"/>
              </a:rPr>
              <a:t>Tribology</a:t>
            </a: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melshazly@ksu.edu.sa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Office: F072</a:t>
            </a:r>
          </a:p>
          <a:p>
            <a:pPr>
              <a:defRPr/>
            </a:pP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" y="19053"/>
            <a:ext cx="65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7866" rIns="0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0" y="-209550"/>
            <a:ext cx="193402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1" y="1371600"/>
            <a:ext cx="4086391" cy="7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>
            <a:spAutoFit/>
          </a:bodyPr>
          <a:lstStyle/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Faculty of Engineering</a:t>
            </a:r>
          </a:p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Mechanical Engineering Department</a:t>
            </a:r>
          </a:p>
        </p:txBody>
      </p:sp>
      <p:sp>
        <p:nvSpPr>
          <p:cNvPr id="41992" name="AutoShape 9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3" name="AutoShape 12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4" name="AutoShape 14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pic>
        <p:nvPicPr>
          <p:cNvPr id="15371" name="Picture 2" descr="http://engineering.ksu.edu.sa/Style%20Library/EF/image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4" descr="Image result for king saud university logo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2"/>
          </a:xfrm>
          <a:prstGeom prst="rect">
            <a:avLst/>
          </a:prstGeom>
          <a:noFill/>
        </p:spPr>
        <p:txBody>
          <a:bodyPr lIns="91392" tIns="45697" rIns="91392" bIns="45697"/>
          <a:lstStyle/>
          <a:p>
            <a:pPr defTabSz="9142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374" name="Picture 8" descr="http://engineering.ksu.edu.sa/Style%20Library/EF/images/e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6" y="0"/>
            <a:ext cx="2000249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"/>
            <a:ext cx="3514017" cy="135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0CBC-7157-47AB-9D44-8E68F9246098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53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0"/>
            <a:ext cx="3964629" cy="62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2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Least-Squares Regression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Linear least-squares regression is a procedure in which the </a:t>
            </a:r>
            <a:r>
              <a:rPr lang="en-US" sz="2800" dirty="0" smtClean="0"/>
              <a:t>coefficients 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/>
              <a:t>and a</a:t>
            </a:r>
            <a:r>
              <a:rPr lang="en-US" sz="2800" baseline="-25000" dirty="0"/>
              <a:t>0</a:t>
            </a:r>
            <a:r>
              <a:rPr lang="en-US" sz="2800" dirty="0"/>
              <a:t> of a linear function y = a</a:t>
            </a:r>
            <a:r>
              <a:rPr lang="en-US" sz="2800" baseline="-25000" dirty="0"/>
              <a:t>1</a:t>
            </a:r>
            <a:r>
              <a:rPr lang="en-US" sz="2800" dirty="0"/>
              <a:t>x + a</a:t>
            </a:r>
            <a:r>
              <a:rPr lang="en-US" sz="2800" baseline="-25000" dirty="0"/>
              <a:t>0</a:t>
            </a:r>
            <a:r>
              <a:rPr lang="en-US" sz="2800" dirty="0"/>
              <a:t> are determined such that </a:t>
            </a:r>
            <a:r>
              <a:rPr lang="en-US" sz="2800" dirty="0" smtClean="0"/>
              <a:t>the function </a:t>
            </a:r>
            <a:r>
              <a:rPr lang="en-US" sz="2800" dirty="0"/>
              <a:t>has the best fit to a given set of data points.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best fit </a:t>
            </a:r>
            <a:r>
              <a:rPr lang="en-US" sz="2800" dirty="0" smtClean="0"/>
              <a:t>is defined </a:t>
            </a:r>
            <a:r>
              <a:rPr lang="en-US" sz="2800" dirty="0"/>
              <a:t>as the smallest possible total error that is calculated by </a:t>
            </a:r>
            <a:r>
              <a:rPr lang="en-US" sz="2800" dirty="0" smtClean="0"/>
              <a:t>adding the </a:t>
            </a:r>
            <a:r>
              <a:rPr lang="en-US" sz="2800" dirty="0"/>
              <a:t>squares of the residuals according to Eq. (6.5).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9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" descr="\\172.16.3.215\data4\Graphics\Powerpoint\WILEY WORK\GILAT\Final Files\ch06\gilat_3e_eq_06_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736" y="404664"/>
            <a:ext cx="8464414" cy="2273300"/>
          </a:xfrm>
          <a:prstGeom prst="rect">
            <a:avLst/>
          </a:prstGeom>
          <a:noFill/>
        </p:spPr>
      </p:pic>
      <p:pic>
        <p:nvPicPr>
          <p:cNvPr id="7" name="Picture 2" descr="\\172.16.3.215\data4\Graphics\Powerpoint\WILEY WORK\GILAT\Final Files\ch06\gilat_3e_eq_06_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2750" y="3068960"/>
            <a:ext cx="8534400" cy="2218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37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" descr="\\172.16.3.215\data4\Graphics\Powerpoint\WILEY WORK\GILAT\Final Files\ch06\gilat_3e_eq_06_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276872"/>
            <a:ext cx="8534400" cy="768095"/>
          </a:xfrm>
          <a:prstGeom prst="rect">
            <a:avLst/>
          </a:prstGeom>
          <a:noFill/>
        </p:spPr>
      </p:pic>
      <p:pic>
        <p:nvPicPr>
          <p:cNvPr id="7" name="Picture 2" descr="\\172.16.3.215\data4\Graphics\Powerpoint\WILEY WORK\GILAT\Final Files\ch06\gilat_3e_eq_06_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8692" y="3789040"/>
            <a:ext cx="8534400" cy="999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78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2" y="44624"/>
            <a:ext cx="9041429" cy="58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74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5591144" cy="1014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24744"/>
            <a:ext cx="9035919" cy="4053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3" y="5445224"/>
            <a:ext cx="4089249" cy="7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E5515-C660-409E-932F-0D6ED6B9D8F1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en-US"/>
              <a:t>Curve Fitting</a:t>
            </a:r>
          </a:p>
        </p:txBody>
      </p:sp>
      <p:sp>
        <p:nvSpPr>
          <p:cNvPr id="4505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80400" cy="489585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TW"/>
              <a:t>Regression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TW" sz="2800"/>
              <a:t>	Linear Regression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TW" sz="2800"/>
              <a:t>	Polynomial Regression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TW" sz="2800"/>
              <a:t>	Multiple Linear Regression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TW" sz="2800"/>
              <a:t>	Non-linear Regression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zh-TW" sz="16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TW"/>
              <a:t>Interpolation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TW" sz="2800"/>
              <a:t>	Newton's Divided-Difference Interpolation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TW" sz="2800"/>
              <a:t>	Lagrange Interpolating Polynomials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TW" sz="2800"/>
              <a:t>	Spline Interpolation</a:t>
            </a:r>
          </a:p>
        </p:txBody>
      </p:sp>
      <p:sp>
        <p:nvSpPr>
          <p:cNvPr id="450574" name="Rectangle 14"/>
          <p:cNvSpPr>
            <a:spLocks noChangeArrowheads="1"/>
          </p:cNvSpPr>
          <p:nvPr/>
        </p:nvSpPr>
        <p:spPr bwMode="auto">
          <a:xfrm>
            <a:off x="468313" y="3860800"/>
            <a:ext cx="8208962" cy="1512888"/>
          </a:xfrm>
          <a:prstGeom prst="rect">
            <a:avLst/>
          </a:prstGeom>
          <a:noFill/>
          <a:ln w="38100" algn="ctr">
            <a:solidFill>
              <a:srgbClr val="FA1A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B5BCE-9F13-4A50-9294-59CE8E0C3BDE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/>
              <a:t>Interpolation</a:t>
            </a:r>
          </a:p>
        </p:txBody>
      </p:sp>
      <p:sp>
        <p:nvSpPr>
          <p:cNvPr id="612357" name="Rectangle 5"/>
          <p:cNvSpPr>
            <a:spLocks noChangeArrowheads="1"/>
          </p:cNvSpPr>
          <p:nvPr/>
        </p:nvSpPr>
        <p:spPr bwMode="auto">
          <a:xfrm>
            <a:off x="468313" y="1268413"/>
            <a:ext cx="82073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Given a sequence of </a:t>
            </a:r>
            <a:r>
              <a:rPr lang="en-US" altLang="en-US" sz="2800" i="1">
                <a:latin typeface="Times New Roman" panose="02020603050405020304" pitchFamily="18" charset="0"/>
              </a:rPr>
              <a:t>n</a:t>
            </a:r>
            <a:r>
              <a:rPr lang="en-US" altLang="en-US" sz="2800"/>
              <a:t> unique points, 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2800">
                <a:latin typeface="Times New Roman" panose="02020603050405020304" pitchFamily="18" charset="0"/>
              </a:rPr>
              <a:t>, </a:t>
            </a:r>
            <a:r>
              <a:rPr lang="en-US" altLang="en-US" sz="2800" i="1">
                <a:latin typeface="Times New Roman" panose="02020603050405020304" pitchFamily="18" charset="0"/>
              </a:rPr>
              <a:t>y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</a:p>
          <a:p>
            <a:endParaRPr lang="en-US" altLang="en-US" sz="2800"/>
          </a:p>
          <a:p>
            <a:r>
              <a:rPr lang="en-US" altLang="en-US" sz="2800"/>
              <a:t>Want to construct a function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  <a:r>
              <a:rPr lang="en-US" altLang="en-US" sz="2800"/>
              <a:t> that passes through all the given points </a:t>
            </a:r>
          </a:p>
          <a:p>
            <a:endParaRPr lang="en-US" altLang="en-US" sz="2800"/>
          </a:p>
          <a:p>
            <a:pPr>
              <a:buFontTx/>
              <a:buNone/>
            </a:pPr>
            <a:r>
              <a:rPr lang="en-US" altLang="en-US" sz="2800"/>
              <a:t>	so that …</a:t>
            </a:r>
          </a:p>
          <a:p>
            <a:endParaRPr lang="en-US" altLang="en-US" sz="2800"/>
          </a:p>
          <a:p>
            <a:r>
              <a:rPr lang="en-US" altLang="en-US" sz="2800"/>
              <a:t>We can use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  <a:r>
              <a:rPr lang="en-US" altLang="en-US" sz="2800"/>
              <a:t> to estimate the value of </a:t>
            </a:r>
            <a:r>
              <a:rPr lang="en-US" altLang="en-US" sz="2800" i="1">
                <a:latin typeface="Times New Roman" panose="02020603050405020304" pitchFamily="18" charset="0"/>
              </a:rPr>
              <a:t>y</a:t>
            </a:r>
            <a:r>
              <a:rPr lang="en-US" altLang="en-US" sz="2800"/>
              <a:t> for any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/>
              <a:t> </a:t>
            </a:r>
            <a:r>
              <a:rPr lang="en-US" altLang="en-US" sz="2800" u="sng"/>
              <a:t>inside the range</a:t>
            </a:r>
            <a:r>
              <a:rPr lang="en-US" altLang="en-US" sz="2800"/>
              <a:t> of the known base points</a:t>
            </a:r>
          </a:p>
          <a:p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4358-18C3-45B9-BF07-F0D8E02AF284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en-US"/>
              <a:t>Extrapolation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4475162" cy="4608513"/>
          </a:xfrm>
        </p:spPr>
        <p:txBody>
          <a:bodyPr/>
          <a:lstStyle/>
          <a:p>
            <a:r>
              <a:rPr lang="en-US" altLang="en-US" sz="2800" i="1">
                <a:solidFill>
                  <a:schemeClr val="hlink"/>
                </a:solidFill>
              </a:rPr>
              <a:t>Extrapolation</a:t>
            </a:r>
            <a:r>
              <a:rPr lang="en-US" altLang="en-US" sz="2800"/>
              <a:t> is the process of estimating a value of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</a:t>
            </a:r>
            <a:r>
              <a:rPr lang="en-US" altLang="en-US" sz="2800"/>
              <a:t>that lies outside the range of the known base points.</a:t>
            </a:r>
          </a:p>
          <a:p>
            <a:endParaRPr lang="en-US" altLang="en-US" sz="2800"/>
          </a:p>
          <a:p>
            <a:endParaRPr lang="en-US" altLang="en-US" sz="1200"/>
          </a:p>
          <a:p>
            <a:r>
              <a:rPr lang="en-US" altLang="en-US" sz="2800"/>
              <a:t>Extreme care should be exercised where one must extrapolate.</a:t>
            </a:r>
          </a:p>
        </p:txBody>
      </p:sp>
      <p:pic>
        <p:nvPicPr>
          <p:cNvPr id="613380" name="Picture 4" descr="Fig18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40925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2BEAB-FD97-4058-90AE-4D9F21885AD5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z="3600"/>
              <a:t>Polynomial Interpolation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25923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800" b="1"/>
              <a:t>Objective</a:t>
            </a:r>
            <a:r>
              <a:rPr lang="en-US" altLang="zh-TW" sz="2800"/>
              <a:t>: </a:t>
            </a:r>
          </a:p>
          <a:p>
            <a:pPr marL="0" indent="0">
              <a:buFontTx/>
              <a:buNone/>
            </a:pPr>
            <a:r>
              <a:rPr lang="en-US" altLang="zh-TW" sz="2800"/>
              <a:t>Given </a:t>
            </a:r>
            <a:r>
              <a:rPr lang="en-US" altLang="zh-TW" sz="2800" i="1">
                <a:latin typeface="Times New Roman" panose="02020603050405020304" pitchFamily="18" charset="0"/>
              </a:rPr>
              <a:t>n</a:t>
            </a:r>
            <a:r>
              <a:rPr lang="en-US" altLang="zh-TW" sz="2800">
                <a:latin typeface="Times New Roman" panose="02020603050405020304" pitchFamily="18" charset="0"/>
              </a:rPr>
              <a:t>+1</a:t>
            </a:r>
            <a:r>
              <a:rPr lang="en-US" altLang="zh-TW" sz="2800"/>
              <a:t> points, we want to find the polynomial of order </a:t>
            </a:r>
            <a:r>
              <a:rPr lang="en-US" altLang="zh-TW" sz="2800" i="1">
                <a:latin typeface="Times New Roman" panose="02020603050405020304" pitchFamily="18" charset="0"/>
              </a:rPr>
              <a:t>n</a:t>
            </a:r>
            <a:endParaRPr lang="en-US" altLang="zh-TW" sz="2800"/>
          </a:p>
          <a:p>
            <a:pPr marL="0" indent="0">
              <a:buFontTx/>
              <a:buNone/>
            </a:pPr>
            <a:endParaRPr lang="en-US" altLang="zh-TW" sz="2800"/>
          </a:p>
          <a:p>
            <a:pPr marL="0" indent="0">
              <a:buFontTx/>
              <a:buNone/>
            </a:pPr>
            <a:r>
              <a:rPr lang="en-US" altLang="zh-TW" sz="2800"/>
              <a:t>that passes through all the points.</a:t>
            </a:r>
          </a:p>
        </p:txBody>
      </p:sp>
      <p:graphicFrame>
        <p:nvGraphicFramePr>
          <p:cNvPr id="570373" name="Object 5"/>
          <p:cNvGraphicFramePr>
            <a:graphicFrameLocks noChangeAspect="1"/>
          </p:cNvGraphicFramePr>
          <p:nvPr/>
        </p:nvGraphicFramePr>
        <p:xfrm>
          <a:off x="1955800" y="2349500"/>
          <a:ext cx="52752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89" name="Equation" r:id="rId3" imgW="2108160" imgH="241200" progId="Equation.3">
                  <p:embed/>
                </p:oleObj>
              </mc:Choice>
              <mc:Fallback>
                <p:oleObj name="Equation" r:id="rId3" imgW="21081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2349500"/>
                        <a:ext cx="527526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0376" name="Picture 8" descr="Fig18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7272338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4EF95-2C0D-4F54-B061-823A2C65D252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130425"/>
            <a:ext cx="8424862" cy="2882900"/>
          </a:xfrm>
        </p:spPr>
        <p:txBody>
          <a:bodyPr anchor="ctr"/>
          <a:lstStyle/>
          <a:p>
            <a:r>
              <a:rPr lang="en-US" altLang="en-US" sz="4000"/>
              <a:t>Curve-Fitting</a:t>
            </a:r>
            <a:br>
              <a:rPr lang="en-US" altLang="en-US" sz="4000"/>
            </a:b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4000"/>
              <a:t>Polynomial Interpolation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C89F5-FCE7-40F0-884B-4ACE39B6DF56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467100" cy="417512"/>
          </a:xfrm>
        </p:spPr>
        <p:txBody>
          <a:bodyPr/>
          <a:lstStyle/>
          <a:p>
            <a:pPr algn="l"/>
            <a:r>
              <a:rPr lang="en-US" altLang="zh-TW" sz="2000"/>
              <a:t>Polynomial Interpolation</a:t>
            </a:r>
          </a:p>
        </p:txBody>
      </p:sp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395288" y="836613"/>
            <a:ext cx="8497887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/>
              <a:t>The </a:t>
            </a:r>
            <a:r>
              <a:rPr lang="en-US" altLang="zh-TW" sz="2800" i="1">
                <a:latin typeface="Times New Roman" panose="02020603050405020304" pitchFamily="18" charset="0"/>
              </a:rPr>
              <a:t>n</a:t>
            </a:r>
            <a:r>
              <a:rPr lang="en-US" altLang="zh-TW" sz="2800" baseline="30000"/>
              <a:t>th</a:t>
            </a:r>
            <a:r>
              <a:rPr lang="en-US" altLang="zh-TW" sz="2800"/>
              <a:t>-order polynomial that passes through </a:t>
            </a:r>
            <a:r>
              <a:rPr lang="en-US" altLang="zh-TW" sz="2800" i="1">
                <a:latin typeface="Times New Roman" panose="02020603050405020304" pitchFamily="18" charset="0"/>
              </a:rPr>
              <a:t>n</a:t>
            </a:r>
            <a:r>
              <a:rPr lang="en-US" altLang="zh-TW" sz="2800">
                <a:latin typeface="Times New Roman" panose="02020603050405020304" pitchFamily="18" charset="0"/>
              </a:rPr>
              <a:t>+1</a:t>
            </a:r>
            <a:r>
              <a:rPr lang="en-US" altLang="zh-TW" sz="2800"/>
              <a:t> points is </a:t>
            </a:r>
            <a:r>
              <a:rPr lang="en-US" altLang="zh-TW" sz="2800" u="sng"/>
              <a:t>unique</a:t>
            </a:r>
            <a:r>
              <a:rPr lang="en-US" altLang="zh-TW" sz="2800"/>
              <a:t>, but it can be written in different mathematical formats:</a:t>
            </a:r>
          </a:p>
          <a:p>
            <a:pPr lvl="1"/>
            <a:r>
              <a:rPr lang="en-US" altLang="zh-TW" sz="2400"/>
              <a:t>The conventional form</a:t>
            </a:r>
          </a:p>
          <a:p>
            <a:pPr lvl="1"/>
            <a:r>
              <a:rPr lang="en-US" altLang="zh-TW" sz="2400"/>
              <a:t>The Newton Form</a:t>
            </a:r>
          </a:p>
          <a:p>
            <a:pPr lvl="1"/>
            <a:r>
              <a:rPr lang="en-US" altLang="zh-TW" sz="2400"/>
              <a:t>The Lagrange Form</a:t>
            </a:r>
          </a:p>
          <a:p>
            <a:pPr lvl="1"/>
            <a:endParaRPr lang="en-US" altLang="zh-TW" sz="2400"/>
          </a:p>
          <a:p>
            <a:r>
              <a:rPr lang="en-US" altLang="zh-TW" sz="2800"/>
              <a:t>Useful characteristics of polynomials</a:t>
            </a:r>
          </a:p>
          <a:p>
            <a:pPr lvl="1"/>
            <a:r>
              <a:rPr lang="en-US" altLang="zh-TW" sz="2400"/>
              <a:t>Infinitely differentiable</a:t>
            </a:r>
          </a:p>
          <a:p>
            <a:pPr lvl="1"/>
            <a:r>
              <a:rPr lang="en-US" altLang="zh-TW" sz="2400"/>
              <a:t>Can be easily integrated</a:t>
            </a:r>
          </a:p>
          <a:p>
            <a:pPr lvl="1"/>
            <a:r>
              <a:rPr lang="en-US" altLang="zh-TW" sz="2400"/>
              <a:t>Easy to evaluate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C601-BEBC-46B1-93B7-866DFAA1800D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706437"/>
          </a:xfrm>
        </p:spPr>
        <p:txBody>
          <a:bodyPr/>
          <a:lstStyle/>
          <a:p>
            <a:r>
              <a:rPr lang="en-US" altLang="zh-TW" sz="3600"/>
              <a:t>Characteristics of Polynomials</a:t>
            </a:r>
          </a:p>
        </p:txBody>
      </p:sp>
      <p:sp>
        <p:nvSpPr>
          <p:cNvPr id="619523" name="Rectangle 3"/>
          <p:cNvSpPr>
            <a:spLocks noChangeArrowheads="1"/>
          </p:cNvSpPr>
          <p:nvPr/>
        </p:nvSpPr>
        <p:spPr bwMode="auto">
          <a:xfrm>
            <a:off x="395288" y="1196975"/>
            <a:ext cx="849788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/>
              <a:t>Polynomials of order </a:t>
            </a:r>
            <a:r>
              <a:rPr lang="en-US" altLang="zh-TW" sz="2800" i="1">
                <a:latin typeface="Times New Roman" panose="02020603050405020304" pitchFamily="18" charset="0"/>
              </a:rPr>
              <a:t>n</a:t>
            </a:r>
            <a:endParaRPr lang="en-US" altLang="zh-TW" sz="2800"/>
          </a:p>
          <a:p>
            <a:pPr lvl="1"/>
            <a:r>
              <a:rPr lang="en-US" altLang="zh-TW" sz="2400"/>
              <a:t>Has at most </a:t>
            </a:r>
            <a:r>
              <a:rPr lang="en-US" altLang="zh-TW" sz="2400" i="1">
                <a:latin typeface="Times New Roman" panose="02020603050405020304" pitchFamily="18" charset="0"/>
              </a:rPr>
              <a:t>n</a:t>
            </a:r>
            <a:r>
              <a:rPr lang="en-US" altLang="zh-TW" sz="2400">
                <a:latin typeface="Times New Roman" panose="02020603050405020304" pitchFamily="18" charset="0"/>
              </a:rPr>
              <a:t>-1</a:t>
            </a:r>
            <a:r>
              <a:rPr lang="en-US" altLang="zh-TW" sz="2400"/>
              <a:t> turning points (local optima)</a:t>
            </a:r>
          </a:p>
          <a:p>
            <a:pPr lvl="1"/>
            <a:r>
              <a:rPr lang="en-US" altLang="zh-TW" sz="2400"/>
              <a:t>Hast at most </a:t>
            </a:r>
            <a:r>
              <a:rPr lang="en-US" altLang="zh-TW" sz="2400" i="1">
                <a:latin typeface="Times New Roman" panose="02020603050405020304" pitchFamily="18" charset="0"/>
              </a:rPr>
              <a:t>n</a:t>
            </a:r>
            <a:r>
              <a:rPr lang="en-US" altLang="zh-TW" sz="2400"/>
              <a:t> real roots </a:t>
            </a:r>
          </a:p>
          <a:p>
            <a:pPr lvl="2"/>
            <a:r>
              <a:rPr lang="en-US" altLang="zh-TW" sz="2000"/>
              <a:t>At most </a:t>
            </a:r>
            <a:r>
              <a:rPr lang="en-US" altLang="zh-TW" sz="2000" i="1">
                <a:latin typeface="Times New Roman" panose="02020603050405020304" pitchFamily="18" charset="0"/>
              </a:rPr>
              <a:t>n</a:t>
            </a:r>
            <a:r>
              <a:rPr lang="en-US" altLang="zh-TW" sz="2000"/>
              <a:t> different </a:t>
            </a:r>
            <a:r>
              <a:rPr lang="en-US" altLang="zh-TW" sz="2000" i="1">
                <a:latin typeface="Times New Roman" panose="02020603050405020304" pitchFamily="18" charset="0"/>
              </a:rPr>
              <a:t>x</a:t>
            </a:r>
            <a:r>
              <a:rPr lang="en-US" altLang="zh-TW" sz="2000"/>
              <a:t>'s that makes</a:t>
            </a:r>
            <a:r>
              <a:rPr lang="en-US" altLang="zh-TW" sz="2000">
                <a:latin typeface="Times New Roman" panose="02020603050405020304" pitchFamily="18" charset="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</a:rPr>
              <a:t>p</a:t>
            </a:r>
            <a:r>
              <a:rPr lang="en-US" altLang="zh-TW" sz="2000" i="1" baseline="-25000">
                <a:latin typeface="Times New Roman" panose="02020603050405020304" pitchFamily="18" charset="0"/>
              </a:rPr>
              <a:t>n</a:t>
            </a:r>
            <a:r>
              <a:rPr lang="en-US" altLang="zh-TW" sz="2000"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</a:rPr>
              <a:t>) = 0</a:t>
            </a:r>
          </a:p>
          <a:p>
            <a:pPr lvl="2"/>
            <a:r>
              <a:rPr lang="en-US" altLang="zh-TW" sz="2000" i="1">
                <a:latin typeface="Times New Roman" panose="02020603050405020304" pitchFamily="18" charset="0"/>
              </a:rPr>
              <a:t>p</a:t>
            </a:r>
            <a:r>
              <a:rPr lang="en-US" altLang="zh-TW" sz="2000" i="1" baseline="-25000">
                <a:latin typeface="Times New Roman" panose="02020603050405020304" pitchFamily="18" charset="0"/>
              </a:rPr>
              <a:t>n</a:t>
            </a:r>
            <a:r>
              <a:rPr lang="en-US" altLang="zh-TW" sz="2000">
                <a:latin typeface="Times New Roman" panose="02020603050405020304" pitchFamily="18" charset="0"/>
              </a:rPr>
              <a:t>(</a:t>
            </a:r>
            <a:r>
              <a:rPr lang="en-US" altLang="zh-TW" sz="2000" i="1">
                <a:latin typeface="Times New Roman" panose="02020603050405020304" pitchFamily="18" charset="0"/>
              </a:rPr>
              <a:t>x</a:t>
            </a:r>
            <a:r>
              <a:rPr lang="en-US" altLang="zh-TW" sz="2000">
                <a:latin typeface="Times New Roman" panose="02020603050405020304" pitchFamily="18" charset="0"/>
              </a:rPr>
              <a:t>)</a:t>
            </a:r>
            <a:r>
              <a:rPr lang="en-US" altLang="zh-TW" sz="2000"/>
              <a:t> passes through x-axis at most </a:t>
            </a:r>
            <a:r>
              <a:rPr lang="en-US" altLang="zh-TW" sz="2000" i="1">
                <a:latin typeface="Times New Roman" panose="02020603050405020304" pitchFamily="18" charset="0"/>
              </a:rPr>
              <a:t>n</a:t>
            </a:r>
            <a:r>
              <a:rPr lang="en-US" altLang="zh-TW" sz="2000"/>
              <a:t> times.</a:t>
            </a:r>
          </a:p>
          <a:p>
            <a:pPr lvl="2"/>
            <a:endParaRPr lang="en-US" altLang="zh-TW" sz="2000"/>
          </a:p>
          <a:p>
            <a:r>
              <a:rPr lang="en-US" altLang="zh-TW" sz="2800"/>
              <a:t>Linear combination of polynomials of order </a:t>
            </a:r>
            <a:r>
              <a:rPr lang="en-US" altLang="zh-TW" sz="2800">
                <a:latin typeface="Times New Roman" panose="02020603050405020304" pitchFamily="18" charset="0"/>
                <a:cs typeface="Times New Roman" panose="02020603050405020304" pitchFamily="18" charset="0"/>
              </a:rPr>
              <a:t>≤ n</a:t>
            </a:r>
            <a:r>
              <a:rPr lang="en-US" altLang="zh-TW" sz="2800"/>
              <a:t> results in a polynomial of order </a:t>
            </a:r>
            <a:r>
              <a:rPr lang="en-US" altLang="zh-TW" sz="2800">
                <a:latin typeface="Times New Roman" panose="02020603050405020304" pitchFamily="18" charset="0"/>
                <a:cs typeface="Times New Roman" panose="02020603050405020304" pitchFamily="18" charset="0"/>
              </a:rPr>
              <a:t>≤ n</a:t>
            </a:r>
            <a:r>
              <a:rPr lang="en-US" altLang="zh-TW" sz="2800"/>
              <a:t>. </a:t>
            </a:r>
          </a:p>
          <a:p>
            <a:pPr lvl="1"/>
            <a:r>
              <a:rPr lang="en-US" altLang="zh-TW" sz="2400"/>
              <a:t>We can express a polynomial as sum of polynomials.</a:t>
            </a:r>
          </a:p>
          <a:p>
            <a:pPr lvl="1"/>
            <a:endParaRPr lang="en-US" altLang="zh-TW" sz="2400"/>
          </a:p>
          <a:p>
            <a:pPr>
              <a:buFontTx/>
              <a:buNone/>
            </a:pPr>
            <a:endParaRPr lang="en-US" altLang="zh-TW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94E1-8412-4B80-94E7-274C02FC17BD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en-US" sz="3600"/>
              <a:t>Conventional Form Polynomial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8183563" cy="2160588"/>
          </a:xfrm>
        </p:spPr>
        <p:txBody>
          <a:bodyPr/>
          <a:lstStyle/>
          <a:p>
            <a:r>
              <a:rPr lang="en-US" altLang="en-US" sz="2400"/>
              <a:t>To calculate </a:t>
            </a:r>
            <a:r>
              <a:rPr lang="en-US" altLang="en-US" sz="2400" i="1">
                <a:latin typeface="Times New Roman" panose="02020603050405020304" pitchFamily="18" charset="0"/>
              </a:rPr>
              <a:t>a</a:t>
            </a:r>
            <a:r>
              <a:rPr lang="en-US" altLang="en-US" sz="2400" baseline="-25000"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latin typeface="Times New Roman" panose="02020603050405020304" pitchFamily="18" charset="0"/>
              </a:rPr>
              <a:t>, </a:t>
            </a:r>
            <a:r>
              <a:rPr lang="en-US" altLang="en-US" sz="2400" i="1">
                <a:latin typeface="Times New Roman" panose="02020603050405020304" pitchFamily="18" charset="0"/>
              </a:rPr>
              <a:t>a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, …, </a:t>
            </a:r>
            <a:r>
              <a:rPr lang="en-US" altLang="en-US" sz="2400" i="1">
                <a:latin typeface="Times New Roman" panose="02020603050405020304" pitchFamily="18" charset="0"/>
              </a:rPr>
              <a:t>a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n</a:t>
            </a:r>
          </a:p>
          <a:p>
            <a:endParaRPr lang="en-US" altLang="en-US" sz="1400" i="1" baseline="-25000">
              <a:latin typeface="Times New Roman" panose="02020603050405020304" pitchFamily="18" charset="0"/>
            </a:endParaRPr>
          </a:p>
          <a:p>
            <a:r>
              <a:rPr lang="en-US" altLang="en-US" sz="2400"/>
              <a:t>Need </a:t>
            </a:r>
            <a:r>
              <a:rPr kumimoji="0" lang="en-US" altLang="en-US" sz="2400" i="1">
                <a:latin typeface="Times New Roman" panose="02020603050405020304" pitchFamily="18" charset="0"/>
              </a:rPr>
              <a:t>n</a:t>
            </a:r>
            <a:r>
              <a:rPr kumimoji="0" lang="en-US" altLang="en-US" sz="2400">
                <a:latin typeface="Times New Roman" panose="02020603050405020304" pitchFamily="18" charset="0"/>
              </a:rPr>
              <a:t>+1</a:t>
            </a:r>
            <a:r>
              <a:rPr kumimoji="0" lang="en-US" altLang="en-US" sz="2400"/>
              <a:t> points, </a:t>
            </a:r>
            <a:r>
              <a:rPr kumimoji="0" lang="en-US" altLang="en-US" sz="2400">
                <a:latin typeface="Times New Roman" panose="02020603050405020304" pitchFamily="18" charset="0"/>
              </a:rPr>
              <a:t>(</a:t>
            </a:r>
            <a:r>
              <a:rPr kumimoji="0" lang="en-US" altLang="en-US" sz="2400" i="1">
                <a:latin typeface="Times New Roman" panose="02020603050405020304" pitchFamily="18" charset="0"/>
              </a:rPr>
              <a:t>x</a:t>
            </a:r>
            <a:r>
              <a:rPr kumimoji="0" lang="en-US" altLang="en-US" sz="2400" baseline="-25000">
                <a:latin typeface="Times New Roman" panose="02020603050405020304" pitchFamily="18" charset="0"/>
              </a:rPr>
              <a:t>0</a:t>
            </a:r>
            <a:r>
              <a:rPr kumimoji="0" lang="en-US" altLang="en-US" sz="2400">
                <a:latin typeface="Times New Roman" panose="02020603050405020304" pitchFamily="18" charset="0"/>
              </a:rPr>
              <a:t>, </a:t>
            </a:r>
            <a:r>
              <a:rPr kumimoji="0" lang="en-US" altLang="en-US" sz="2400" i="1">
                <a:latin typeface="Times New Roman" panose="02020603050405020304" pitchFamily="18" charset="0"/>
              </a:rPr>
              <a:t>f</a:t>
            </a:r>
            <a:r>
              <a:rPr kumimoji="0" lang="en-US" altLang="en-US" sz="2400">
                <a:latin typeface="Times New Roman" panose="02020603050405020304" pitchFamily="18" charset="0"/>
              </a:rPr>
              <a:t>(</a:t>
            </a:r>
            <a:r>
              <a:rPr kumimoji="0" lang="en-US" altLang="en-US" sz="2400" i="1">
                <a:latin typeface="Times New Roman" panose="02020603050405020304" pitchFamily="18" charset="0"/>
              </a:rPr>
              <a:t>x</a:t>
            </a:r>
            <a:r>
              <a:rPr kumimoji="0" lang="en-US" altLang="en-US" sz="2400" baseline="-25000">
                <a:latin typeface="Times New Roman" panose="02020603050405020304" pitchFamily="18" charset="0"/>
              </a:rPr>
              <a:t>0</a:t>
            </a:r>
            <a:r>
              <a:rPr kumimoji="0" lang="en-US" altLang="en-US" sz="2400">
                <a:latin typeface="Times New Roman" panose="02020603050405020304" pitchFamily="18" charset="0"/>
              </a:rPr>
              <a:t>)), (</a:t>
            </a:r>
            <a:r>
              <a:rPr kumimoji="0" lang="en-US" altLang="en-US" sz="2400" i="1">
                <a:latin typeface="Times New Roman" panose="02020603050405020304" pitchFamily="18" charset="0"/>
              </a:rPr>
              <a:t>x</a:t>
            </a:r>
            <a:r>
              <a:rPr kumimoji="0"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kumimoji="0" lang="en-US" altLang="en-US" sz="2400">
                <a:latin typeface="Times New Roman" panose="02020603050405020304" pitchFamily="18" charset="0"/>
              </a:rPr>
              <a:t>, </a:t>
            </a:r>
            <a:r>
              <a:rPr kumimoji="0" lang="en-US" altLang="en-US" sz="2400" i="1">
                <a:latin typeface="Times New Roman" panose="02020603050405020304" pitchFamily="18" charset="0"/>
              </a:rPr>
              <a:t>f</a:t>
            </a:r>
            <a:r>
              <a:rPr kumimoji="0" lang="en-US" altLang="en-US" sz="2400">
                <a:latin typeface="Times New Roman" panose="02020603050405020304" pitchFamily="18" charset="0"/>
              </a:rPr>
              <a:t>(</a:t>
            </a:r>
            <a:r>
              <a:rPr kumimoji="0" lang="en-US" altLang="en-US" sz="2400" i="1">
                <a:latin typeface="Times New Roman" panose="02020603050405020304" pitchFamily="18" charset="0"/>
              </a:rPr>
              <a:t>x</a:t>
            </a:r>
            <a:r>
              <a:rPr kumimoji="0"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kumimoji="0" lang="en-US" altLang="en-US" sz="2400">
                <a:latin typeface="Times New Roman" panose="02020603050405020304" pitchFamily="18" charset="0"/>
              </a:rPr>
              <a:t>)), …, (</a:t>
            </a:r>
            <a:r>
              <a:rPr kumimoji="0" lang="en-US" altLang="en-US" sz="2400" i="1">
                <a:latin typeface="Times New Roman" panose="02020603050405020304" pitchFamily="18" charset="0"/>
              </a:rPr>
              <a:t>x</a:t>
            </a:r>
            <a:r>
              <a:rPr kumimoji="0" lang="en-US" altLang="en-US" sz="2400" i="1" baseline="-25000">
                <a:latin typeface="Times New Roman" panose="02020603050405020304" pitchFamily="18" charset="0"/>
              </a:rPr>
              <a:t>n</a:t>
            </a:r>
            <a:r>
              <a:rPr kumimoji="0" lang="en-US" altLang="en-US" sz="2400">
                <a:latin typeface="Times New Roman" panose="02020603050405020304" pitchFamily="18" charset="0"/>
              </a:rPr>
              <a:t>, </a:t>
            </a:r>
            <a:r>
              <a:rPr kumimoji="0" lang="en-US" altLang="en-US" sz="2400" i="1">
                <a:latin typeface="Times New Roman" panose="02020603050405020304" pitchFamily="18" charset="0"/>
              </a:rPr>
              <a:t>f</a:t>
            </a:r>
            <a:r>
              <a:rPr kumimoji="0" lang="en-US" altLang="en-US" sz="2400">
                <a:latin typeface="Times New Roman" panose="02020603050405020304" pitchFamily="18" charset="0"/>
              </a:rPr>
              <a:t>(</a:t>
            </a:r>
            <a:r>
              <a:rPr kumimoji="0" lang="en-US" altLang="en-US" sz="2400" i="1">
                <a:latin typeface="Times New Roman" panose="02020603050405020304" pitchFamily="18" charset="0"/>
              </a:rPr>
              <a:t>x</a:t>
            </a:r>
            <a:r>
              <a:rPr kumimoji="0" lang="en-US" altLang="en-US" sz="2400" i="1" baseline="-25000">
                <a:latin typeface="Times New Roman" panose="02020603050405020304" pitchFamily="18" charset="0"/>
              </a:rPr>
              <a:t>n</a:t>
            </a:r>
            <a:r>
              <a:rPr kumimoji="0" lang="en-US" altLang="en-US" sz="2400">
                <a:latin typeface="Times New Roman" panose="02020603050405020304" pitchFamily="18" charset="0"/>
              </a:rPr>
              <a:t>))</a:t>
            </a:r>
          </a:p>
          <a:p>
            <a:endParaRPr kumimoji="0" lang="en-US" altLang="en-US" sz="1400">
              <a:latin typeface="Times New Roman" panose="02020603050405020304" pitchFamily="18" charset="0"/>
            </a:endParaRPr>
          </a:p>
          <a:p>
            <a:r>
              <a:rPr kumimoji="0" lang="en-US" altLang="en-US" sz="2400"/>
              <a:t>Create </a:t>
            </a:r>
            <a:r>
              <a:rPr kumimoji="0" lang="en-US" altLang="en-US" sz="2400" i="1">
                <a:latin typeface="Times New Roman" panose="02020603050405020304" pitchFamily="18" charset="0"/>
              </a:rPr>
              <a:t>n</a:t>
            </a:r>
            <a:r>
              <a:rPr kumimoji="0" lang="en-US" altLang="en-US" sz="2400">
                <a:latin typeface="Times New Roman" panose="02020603050405020304" pitchFamily="18" charset="0"/>
              </a:rPr>
              <a:t>+1</a:t>
            </a:r>
            <a:r>
              <a:rPr kumimoji="0" lang="en-US" altLang="en-US" sz="2400"/>
              <a:t> equations which can be solved for the </a:t>
            </a:r>
            <a:r>
              <a:rPr kumimoji="0" lang="en-US" altLang="en-US" sz="2400" i="1">
                <a:latin typeface="Times New Roman" panose="02020603050405020304" pitchFamily="18" charset="0"/>
              </a:rPr>
              <a:t>n</a:t>
            </a:r>
            <a:r>
              <a:rPr kumimoji="0" lang="en-US" altLang="en-US" sz="2400">
                <a:latin typeface="Times New Roman" panose="02020603050405020304" pitchFamily="18" charset="0"/>
              </a:rPr>
              <a:t>+1</a:t>
            </a:r>
            <a:r>
              <a:rPr kumimoji="0" lang="en-US" altLang="en-US" sz="2400"/>
              <a:t> unknowns as:</a:t>
            </a:r>
            <a:endParaRPr lang="en-US" altLang="en-US" sz="2400"/>
          </a:p>
        </p:txBody>
      </p:sp>
      <p:graphicFrame>
        <p:nvGraphicFramePr>
          <p:cNvPr id="61542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835150" y="1063625"/>
          <a:ext cx="53340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55" name="Equation" r:id="rId3" imgW="2108160" imgH="241200" progId="Equation.3">
                  <p:embed/>
                </p:oleObj>
              </mc:Choice>
              <mc:Fallback>
                <p:oleObj name="Equation" r:id="rId3" imgW="21081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063625"/>
                        <a:ext cx="53340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29" name="Object 5"/>
          <p:cNvGraphicFramePr>
            <a:graphicFrameLocks noChangeAspect="1"/>
          </p:cNvGraphicFramePr>
          <p:nvPr/>
        </p:nvGraphicFramePr>
        <p:xfrm>
          <a:off x="468313" y="4076700"/>
          <a:ext cx="8223250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56" name="Equation" r:id="rId5" imgW="4711680" imgH="1168200" progId="Equation.3">
                  <p:embed/>
                </p:oleObj>
              </mc:Choice>
              <mc:Fallback>
                <p:oleObj name="Equation" r:id="rId5" imgW="4711680" imgH="116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76700"/>
                        <a:ext cx="8223250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31C0B-B21E-4562-B5B4-8B8418DA0541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78625" cy="346075"/>
          </a:xfrm>
          <a:noFill/>
          <a:ln/>
        </p:spPr>
        <p:txBody>
          <a:bodyPr/>
          <a:lstStyle/>
          <a:p>
            <a:pPr algn="l"/>
            <a:r>
              <a:rPr lang="en-US" altLang="en-US" sz="2400"/>
              <a:t>Conventional Form Polynomial</a:t>
            </a:r>
          </a:p>
        </p:txBody>
      </p:sp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457200" y="4724400"/>
            <a:ext cx="82915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/>
              <a:t>This system is typically ill-conditioned.</a:t>
            </a:r>
          </a:p>
          <a:p>
            <a:pPr lvl="1"/>
            <a:r>
              <a:rPr lang="en-US" altLang="en-US"/>
              <a:t>The resulting coefficients can be highly inaccurate when 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/>
              <a:t> is large.</a:t>
            </a:r>
          </a:p>
        </p:txBody>
      </p:sp>
      <p:graphicFrame>
        <p:nvGraphicFramePr>
          <p:cNvPr id="617476" name="Object 4"/>
          <p:cNvGraphicFramePr>
            <a:graphicFrameLocks noChangeAspect="1"/>
          </p:cNvGraphicFramePr>
          <p:nvPr/>
        </p:nvGraphicFramePr>
        <p:xfrm>
          <a:off x="2268538" y="2060575"/>
          <a:ext cx="45434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90" name="Equation" r:id="rId3" imgW="2273040" imgH="1168200" progId="Equation.3">
                  <p:embed/>
                </p:oleObj>
              </mc:Choice>
              <mc:Fallback>
                <p:oleObj name="Equation" r:id="rId3" imgW="227304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060575"/>
                        <a:ext cx="454342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539750" y="836613"/>
            <a:ext cx="829151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/>
              <a:t>What is the shortcoming of finding the polynomial using this method?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A34DA-6060-4946-A48E-F03B6D87C3F7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Approaches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en-US" altLang="en-US" sz="2800"/>
              <a:t>If our objective is to </a:t>
            </a:r>
            <a:r>
              <a:rPr lang="en-US" altLang="en-US" sz="2800" u="sng">
                <a:solidFill>
                  <a:srgbClr val="0000FF"/>
                </a:solidFill>
              </a:rPr>
              <a:t>determine the intermediate values between points</a:t>
            </a:r>
            <a:r>
              <a:rPr lang="en-US" altLang="en-US" sz="2800"/>
              <a:t>, we can construct and represent the polynomials in different forms.</a:t>
            </a:r>
          </a:p>
          <a:p>
            <a:endParaRPr lang="en-US" altLang="en-US" sz="2800"/>
          </a:p>
          <a:p>
            <a:r>
              <a:rPr lang="en-US" altLang="en-US" sz="2800"/>
              <a:t>Newton Form</a:t>
            </a:r>
          </a:p>
          <a:p>
            <a:endParaRPr lang="en-US" altLang="en-US" sz="2800"/>
          </a:p>
          <a:p>
            <a:r>
              <a:rPr lang="en-US" altLang="en-US" sz="2800"/>
              <a:t>Lagrange Form</a:t>
            </a:r>
          </a:p>
          <a:p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B213B-565D-430B-A4CB-D71D76115A3F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en-US" sz="3600"/>
              <a:t>Constructing Polynomial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508500"/>
            <a:ext cx="8640762" cy="2016125"/>
          </a:xfrm>
        </p:spPr>
        <p:txBody>
          <a:bodyPr/>
          <a:lstStyle/>
          <a:p>
            <a:r>
              <a:rPr lang="en-US" altLang="en-US" sz="2800"/>
              <a:t>We can construct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</a:t>
            </a:r>
            <a:r>
              <a:rPr lang="en-US" altLang="en-US" sz="2800"/>
              <a:t>as</a:t>
            </a:r>
            <a:endParaRPr lang="en-US" altLang="en-US" sz="2800" i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		p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=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) = 4          </a:t>
            </a:r>
          </a:p>
          <a:p>
            <a:pPr>
              <a:buFontTx/>
              <a:buNone/>
            </a:pPr>
            <a:r>
              <a:rPr lang="en-US" altLang="en-US" sz="2400"/>
              <a:t>	</a:t>
            </a:r>
            <a:r>
              <a:rPr lang="en-US" altLang="en-US" sz="2000"/>
              <a:t>i.e., the 0</a:t>
            </a:r>
            <a:r>
              <a:rPr lang="en-US" altLang="en-US" sz="2000" baseline="30000"/>
              <a:t>th</a:t>
            </a:r>
            <a:r>
              <a:rPr lang="en-US" altLang="en-US" sz="2000"/>
              <a:t>-order polynomial that passes through the 1</a:t>
            </a:r>
            <a:r>
              <a:rPr lang="en-US" altLang="en-US" sz="2000" baseline="30000"/>
              <a:t>st</a:t>
            </a:r>
            <a:r>
              <a:rPr lang="en-US" altLang="en-US" sz="2000"/>
              <a:t> point.</a:t>
            </a:r>
          </a:p>
        </p:txBody>
      </p:sp>
      <p:graphicFrame>
        <p:nvGraphicFramePr>
          <p:cNvPr id="622653" name="Group 61"/>
          <p:cNvGraphicFramePr>
            <a:graphicFrameLocks noGrp="1"/>
          </p:cNvGraphicFramePr>
          <p:nvPr/>
        </p:nvGraphicFramePr>
        <p:xfrm>
          <a:off x="3132138" y="2708275"/>
          <a:ext cx="2519362" cy="1554480"/>
        </p:xfrm>
        <a:graphic>
          <a:graphicData uri="http://schemas.openxmlformats.org/drawingml/2006/table">
            <a:tbl>
              <a:tblPr/>
              <a:tblGrid>
                <a:gridCol w="927100"/>
                <a:gridCol w="541337"/>
                <a:gridCol w="539750"/>
                <a:gridCol w="511175"/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1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kumimoji="1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2617" name="Rectangle 25"/>
          <p:cNvSpPr>
            <a:spLocks noChangeArrowheads="1"/>
          </p:cNvSpPr>
          <p:nvPr/>
        </p:nvSpPr>
        <p:spPr bwMode="auto">
          <a:xfrm>
            <a:off x="250825" y="1052513"/>
            <a:ext cx="85693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Let </a:t>
            </a:r>
            <a:r>
              <a:rPr lang="en-US" altLang="en-US" sz="2800" i="1"/>
              <a:t>p</a:t>
            </a:r>
            <a:r>
              <a:rPr lang="en-US" altLang="en-US" sz="2800" i="1" baseline="-25000"/>
              <a:t>n</a:t>
            </a:r>
            <a:r>
              <a:rPr lang="en-US" altLang="en-US" sz="2800"/>
              <a:t>(</a:t>
            </a:r>
            <a:r>
              <a:rPr lang="en-US" altLang="en-US" sz="2800" i="1"/>
              <a:t>x</a:t>
            </a:r>
            <a:r>
              <a:rPr lang="en-US" altLang="en-US" sz="2800"/>
              <a:t>)</a:t>
            </a:r>
            <a:r>
              <a:rPr lang="en-US" altLang="en-US" sz="2800">
                <a:latin typeface="Arial" panose="020B0604020202020204" pitchFamily="34" charset="0"/>
              </a:rPr>
              <a:t> be an </a:t>
            </a:r>
            <a:r>
              <a:rPr lang="en-US" altLang="en-US" sz="2800" i="1"/>
              <a:t>n</a:t>
            </a:r>
            <a:r>
              <a:rPr lang="en-US" altLang="en-US" sz="2800" baseline="30000">
                <a:latin typeface="Arial" panose="020B0604020202020204" pitchFamily="34" charset="0"/>
              </a:rPr>
              <a:t>th</a:t>
            </a:r>
            <a:r>
              <a:rPr lang="en-US" altLang="en-US" sz="2800">
                <a:latin typeface="Arial" panose="020B0604020202020204" pitchFamily="34" charset="0"/>
              </a:rPr>
              <a:t>-order polynomial that passes through the first </a:t>
            </a:r>
            <a:r>
              <a:rPr lang="en-US" altLang="en-US" sz="2800" i="1"/>
              <a:t>n</a:t>
            </a:r>
            <a:r>
              <a:rPr lang="en-US" altLang="en-US" sz="2800"/>
              <a:t>+1</a:t>
            </a:r>
            <a:r>
              <a:rPr lang="en-US" altLang="en-US" sz="2800">
                <a:latin typeface="Arial" panose="020B0604020202020204" pitchFamily="34" charset="0"/>
              </a:rPr>
              <a:t> points.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Given 3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0A858-EB73-4DB6-86B9-87CEB53A4271}" type="slidenum">
              <a:rPr lang="zh-TW" altLang="en-US"/>
              <a:pPr/>
              <a:t>26</a:t>
            </a:fld>
            <a:endParaRPr lang="en-US" altLang="zh-TW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6275387" cy="490537"/>
          </a:xfrm>
        </p:spPr>
        <p:txBody>
          <a:bodyPr/>
          <a:lstStyle/>
          <a:p>
            <a:pPr algn="l"/>
            <a:r>
              <a:rPr lang="en-US" altLang="en-US" sz="2400"/>
              <a:t>Constructing Polynomial –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p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640762" cy="5688012"/>
          </a:xfrm>
        </p:spPr>
        <p:txBody>
          <a:bodyPr/>
          <a:lstStyle/>
          <a:p>
            <a:r>
              <a:rPr lang="en-US" altLang="en-US" sz="2800"/>
              <a:t>We can construct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</a:t>
            </a:r>
            <a:r>
              <a:rPr lang="en-US" altLang="en-US" sz="2800"/>
              <a:t>as</a:t>
            </a:r>
            <a:endParaRPr lang="en-US" altLang="en-US" sz="2800" i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		p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=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+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1)</a:t>
            </a:r>
          </a:p>
          <a:p>
            <a:pPr>
              <a:buFontTx/>
              <a:buNone/>
            </a:pPr>
            <a:r>
              <a:rPr lang="en-US" altLang="en-US" sz="2800"/>
              <a:t>	for some constant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</a:p>
          <a:p>
            <a:pPr>
              <a:buFontTx/>
              <a:buNone/>
            </a:pPr>
            <a:endParaRPr lang="en-US" altLang="en-US" sz="1400" baseline="-25000">
              <a:latin typeface="Times New Roman" panose="02020603050405020304" pitchFamily="18" charset="0"/>
            </a:endParaRPr>
          </a:p>
          <a:p>
            <a:r>
              <a:rPr lang="en-US" altLang="en-US" sz="2800"/>
              <a:t>At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 =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 </a:t>
            </a:r>
            <a:r>
              <a:rPr lang="en-US" altLang="en-US" sz="2800">
                <a:latin typeface="Times New Roman" panose="02020603050405020304" pitchFamily="18" charset="0"/>
              </a:rPr>
              <a:t>= 1,</a:t>
            </a:r>
            <a:r>
              <a:rPr lang="en-US" altLang="en-US" sz="2800"/>
              <a:t>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1) </a:t>
            </a:r>
            <a:r>
              <a:rPr lang="en-US" altLang="en-US" sz="2800"/>
              <a:t>is 0. Thus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(1) =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(1).</a:t>
            </a:r>
          </a:p>
          <a:p>
            <a:pPr lvl="1"/>
            <a:r>
              <a:rPr lang="en-US" altLang="en-US" sz="2400"/>
              <a:t>This shows that </a:t>
            </a:r>
            <a:r>
              <a:rPr lang="en-US" altLang="en-US" sz="2400" i="1">
                <a:latin typeface="Times New Roman" panose="02020603050405020304" pitchFamily="18" charset="0"/>
              </a:rPr>
              <a:t>p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</a:rPr>
              <a:t>) </a:t>
            </a:r>
            <a:r>
              <a:rPr lang="en-US" altLang="en-US" sz="2400"/>
              <a:t>also passes through the 1</a:t>
            </a:r>
            <a:r>
              <a:rPr lang="en-US" altLang="en-US" sz="2400" baseline="30000"/>
              <a:t>st</a:t>
            </a:r>
            <a:r>
              <a:rPr lang="en-US" altLang="en-US" sz="2400"/>
              <a:t> point.</a:t>
            </a:r>
          </a:p>
          <a:p>
            <a:pPr>
              <a:buFontTx/>
              <a:buNone/>
            </a:pPr>
            <a:endParaRPr lang="en-US" altLang="en-US" sz="1400"/>
          </a:p>
          <a:p>
            <a:r>
              <a:rPr lang="en-US" altLang="en-US" sz="2800"/>
              <a:t>We only need to find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/>
              <a:t> such that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) =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) = 2.</a:t>
            </a:r>
          </a:p>
          <a:p>
            <a:endParaRPr lang="en-US" altLang="en-US" sz="1400">
              <a:latin typeface="Times New Roman" panose="02020603050405020304" pitchFamily="18" charset="0"/>
            </a:endParaRPr>
          </a:p>
          <a:p>
            <a:r>
              <a:rPr lang="en-US" altLang="en-US" sz="2800"/>
              <a:t>At</a:t>
            </a:r>
            <a:r>
              <a:rPr lang="en-US" altLang="en-US" sz="2800" i="1">
                <a:latin typeface="Times New Roman" panose="02020603050405020304" pitchFamily="18" charset="0"/>
              </a:rPr>
              <a:t> x</a:t>
            </a:r>
            <a:r>
              <a:rPr lang="en-US" altLang="en-US" sz="2800">
                <a:latin typeface="Times New Roman" panose="02020603050405020304" pitchFamily="18" charset="0"/>
              </a:rPr>
              <a:t> =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1 </a:t>
            </a:r>
            <a:r>
              <a:rPr lang="en-US" altLang="en-US" sz="2800">
                <a:latin typeface="Times New Roman" panose="02020603050405020304" pitchFamily="18" charset="0"/>
              </a:rPr>
              <a:t>= 2,</a:t>
            </a:r>
          </a:p>
          <a:p>
            <a:pPr lvl="1"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	p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(2) = </a:t>
            </a:r>
            <a:r>
              <a:rPr lang="en-US" altLang="en-US" sz="2400" i="1">
                <a:latin typeface="Times New Roman" panose="02020603050405020304" pitchFamily="18" charset="0"/>
              </a:rPr>
              <a:t>p</a:t>
            </a:r>
            <a:r>
              <a:rPr lang="en-US" altLang="en-US" sz="2400" baseline="-25000"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latin typeface="Times New Roman" panose="02020603050405020304" pitchFamily="18" charset="0"/>
              </a:rPr>
              <a:t>(2) + </a:t>
            </a:r>
            <a:r>
              <a:rPr lang="en-US" altLang="en-US" sz="2400" i="1">
                <a:latin typeface="Times New Roman" panose="02020603050405020304" pitchFamily="18" charset="0"/>
              </a:rPr>
              <a:t>b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(2</a:t>
            </a:r>
            <a:r>
              <a:rPr lang="en-US" altLang="en-US" sz="2400" i="1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– 1) =&gt; </a:t>
            </a:r>
            <a:r>
              <a:rPr lang="en-US" altLang="en-US" sz="2400" i="1">
                <a:latin typeface="Times New Roman" panose="02020603050405020304" pitchFamily="18" charset="0"/>
              </a:rPr>
              <a:t>b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/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= (2 – 4) / (2 – 1) = -2</a:t>
            </a:r>
          </a:p>
          <a:p>
            <a:endParaRPr lang="en-US" altLang="en-US" sz="1400"/>
          </a:p>
          <a:p>
            <a:r>
              <a:rPr lang="en-US" altLang="en-US" sz="2800"/>
              <a:t>Thus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= 4 + (</a:t>
            </a:r>
            <a:r>
              <a:rPr lang="en-US" altLang="en-US" sz="2800" i="1">
                <a:latin typeface="Times New Roman" panose="02020603050405020304" pitchFamily="18" charset="0"/>
              </a:rPr>
              <a:t>-</a:t>
            </a:r>
            <a:r>
              <a:rPr lang="en-US" altLang="en-US" sz="2800">
                <a:latin typeface="Times New Roman" panose="02020603050405020304" pitchFamily="18" charset="0"/>
              </a:rPr>
              <a:t>2)(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1)</a:t>
            </a:r>
          </a:p>
        </p:txBody>
      </p:sp>
      <p:graphicFrame>
        <p:nvGraphicFramePr>
          <p:cNvPr id="625713" name="Group 49"/>
          <p:cNvGraphicFramePr>
            <a:graphicFrameLocks noGrp="1"/>
          </p:cNvGraphicFramePr>
          <p:nvPr/>
        </p:nvGraphicFramePr>
        <p:xfrm>
          <a:off x="6300788" y="333375"/>
          <a:ext cx="2519362" cy="1554480"/>
        </p:xfrm>
        <a:graphic>
          <a:graphicData uri="http://schemas.openxmlformats.org/drawingml/2006/table">
            <a:tbl>
              <a:tblPr/>
              <a:tblGrid>
                <a:gridCol w="927100"/>
                <a:gridCol w="541337"/>
                <a:gridCol w="539750"/>
                <a:gridCol w="511175"/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1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kumimoji="1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A8BE-2BA6-4E77-9FDE-EE26CD9BA6C5}" type="slidenum">
              <a:rPr lang="zh-TW" altLang="en-US"/>
              <a:pPr/>
              <a:t>27</a:t>
            </a:fld>
            <a:endParaRPr lang="en-US" altLang="zh-TW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6275387" cy="490537"/>
          </a:xfrm>
        </p:spPr>
        <p:txBody>
          <a:bodyPr/>
          <a:lstStyle/>
          <a:p>
            <a:pPr algn="l"/>
            <a:r>
              <a:rPr lang="en-US" altLang="en-US" sz="2400"/>
              <a:t>Constructing Polynomial –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p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640762" cy="5688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We can construct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</a:t>
            </a:r>
            <a:r>
              <a:rPr lang="en-US" altLang="en-US" sz="2800"/>
              <a:t>as</a:t>
            </a:r>
            <a:endParaRPr lang="en-US" altLang="en-US" sz="28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		p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=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+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1)(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2)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	for some constant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400" baseline="-250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/>
              <a:t>At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 =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 = 1</a:t>
            </a:r>
            <a:r>
              <a:rPr lang="en-US" altLang="en-US" sz="2800"/>
              <a:t> and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 =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 = 2,</a:t>
            </a:r>
            <a:r>
              <a:rPr lang="en-US" altLang="en-US" sz="2800"/>
              <a:t>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=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So </a:t>
            </a:r>
            <a:r>
              <a:rPr lang="en-US" altLang="en-US" sz="2400" i="1">
                <a:latin typeface="Times New Roman" panose="02020603050405020304" pitchFamily="18" charset="0"/>
              </a:rPr>
              <a:t>p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</a:rPr>
              <a:t>) </a:t>
            </a:r>
            <a:r>
              <a:rPr lang="en-US" altLang="en-US" sz="2400"/>
              <a:t>also passes through the first two points.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2800"/>
              <a:t>We only need to find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/>
              <a:t> such that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) =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) = 5.</a:t>
            </a:r>
          </a:p>
          <a:p>
            <a:pPr>
              <a:lnSpc>
                <a:spcPct val="90000"/>
              </a:lnSpc>
            </a:pPr>
            <a:endParaRPr lang="en-US" altLang="en-US" sz="14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/>
              <a:t>At</a:t>
            </a:r>
            <a:r>
              <a:rPr lang="en-US" altLang="en-US" sz="2800" i="1">
                <a:latin typeface="Times New Roman" panose="02020603050405020304" pitchFamily="18" charset="0"/>
              </a:rPr>
              <a:t> x</a:t>
            </a:r>
            <a:r>
              <a:rPr lang="en-US" altLang="en-US" sz="2800">
                <a:latin typeface="Times New Roman" panose="02020603050405020304" pitchFamily="18" charset="0"/>
              </a:rPr>
              <a:t> =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 = 3,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	p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(3) = 4 + (-2)(3</a:t>
            </a:r>
            <a:r>
              <a:rPr lang="en-US" altLang="en-US" sz="2400" i="1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– 1) = 0</a:t>
            </a:r>
            <a:endParaRPr lang="en-US" altLang="en-US" sz="2400" i="1">
              <a:latin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	p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(3) = </a:t>
            </a:r>
            <a:r>
              <a:rPr lang="en-US" altLang="en-US" sz="2400" i="1">
                <a:latin typeface="Times New Roman" panose="02020603050405020304" pitchFamily="18" charset="0"/>
              </a:rPr>
              <a:t>p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(3) + </a:t>
            </a:r>
            <a:r>
              <a:rPr lang="en-US" altLang="en-US" sz="2400" i="1">
                <a:latin typeface="Times New Roman" panose="02020603050405020304" pitchFamily="18" charset="0"/>
              </a:rPr>
              <a:t>b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(3</a:t>
            </a:r>
            <a:r>
              <a:rPr lang="en-US" altLang="en-US" sz="2400" i="1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– 1)(3 – 2) =&gt; </a:t>
            </a:r>
            <a:r>
              <a:rPr lang="en-US" altLang="en-US" sz="2400" i="1">
                <a:latin typeface="Times New Roman" panose="02020603050405020304" pitchFamily="18" charset="0"/>
              </a:rPr>
              <a:t>b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/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= (5 – 0) / 2 = 2.5</a:t>
            </a:r>
          </a:p>
          <a:p>
            <a:pPr>
              <a:lnSpc>
                <a:spcPct val="90000"/>
              </a:lnSpc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2800"/>
              <a:t>Thus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= 4 + (</a:t>
            </a:r>
            <a:r>
              <a:rPr lang="en-US" altLang="en-US" sz="2800" i="1">
                <a:latin typeface="Times New Roman" panose="02020603050405020304" pitchFamily="18" charset="0"/>
              </a:rPr>
              <a:t>-</a:t>
            </a:r>
            <a:r>
              <a:rPr lang="en-US" altLang="en-US" sz="2800">
                <a:latin typeface="Times New Roman" panose="02020603050405020304" pitchFamily="18" charset="0"/>
              </a:rPr>
              <a:t>2)(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1) + 2.5(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1)(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2)</a:t>
            </a:r>
          </a:p>
        </p:txBody>
      </p:sp>
      <p:graphicFrame>
        <p:nvGraphicFramePr>
          <p:cNvPr id="629786" name="Group 26"/>
          <p:cNvGraphicFramePr>
            <a:graphicFrameLocks noGrp="1"/>
          </p:cNvGraphicFramePr>
          <p:nvPr/>
        </p:nvGraphicFramePr>
        <p:xfrm>
          <a:off x="6300788" y="333375"/>
          <a:ext cx="2519362" cy="1554480"/>
        </p:xfrm>
        <a:graphic>
          <a:graphicData uri="http://schemas.openxmlformats.org/drawingml/2006/table">
            <a:tbl>
              <a:tblPr/>
              <a:tblGrid>
                <a:gridCol w="927100"/>
                <a:gridCol w="541337"/>
                <a:gridCol w="539750"/>
                <a:gridCol w="511175"/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1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kumimoji="1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55068-4A7A-4190-B071-EDB52FE90351}" type="slidenum">
              <a:rPr lang="zh-TW" altLang="en-US"/>
              <a:pPr/>
              <a:t>28</a:t>
            </a:fld>
            <a:endParaRPr lang="en-US" altLang="zh-TW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6275387" cy="490537"/>
          </a:xfrm>
        </p:spPr>
        <p:txBody>
          <a:bodyPr/>
          <a:lstStyle/>
          <a:p>
            <a:pPr algn="l"/>
            <a:r>
              <a:rPr lang="en-US" altLang="en-US" sz="2400"/>
              <a:t>Constructing Polynomial –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p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85225" cy="5976938"/>
          </a:xfrm>
        </p:spPr>
        <p:txBody>
          <a:bodyPr/>
          <a:lstStyle/>
          <a:p>
            <a:r>
              <a:rPr lang="en-US" altLang="en-US" sz="2800"/>
              <a:t>In general, given </a:t>
            </a:r>
            <a:r>
              <a:rPr lang="en-US" altLang="en-US" sz="2800" i="1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+1</a:t>
            </a:r>
            <a:r>
              <a:rPr lang="en-US" altLang="en-US" sz="2800"/>
              <a:t> points</a:t>
            </a:r>
          </a:p>
          <a:p>
            <a:pPr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	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,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)), 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,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)), …, 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,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))</a:t>
            </a:r>
          </a:p>
          <a:p>
            <a:endParaRPr lang="en-US" altLang="en-US" sz="1400" i="1">
              <a:latin typeface="Times New Roman" panose="02020603050405020304" pitchFamily="18" charset="0"/>
            </a:endParaRPr>
          </a:p>
          <a:p>
            <a:r>
              <a:rPr lang="en-US" altLang="en-US" sz="2800"/>
              <a:t>If we know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 baseline="-25000">
                <a:latin typeface="Times New Roman" panose="02020603050405020304" pitchFamily="18" charset="0"/>
              </a:rPr>
              <a:t>-1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  <a:r>
              <a:rPr lang="en-US" altLang="en-US" sz="2800"/>
              <a:t> that interpolates the first </a:t>
            </a:r>
            <a:r>
              <a:rPr lang="en-US" altLang="en-US" sz="2800" i="1">
                <a:latin typeface="Times New Roman" panose="02020603050405020304" pitchFamily="18" charset="0"/>
              </a:rPr>
              <a:t>n</a:t>
            </a:r>
            <a:r>
              <a:rPr lang="en-US" altLang="en-US" sz="2800"/>
              <a:t> points, we can construct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</a:t>
            </a:r>
            <a:r>
              <a:rPr lang="en-US" altLang="en-US" sz="2800"/>
              <a:t>as </a:t>
            </a:r>
            <a:r>
              <a:rPr lang="en-US" altLang="en-US" sz="2800" i="1">
                <a:latin typeface="Times New Roman" panose="02020603050405020304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		p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=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 baseline="-25000">
                <a:latin typeface="Times New Roman" panose="02020603050405020304" pitchFamily="18" charset="0"/>
              </a:rPr>
              <a:t>-1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+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)(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)…(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n-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endParaRPr lang="en-US" altLang="en-US" sz="1400"/>
          </a:p>
          <a:p>
            <a:pPr>
              <a:buFontTx/>
              <a:buNone/>
            </a:pPr>
            <a:r>
              <a:rPr lang="en-US" altLang="en-US" sz="2800"/>
              <a:t>	where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/>
              <a:t> can be calculated as</a:t>
            </a:r>
            <a:endParaRPr lang="en-US" altLang="en-US" sz="2800" i="1">
              <a:latin typeface="Times New Roman" panose="02020603050405020304" pitchFamily="18" charset="0"/>
            </a:endParaRPr>
          </a:p>
        </p:txBody>
      </p:sp>
      <p:graphicFrame>
        <p:nvGraphicFramePr>
          <p:cNvPr id="626717" name="Object 29"/>
          <p:cNvGraphicFramePr>
            <a:graphicFrameLocks noChangeAspect="1"/>
          </p:cNvGraphicFramePr>
          <p:nvPr/>
        </p:nvGraphicFramePr>
        <p:xfrm>
          <a:off x="1116013" y="4292600"/>
          <a:ext cx="471646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30" name="Equation" r:id="rId3" imgW="2095200" imgH="431640" progId="Equation.3">
                  <p:embed/>
                </p:oleObj>
              </mc:Choice>
              <mc:Fallback>
                <p:oleObj name="Equation" r:id="rId3" imgW="2095200" imgH="431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292600"/>
                        <a:ext cx="471646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8CA8-9AA5-466E-AEC7-E48D00FA700A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6275387" cy="490537"/>
          </a:xfrm>
        </p:spPr>
        <p:txBody>
          <a:bodyPr/>
          <a:lstStyle/>
          <a:p>
            <a:pPr algn="l"/>
            <a:r>
              <a:rPr lang="en-US" altLang="en-US" sz="2400"/>
              <a:t>Constructing Polynomial –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p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85225" cy="59769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We can also expand </a:t>
            </a:r>
            <a:r>
              <a:rPr lang="en-US" altLang="en-US" sz="2800" i="1">
                <a:latin typeface="Times New Roman" panose="02020603050405020304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		p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=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 baseline="-25000">
                <a:latin typeface="Times New Roman" panose="02020603050405020304" pitchFamily="18" charset="0"/>
              </a:rPr>
              <a:t>-1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+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)(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)…(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n-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  <a:endParaRPr lang="en-US" altLang="en-US" sz="1400"/>
          </a:p>
          <a:p>
            <a:pPr>
              <a:buFontTx/>
              <a:buNone/>
            </a:pPr>
            <a:r>
              <a:rPr lang="en-US" altLang="en-US" sz="2800"/>
              <a:t>	recursively and rewrite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as</a:t>
            </a:r>
          </a:p>
          <a:p>
            <a:pPr>
              <a:buFontTx/>
              <a:buNone/>
            </a:pPr>
            <a:endParaRPr lang="en-US" altLang="en-US" sz="1400"/>
          </a:p>
          <a:p>
            <a:pPr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		p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=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 +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) +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)(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) + … +</a:t>
            </a:r>
          </a:p>
          <a:p>
            <a:pPr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		 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)(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)…(</a:t>
            </a:r>
            <a:r>
              <a:rPr lang="en-US" altLang="en-US" sz="2800" i="1"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latin typeface="Times New Roman" panose="02020603050405020304" pitchFamily="18" charset="0"/>
              </a:rPr>
              <a:t>–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n-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</a:t>
            </a:r>
            <a:r>
              <a:rPr lang="en-US" altLang="en-US" sz="2800"/>
              <a:t>where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2800"/>
              <a:t> can be calculated incrementally as</a:t>
            </a:r>
          </a:p>
          <a:p>
            <a:pPr>
              <a:buFontTx/>
              <a:buNone/>
            </a:pPr>
            <a:endParaRPr lang="en-US" altLang="en-US" sz="2800"/>
          </a:p>
          <a:p>
            <a:pPr>
              <a:buFontTx/>
              <a:buNone/>
            </a:pPr>
            <a:endParaRPr lang="en-US" altLang="en-US" sz="2800"/>
          </a:p>
        </p:txBody>
      </p:sp>
      <p:graphicFrame>
        <p:nvGraphicFramePr>
          <p:cNvPr id="632836" name="Object 4"/>
          <p:cNvGraphicFramePr>
            <a:graphicFrameLocks noChangeAspect="1"/>
          </p:cNvGraphicFramePr>
          <p:nvPr/>
        </p:nvGraphicFramePr>
        <p:xfrm>
          <a:off x="1116013" y="4437063"/>
          <a:ext cx="65452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49" name="Equation" r:id="rId3" imgW="2908080" imgH="660240" progId="Equation.3">
                  <p:embed/>
                </p:oleObj>
              </mc:Choice>
              <mc:Fallback>
                <p:oleObj name="Equation" r:id="rId3" imgW="290808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437063"/>
                        <a:ext cx="654526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DEA2-1613-43D7-B6EE-AD76D3CC777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844824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800" dirty="0"/>
              <a:t>Introduction</a:t>
            </a:r>
          </a:p>
          <a:p>
            <a:pPr lvl="1" algn="ctr">
              <a:lnSpc>
                <a:spcPct val="80000"/>
              </a:lnSpc>
            </a:pPr>
            <a:r>
              <a:rPr lang="en-US" altLang="en-US" sz="4800" dirty="0"/>
              <a:t>Curve Fitting?</a:t>
            </a:r>
          </a:p>
          <a:p>
            <a:pPr lvl="1" algn="ctr">
              <a:lnSpc>
                <a:spcPct val="80000"/>
              </a:lnSpc>
            </a:pPr>
            <a:r>
              <a:rPr lang="en-US" altLang="en-US" sz="4800" dirty="0"/>
              <a:t>Interpolation</a:t>
            </a:r>
            <a:r>
              <a:rPr lang="en-US" altLang="en-US" sz="2400" dirty="0" smtClean="0"/>
              <a:t>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68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D098-75A6-4391-B16A-43FE8071F290}" type="slidenum">
              <a:rPr lang="zh-TW" altLang="en-US"/>
              <a:pPr/>
              <a:t>30</a:t>
            </a:fld>
            <a:endParaRPr lang="en-US" altLang="zh-TW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649287"/>
          </a:xfrm>
        </p:spPr>
        <p:txBody>
          <a:bodyPr/>
          <a:lstStyle/>
          <a:p>
            <a:r>
              <a:rPr lang="en-US" altLang="en-US" sz="2800"/>
              <a:t>Calculating the Coefficients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,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,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, …,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936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more efficient way to calculate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,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,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, …, </a:t>
            </a:r>
            <a:r>
              <a:rPr lang="en-US" altLang="en-US" sz="2800" i="1">
                <a:latin typeface="Times New Roman" panose="02020603050405020304" pitchFamily="18" charset="0"/>
              </a:rPr>
              <a:t>b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/>
              <a:t> is by calculating them as finite divided difference</a:t>
            </a:r>
          </a:p>
        </p:txBody>
      </p:sp>
      <p:graphicFrame>
        <p:nvGraphicFramePr>
          <p:cNvPr id="633862" name="Object 6"/>
          <p:cNvGraphicFramePr>
            <a:graphicFrameLocks noChangeAspect="1"/>
          </p:cNvGraphicFramePr>
          <p:nvPr/>
        </p:nvGraphicFramePr>
        <p:xfrm>
          <a:off x="250825" y="1989138"/>
          <a:ext cx="87122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79" name="Equation" r:id="rId3" imgW="4356000" imgH="1396800" progId="Equation.3">
                  <p:embed/>
                </p:oleObj>
              </mc:Choice>
              <mc:Fallback>
                <p:oleObj name="Equation" r:id="rId3" imgW="4356000" imgH="1396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89138"/>
                        <a:ext cx="8712200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3864" name="Rectangle 8"/>
          <p:cNvSpPr>
            <a:spLocks noChangeArrowheads="1"/>
          </p:cNvSpPr>
          <p:nvPr/>
        </p:nvSpPr>
        <p:spPr bwMode="auto">
          <a:xfrm>
            <a:off x="468313" y="5157788"/>
            <a:ext cx="7775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1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TW" i="1"/>
              <a:t>b</a:t>
            </a:r>
            <a:r>
              <a:rPr lang="en-US" altLang="zh-TW" baseline="-25000"/>
              <a:t>1</a:t>
            </a:r>
            <a:r>
              <a:rPr lang="en-US" altLang="zh-TW">
                <a:latin typeface="Arial" panose="020B0604020202020204" pitchFamily="34" charset="0"/>
              </a:rPr>
              <a:t>: Finite divided difference for </a:t>
            </a:r>
            <a:r>
              <a:rPr lang="en-US" altLang="zh-TW" i="1"/>
              <a:t>f</a:t>
            </a:r>
            <a:r>
              <a:rPr lang="en-US" altLang="zh-TW">
                <a:latin typeface="Arial" panose="020B0604020202020204" pitchFamily="34" charset="0"/>
              </a:rPr>
              <a:t> of order 1 	[</a:t>
            </a:r>
            <a:r>
              <a:rPr lang="en-US" altLang="zh-TW">
                <a:latin typeface="Arial" panose="020B0604020202020204" pitchFamily="34" charset="0"/>
                <a:sym typeface="Symbol" panose="05050102010706020507" pitchFamily="18" charset="2"/>
              </a:rPr>
              <a:t></a:t>
            </a:r>
            <a:r>
              <a:rPr lang="en-US" altLang="zh-TW">
                <a:latin typeface="Arial" panose="020B0604020202020204" pitchFamily="34" charset="0"/>
              </a:rPr>
              <a:t> </a:t>
            </a:r>
            <a:r>
              <a:rPr lang="en-US" altLang="zh-TW" i="1"/>
              <a:t>f'</a:t>
            </a:r>
            <a:r>
              <a:rPr lang="en-US" altLang="zh-TW"/>
              <a:t>(</a:t>
            </a:r>
            <a:r>
              <a:rPr lang="en-US" altLang="zh-TW" i="1"/>
              <a:t>x</a:t>
            </a:r>
            <a:r>
              <a:rPr lang="en-US" altLang="zh-TW"/>
              <a:t>) </a:t>
            </a:r>
            <a:r>
              <a:rPr lang="en-US" altLang="zh-TW">
                <a:latin typeface="Arial" panose="020B0604020202020204" pitchFamily="34" charset="0"/>
              </a:rPr>
              <a:t>]</a:t>
            </a:r>
            <a:endParaRPr lang="en-US" altLang="zh-TW"/>
          </a:p>
          <a:p>
            <a:pPr>
              <a:spcBef>
                <a:spcPct val="20000"/>
              </a:spcBef>
            </a:pPr>
            <a:r>
              <a:rPr lang="en-US" altLang="zh-TW" i="1"/>
              <a:t>b</a:t>
            </a:r>
            <a:r>
              <a:rPr lang="en-US" altLang="zh-TW" baseline="-25000"/>
              <a:t>2</a:t>
            </a:r>
            <a:r>
              <a:rPr lang="en-US" altLang="zh-TW">
                <a:latin typeface="Arial" panose="020B0604020202020204" pitchFamily="34" charset="0"/>
              </a:rPr>
              <a:t>: Finite divided difference for </a:t>
            </a:r>
            <a:r>
              <a:rPr lang="en-US" altLang="zh-TW" i="1"/>
              <a:t>f</a:t>
            </a:r>
            <a:r>
              <a:rPr lang="en-US" altLang="zh-TW">
                <a:latin typeface="Arial" panose="020B0604020202020204" pitchFamily="34" charset="0"/>
              </a:rPr>
              <a:t> of order 2 	[</a:t>
            </a:r>
            <a:r>
              <a:rPr lang="en-US" altLang="zh-TW">
                <a:latin typeface="Arial" panose="020B0604020202020204" pitchFamily="34" charset="0"/>
                <a:sym typeface="Symbol" panose="05050102010706020507" pitchFamily="18" charset="2"/>
              </a:rPr>
              <a:t></a:t>
            </a:r>
            <a:r>
              <a:rPr lang="en-US" altLang="zh-TW">
                <a:latin typeface="Arial" panose="020B0604020202020204" pitchFamily="34" charset="0"/>
              </a:rPr>
              <a:t> </a:t>
            </a:r>
            <a:r>
              <a:rPr lang="en-US" altLang="zh-TW" i="1"/>
              <a:t>f"</a:t>
            </a:r>
            <a:r>
              <a:rPr lang="en-US" altLang="zh-TW"/>
              <a:t>(</a:t>
            </a:r>
            <a:r>
              <a:rPr lang="en-US" altLang="zh-TW" i="1"/>
              <a:t>x</a:t>
            </a:r>
            <a:r>
              <a:rPr lang="en-US" altLang="zh-TW"/>
              <a:t>)</a:t>
            </a:r>
            <a:r>
              <a:rPr lang="en-US" altLang="zh-TW">
                <a:latin typeface="Arial" panose="020B0604020202020204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6E40E-5880-4CE7-8868-3CF48D853B63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649287"/>
          </a:xfrm>
        </p:spPr>
        <p:txBody>
          <a:bodyPr/>
          <a:lstStyle/>
          <a:p>
            <a:r>
              <a:rPr lang="en-US" altLang="en-US" sz="2800"/>
              <a:t>Finite Divided Differences</a:t>
            </a:r>
            <a:endParaRPr lang="en-US" altLang="en-US" sz="2800" i="1" baseline="-25000">
              <a:latin typeface="Times New Roman" panose="02020603050405020304" pitchFamily="18" charset="0"/>
            </a:endParaRP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36613"/>
            <a:ext cx="8353425" cy="13684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u="sng"/>
              <a:t>Recursive Property of Divided Differences</a:t>
            </a:r>
          </a:p>
          <a:p>
            <a:r>
              <a:rPr lang="en-US" altLang="en-US" sz="2800"/>
              <a:t>The divided difference obey the formula</a:t>
            </a:r>
          </a:p>
        </p:txBody>
      </p:sp>
      <p:graphicFrame>
        <p:nvGraphicFramePr>
          <p:cNvPr id="636932" name="Object 4"/>
          <p:cNvGraphicFramePr>
            <a:graphicFrameLocks noChangeAspect="1"/>
          </p:cNvGraphicFramePr>
          <p:nvPr/>
        </p:nvGraphicFramePr>
        <p:xfrm>
          <a:off x="755650" y="1989138"/>
          <a:ext cx="7345363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48" name="Equation" r:id="rId3" imgW="3047760" imgH="469800" progId="Equation.3">
                  <p:embed/>
                </p:oleObj>
              </mc:Choice>
              <mc:Fallback>
                <p:oleObj name="Equation" r:id="rId3" imgW="30477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89138"/>
                        <a:ext cx="7345363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6935" name="Rectangle 7"/>
          <p:cNvSpPr>
            <a:spLocks noChangeArrowheads="1"/>
          </p:cNvSpPr>
          <p:nvPr/>
        </p:nvSpPr>
        <p:spPr bwMode="auto">
          <a:xfrm>
            <a:off x="611188" y="3644900"/>
            <a:ext cx="8208962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2800" u="sng"/>
              <a:t>Invariance Theorem</a:t>
            </a:r>
          </a:p>
          <a:p>
            <a:r>
              <a:rPr lang="en-US" altLang="en-US" sz="2800"/>
              <a:t>The divided difference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[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800">
                <a:latin typeface="Times New Roman" panose="02020603050405020304" pitchFamily="18" charset="0"/>
              </a:rPr>
              <a:t>, …,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,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]</a:t>
            </a:r>
            <a:r>
              <a:rPr lang="en-US" altLang="en-US" sz="2800"/>
              <a:t> is invariant under all permutations of the arguments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,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, …,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8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B10A-9DD5-44C5-9FCC-A6DF3F0A9CEE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719138"/>
          </a:xfrm>
        </p:spPr>
        <p:txBody>
          <a:bodyPr/>
          <a:lstStyle/>
          <a:p>
            <a:r>
              <a:rPr lang="en-US" altLang="zh-TW" sz="3200"/>
              <a:t>Interpolating Polynomials in Newton Form</a:t>
            </a:r>
          </a:p>
        </p:txBody>
      </p:sp>
      <p:graphicFrame>
        <p:nvGraphicFramePr>
          <p:cNvPr id="580612" name="Object 4"/>
          <p:cNvGraphicFramePr>
            <a:graphicFrameLocks/>
          </p:cNvGraphicFramePr>
          <p:nvPr/>
        </p:nvGraphicFramePr>
        <p:xfrm>
          <a:off x="1374775" y="1341438"/>
          <a:ext cx="654685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32" name="Equation" r:id="rId3" imgW="2908080" imgH="1828800" progId="Equation.3">
                  <p:embed/>
                </p:oleObj>
              </mc:Choice>
              <mc:Fallback>
                <p:oleObj name="Equation" r:id="rId3" imgW="2908080" imgH="18288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1341438"/>
                        <a:ext cx="6546850" cy="4111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D1FD1-FE3F-4FFA-BA57-AE17D27D3AB5}" type="slidenum">
              <a:rPr lang="zh-TW" altLang="en-US"/>
              <a:pPr/>
              <a:t>33</a:t>
            </a:fld>
            <a:endParaRPr lang="en-US" altLang="zh-TW"/>
          </a:p>
        </p:txBody>
      </p:sp>
      <p:pic>
        <p:nvPicPr>
          <p:cNvPr id="581635" name="Picture 3" descr="Fig1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465388"/>
            <a:ext cx="90836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40" name="Rectangle 8"/>
          <p:cNvSpPr>
            <a:spLocks noChangeArrowheads="1"/>
          </p:cNvSpPr>
          <p:nvPr/>
        </p:nvSpPr>
        <p:spPr bwMode="auto">
          <a:xfrm>
            <a:off x="323850" y="4437063"/>
            <a:ext cx="8496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Graphical depiction of the recursive nature of finite divided differences.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756C-97B0-4F5C-B027-19197A93FC06}" type="slidenum">
              <a:rPr lang="zh-TW" altLang="en-US"/>
              <a:pPr/>
              <a:t>34</a:t>
            </a:fld>
            <a:endParaRPr lang="en-US" altLang="zh-TW"/>
          </a:p>
        </p:txBody>
      </p:sp>
      <p:sp>
        <p:nvSpPr>
          <p:cNvPr id="637955" name="Rectangle 3"/>
          <p:cNvSpPr>
            <a:spLocks noChangeArrowheads="1"/>
          </p:cNvSpPr>
          <p:nvPr/>
        </p:nvSpPr>
        <p:spPr bwMode="auto">
          <a:xfrm>
            <a:off x="323850" y="908050"/>
            <a:ext cx="84963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Construct a 4</a:t>
            </a:r>
            <a:r>
              <a:rPr kumimoji="0" lang="en-US" altLang="zh-TW" sz="2400" baseline="30000">
                <a:latin typeface="Arial" panose="020B0604020202020204" pitchFamily="34" charset="0"/>
              </a:rPr>
              <a:t>th</a:t>
            </a:r>
            <a:r>
              <a:rPr kumimoji="0" lang="en-US" altLang="zh-TW" sz="2400">
                <a:latin typeface="Arial" panose="020B0604020202020204" pitchFamily="34" charset="0"/>
              </a:rPr>
              <a:t> order polynomial in Newton form that passes through the following points: </a:t>
            </a:r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431800"/>
          </a:xfrm>
          <a:noFill/>
          <a:ln/>
        </p:spPr>
        <p:txBody>
          <a:bodyPr/>
          <a:lstStyle/>
          <a:p>
            <a:r>
              <a:rPr lang="en-US" altLang="zh-TW" sz="4000"/>
              <a:t>Example</a:t>
            </a:r>
          </a:p>
        </p:txBody>
      </p:sp>
      <p:graphicFrame>
        <p:nvGraphicFramePr>
          <p:cNvPr id="638065" name="Group 113"/>
          <p:cNvGraphicFramePr>
            <a:graphicFrameLocks noGrp="1"/>
          </p:cNvGraphicFramePr>
          <p:nvPr/>
        </p:nvGraphicFramePr>
        <p:xfrm>
          <a:off x="2195513" y="1989138"/>
          <a:ext cx="4752975" cy="1371600"/>
        </p:xfrm>
        <a:graphic>
          <a:graphicData uri="http://schemas.openxmlformats.org/drawingml/2006/table">
            <a:tbl>
              <a:tblPr/>
              <a:tblGrid>
                <a:gridCol w="1243012"/>
                <a:gridCol w="728663"/>
                <a:gridCol w="722312"/>
                <a:gridCol w="687388"/>
                <a:gridCol w="684212"/>
                <a:gridCol w="687388"/>
              </a:tblGrid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8063" name="Object 111"/>
          <p:cNvGraphicFramePr>
            <a:graphicFrameLocks/>
          </p:cNvGraphicFramePr>
          <p:nvPr/>
        </p:nvGraphicFramePr>
        <p:xfrm>
          <a:off x="1174750" y="4365625"/>
          <a:ext cx="6946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78" name="Equation" r:id="rId3" imgW="3085920" imgH="457200" progId="Equation.3">
                  <p:embed/>
                </p:oleObj>
              </mc:Choice>
              <mc:Fallback>
                <p:oleObj name="Equation" r:id="rId3" imgW="3085920" imgH="457200" progId="Equation.3">
                  <p:embed/>
                  <p:pic>
                    <p:nvPicPr>
                      <p:cNvPr id="0" name="Object 1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4365625"/>
                        <a:ext cx="6946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064" name="Rectangle 112"/>
          <p:cNvSpPr>
            <a:spLocks noChangeArrowheads="1"/>
          </p:cNvSpPr>
          <p:nvPr/>
        </p:nvSpPr>
        <p:spPr bwMode="auto">
          <a:xfrm>
            <a:off x="468313" y="3716338"/>
            <a:ext cx="8496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We can construct the polynomial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0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0317-294F-43FA-B8CE-C1774B41C5A0}" type="slidenum">
              <a:rPr lang="zh-TW" altLang="en-US"/>
              <a:pPr/>
              <a:t>35</a:t>
            </a:fld>
            <a:endParaRPr lang="en-US" altLang="zh-TW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3240087" cy="358775"/>
          </a:xfrm>
          <a:noFill/>
          <a:ln/>
        </p:spPr>
        <p:txBody>
          <a:bodyPr/>
          <a:lstStyle/>
          <a:p>
            <a:pPr algn="l"/>
            <a:r>
              <a:rPr lang="en-US" altLang="zh-TW" sz="2400"/>
              <a:t>Example</a:t>
            </a:r>
          </a:p>
        </p:txBody>
      </p:sp>
      <p:graphicFrame>
        <p:nvGraphicFramePr>
          <p:cNvPr id="655363" name="Group 3"/>
          <p:cNvGraphicFramePr>
            <a:graphicFrameLocks noGrp="1"/>
          </p:cNvGraphicFramePr>
          <p:nvPr/>
        </p:nvGraphicFramePr>
        <p:xfrm>
          <a:off x="468313" y="1844675"/>
          <a:ext cx="8280400" cy="2790825"/>
        </p:xfrm>
        <a:graphic>
          <a:graphicData uri="http://schemas.openxmlformats.org/drawingml/2006/table">
            <a:tbl>
              <a:tblPr/>
              <a:tblGrid>
                <a:gridCol w="576262"/>
                <a:gridCol w="503238"/>
                <a:gridCol w="1368425"/>
                <a:gridCol w="1439862"/>
                <a:gridCol w="1511300"/>
                <a:gridCol w="1441450"/>
                <a:gridCol w="1439863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]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421" name="Rectangle 61"/>
          <p:cNvSpPr>
            <a:spLocks noChangeArrowheads="1"/>
          </p:cNvSpPr>
          <p:nvPr/>
        </p:nvSpPr>
        <p:spPr bwMode="auto">
          <a:xfrm>
            <a:off x="539750" y="836613"/>
            <a:ext cx="8496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To calculate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0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1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2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3</a:t>
            </a:r>
            <a:r>
              <a:rPr kumimoji="0" lang="en-US" altLang="zh-TW" sz="2400">
                <a:latin typeface="Arial" panose="020B0604020202020204" pitchFamily="34" charset="0"/>
              </a:rPr>
              <a:t>, we can construct a divided difference table as </a:t>
            </a:r>
          </a:p>
        </p:txBody>
      </p:sp>
      <p:graphicFrame>
        <p:nvGraphicFramePr>
          <p:cNvPr id="655422" name="Object 62"/>
          <p:cNvGraphicFramePr>
            <a:graphicFrameLocks/>
          </p:cNvGraphicFramePr>
          <p:nvPr/>
        </p:nvGraphicFramePr>
        <p:xfrm>
          <a:off x="971550" y="5229225"/>
          <a:ext cx="1914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6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Object 6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229225"/>
                        <a:ext cx="19145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3" name="Line 63"/>
          <p:cNvSpPr>
            <a:spLocks noChangeShapeType="1"/>
          </p:cNvSpPr>
          <p:nvPr/>
        </p:nvSpPr>
        <p:spPr bwMode="auto">
          <a:xfrm flipV="1">
            <a:off x="1763713" y="4724400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5424" name="Group 64"/>
          <p:cNvGraphicFramePr>
            <a:graphicFrameLocks noGrp="1"/>
          </p:cNvGraphicFramePr>
          <p:nvPr/>
        </p:nvGraphicFramePr>
        <p:xfrm>
          <a:off x="3995738" y="4797425"/>
          <a:ext cx="4752975" cy="1371600"/>
        </p:xfrm>
        <a:graphic>
          <a:graphicData uri="http://schemas.openxmlformats.org/drawingml/2006/table">
            <a:tbl>
              <a:tblPr/>
              <a:tblGrid>
                <a:gridCol w="1243012"/>
                <a:gridCol w="728663"/>
                <a:gridCol w="722312"/>
                <a:gridCol w="687388"/>
                <a:gridCol w="684212"/>
                <a:gridCol w="687388"/>
              </a:tblGrid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3C9E3-D1DF-4283-A5BD-D490AD18BBB4}" type="slidenum">
              <a:rPr lang="zh-TW" altLang="en-US"/>
              <a:pPr/>
              <a:t>36</a:t>
            </a:fld>
            <a:endParaRPr lang="en-US" altLang="zh-TW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3240087" cy="358775"/>
          </a:xfrm>
          <a:noFill/>
          <a:ln/>
        </p:spPr>
        <p:txBody>
          <a:bodyPr/>
          <a:lstStyle/>
          <a:p>
            <a:pPr algn="l"/>
            <a:r>
              <a:rPr lang="en-US" altLang="zh-TW" sz="2400"/>
              <a:t>Example (Exercise)</a:t>
            </a:r>
          </a:p>
        </p:txBody>
      </p:sp>
      <p:graphicFrame>
        <p:nvGraphicFramePr>
          <p:cNvPr id="642162" name="Group 114"/>
          <p:cNvGraphicFramePr>
            <a:graphicFrameLocks noGrp="1"/>
          </p:cNvGraphicFramePr>
          <p:nvPr/>
        </p:nvGraphicFramePr>
        <p:xfrm>
          <a:off x="468313" y="1557338"/>
          <a:ext cx="8496300" cy="3229737"/>
        </p:xfrm>
        <a:graphic>
          <a:graphicData uri="http://schemas.openxmlformats.org/drawingml/2006/table">
            <a:tbl>
              <a:tblPr/>
              <a:tblGrid>
                <a:gridCol w="590550"/>
                <a:gridCol w="517525"/>
                <a:gridCol w="663575"/>
                <a:gridCol w="1108075"/>
                <a:gridCol w="1511300"/>
                <a:gridCol w="1873250"/>
                <a:gridCol w="2232025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]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]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]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]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]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]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]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]</a:t>
                      </a: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]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]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0" lang="en-US" altLang="zh-TW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]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2109" name="Rectangle 61"/>
          <p:cNvSpPr>
            <a:spLocks noChangeArrowheads="1"/>
          </p:cNvSpPr>
          <p:nvPr/>
        </p:nvSpPr>
        <p:spPr bwMode="auto">
          <a:xfrm>
            <a:off x="539750" y="908050"/>
            <a:ext cx="8496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Calculate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f</a:t>
            </a:r>
            <a:r>
              <a:rPr kumimoji="0" lang="en-US" altLang="zh-TW" sz="2400">
                <a:latin typeface="Times New Roman" panose="02020603050405020304" pitchFamily="18" charset="0"/>
              </a:rPr>
              <a:t>[</a:t>
            </a:r>
            <a:r>
              <a:rPr kumimoji="0" lang="en-US" altLang="zh-TW" sz="2400" i="1">
                <a:latin typeface="Times New Roman" panose="02020603050405020304" pitchFamily="18" charset="0"/>
              </a:rPr>
              <a:t>x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1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x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0</a:t>
            </a:r>
            <a:r>
              <a:rPr kumimoji="0" lang="en-US" altLang="zh-TW" sz="2400">
                <a:latin typeface="Times New Roman" panose="02020603050405020304" pitchFamily="18" charset="0"/>
              </a:rPr>
              <a:t>]</a:t>
            </a:r>
            <a:r>
              <a:rPr kumimoji="0" lang="en-US" altLang="zh-TW" sz="2400">
                <a:latin typeface="Arial" panose="020B0604020202020204" pitchFamily="34" charset="0"/>
              </a:rPr>
              <a:t> and 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f</a:t>
            </a:r>
            <a:r>
              <a:rPr kumimoji="0" lang="en-US" altLang="zh-TW" sz="2400">
                <a:latin typeface="Times New Roman" panose="02020603050405020304" pitchFamily="18" charset="0"/>
              </a:rPr>
              <a:t>[</a:t>
            </a:r>
            <a:r>
              <a:rPr kumimoji="0" lang="en-US" altLang="zh-TW" sz="2400" i="1">
                <a:latin typeface="Times New Roman" panose="02020603050405020304" pitchFamily="18" charset="0"/>
              </a:rPr>
              <a:t>x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4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x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3</a:t>
            </a:r>
            <a:r>
              <a:rPr kumimoji="0" lang="en-US" altLang="zh-TW" sz="2400">
                <a:latin typeface="Times New Roman" panose="02020603050405020304" pitchFamily="18" charset="0"/>
              </a:rPr>
              <a:t>]</a:t>
            </a:r>
            <a:r>
              <a:rPr kumimoji="0" lang="en-US" altLang="zh-TW" sz="2400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642142" name="Object 94"/>
          <p:cNvGraphicFramePr>
            <a:graphicFrameLocks noChangeAspect="1"/>
          </p:cNvGraphicFramePr>
          <p:nvPr/>
        </p:nvGraphicFramePr>
        <p:xfrm>
          <a:off x="1258888" y="5229225"/>
          <a:ext cx="63373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75" name="Equation" r:id="rId3" imgW="3047760" imgH="469800" progId="Equation.3">
                  <p:embed/>
                </p:oleObj>
              </mc:Choice>
              <mc:Fallback>
                <p:oleObj name="Equation" r:id="rId3" imgW="3047760" imgH="46980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229225"/>
                        <a:ext cx="63373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69FD7-1506-4EA7-A2E3-1E1AE046C149}" type="slidenum">
              <a:rPr lang="zh-TW" altLang="en-US"/>
              <a:pPr/>
              <a:t>37</a:t>
            </a:fld>
            <a:endParaRPr lang="en-US" altLang="zh-TW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3240087" cy="358775"/>
          </a:xfrm>
          <a:noFill/>
          <a:ln/>
        </p:spPr>
        <p:txBody>
          <a:bodyPr/>
          <a:lstStyle/>
          <a:p>
            <a:pPr algn="l"/>
            <a:r>
              <a:rPr lang="en-US" altLang="zh-TW" sz="2400"/>
              <a:t>Example</a:t>
            </a:r>
          </a:p>
        </p:txBody>
      </p:sp>
      <p:graphicFrame>
        <p:nvGraphicFramePr>
          <p:cNvPr id="643075" name="Group 3"/>
          <p:cNvGraphicFramePr>
            <a:graphicFrameLocks noGrp="1"/>
          </p:cNvGraphicFramePr>
          <p:nvPr/>
        </p:nvGraphicFramePr>
        <p:xfrm>
          <a:off x="468313" y="1844675"/>
          <a:ext cx="8280400" cy="2790825"/>
        </p:xfrm>
        <a:graphic>
          <a:graphicData uri="http://schemas.openxmlformats.org/drawingml/2006/table">
            <a:tbl>
              <a:tblPr/>
              <a:tblGrid>
                <a:gridCol w="576262"/>
                <a:gridCol w="503238"/>
                <a:gridCol w="1368425"/>
                <a:gridCol w="1439862"/>
                <a:gridCol w="1511300"/>
                <a:gridCol w="1441450"/>
                <a:gridCol w="1439863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]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A1A0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3133" name="Rectangle 61"/>
          <p:cNvSpPr>
            <a:spLocks noChangeArrowheads="1"/>
          </p:cNvSpPr>
          <p:nvPr/>
        </p:nvSpPr>
        <p:spPr bwMode="auto">
          <a:xfrm>
            <a:off x="539750" y="836613"/>
            <a:ext cx="8496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To calculate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0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1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2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3</a:t>
            </a:r>
            <a:r>
              <a:rPr kumimoji="0" lang="en-US" altLang="zh-TW" sz="2400">
                <a:latin typeface="Arial" panose="020B0604020202020204" pitchFamily="34" charset="0"/>
              </a:rPr>
              <a:t>, we can construct a divided difference table as </a:t>
            </a:r>
          </a:p>
        </p:txBody>
      </p:sp>
      <p:graphicFrame>
        <p:nvGraphicFramePr>
          <p:cNvPr id="643134" name="Object 62"/>
          <p:cNvGraphicFramePr>
            <a:graphicFrameLocks noChangeAspect="1"/>
          </p:cNvGraphicFramePr>
          <p:nvPr/>
        </p:nvGraphicFramePr>
        <p:xfrm>
          <a:off x="4572000" y="2708275"/>
          <a:ext cx="43783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220" name="Equation" r:id="rId3" imgW="2501640" imgH="431640" progId="Equation.3">
                  <p:embed/>
                </p:oleObj>
              </mc:Choice>
              <mc:Fallback>
                <p:oleObj name="Equation" r:id="rId3" imgW="2501640" imgH="43164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08275"/>
                        <a:ext cx="4378325" cy="755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A1A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3135" name="Line 63"/>
          <p:cNvSpPr>
            <a:spLocks noChangeShapeType="1"/>
          </p:cNvSpPr>
          <p:nvPr/>
        </p:nvSpPr>
        <p:spPr bwMode="auto">
          <a:xfrm flipH="1" flipV="1">
            <a:off x="3924300" y="4076700"/>
            <a:ext cx="287338" cy="1368425"/>
          </a:xfrm>
          <a:prstGeom prst="line">
            <a:avLst/>
          </a:prstGeom>
          <a:noFill/>
          <a:ln w="25400">
            <a:solidFill>
              <a:srgbClr val="D6009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66" name="Line 94"/>
          <p:cNvSpPr>
            <a:spLocks noChangeShapeType="1"/>
          </p:cNvSpPr>
          <p:nvPr/>
        </p:nvSpPr>
        <p:spPr bwMode="auto">
          <a:xfrm flipH="1" flipV="1">
            <a:off x="4140200" y="2636838"/>
            <a:ext cx="431800" cy="215900"/>
          </a:xfrm>
          <a:prstGeom prst="line">
            <a:avLst/>
          </a:prstGeom>
          <a:noFill/>
          <a:ln w="25400">
            <a:solidFill>
              <a:srgbClr val="FA1A0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3167" name="Object 95"/>
          <p:cNvGraphicFramePr>
            <a:graphicFrameLocks noChangeAspect="1"/>
          </p:cNvGraphicFramePr>
          <p:nvPr/>
        </p:nvGraphicFramePr>
        <p:xfrm>
          <a:off x="4500563" y="3644900"/>
          <a:ext cx="44894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221" name="Equation" r:id="rId5" imgW="2565360" imgH="431640" progId="Equation.3">
                  <p:embed/>
                </p:oleObj>
              </mc:Choice>
              <mc:Fallback>
                <p:oleObj name="Equation" r:id="rId5" imgW="2565360" imgH="43164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644900"/>
                        <a:ext cx="4489450" cy="755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3168" name="Line 96"/>
          <p:cNvSpPr>
            <a:spLocks noChangeShapeType="1"/>
          </p:cNvSpPr>
          <p:nvPr/>
        </p:nvSpPr>
        <p:spPr bwMode="auto">
          <a:xfrm flipH="1" flipV="1">
            <a:off x="4140200" y="3141663"/>
            <a:ext cx="360363" cy="50323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3169" name="Object 97"/>
          <p:cNvGraphicFramePr>
            <a:graphicFrameLocks noChangeAspect="1"/>
          </p:cNvGraphicFramePr>
          <p:nvPr/>
        </p:nvGraphicFramePr>
        <p:xfrm>
          <a:off x="4445000" y="4581525"/>
          <a:ext cx="46005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222" name="Equation" r:id="rId7" imgW="2628720" imgH="431640" progId="Equation.3">
                  <p:embed/>
                </p:oleObj>
              </mc:Choice>
              <mc:Fallback>
                <p:oleObj name="Equation" r:id="rId7" imgW="2628720" imgH="43164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581525"/>
                        <a:ext cx="4600575" cy="755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3170" name="Line 98"/>
          <p:cNvSpPr>
            <a:spLocks noChangeShapeType="1"/>
          </p:cNvSpPr>
          <p:nvPr/>
        </p:nvSpPr>
        <p:spPr bwMode="auto">
          <a:xfrm flipH="1" flipV="1">
            <a:off x="4067175" y="3644900"/>
            <a:ext cx="433388" cy="9366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3171" name="Object 99"/>
          <p:cNvGraphicFramePr>
            <a:graphicFrameLocks noChangeAspect="1"/>
          </p:cNvGraphicFramePr>
          <p:nvPr/>
        </p:nvGraphicFramePr>
        <p:xfrm>
          <a:off x="4184650" y="5445125"/>
          <a:ext cx="45116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223" name="Equation" r:id="rId9" imgW="2577960" imgH="431640" progId="Equation.3">
                  <p:embed/>
                </p:oleObj>
              </mc:Choice>
              <mc:Fallback>
                <p:oleObj name="Equation" r:id="rId9" imgW="2577960" imgH="431640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445125"/>
                        <a:ext cx="4511675" cy="755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D6009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135" grpId="0" animBg="1"/>
      <p:bldP spid="643166" grpId="0" animBg="1"/>
      <p:bldP spid="643168" grpId="0" animBg="1"/>
      <p:bldP spid="6431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5C41-731B-4DB6-9827-2BA74AAFEC14}" type="slidenum">
              <a:rPr lang="zh-TW" altLang="en-US"/>
              <a:pPr/>
              <a:t>38</a:t>
            </a:fld>
            <a:endParaRPr lang="en-US" altLang="zh-TW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3240087" cy="358775"/>
          </a:xfrm>
          <a:noFill/>
          <a:ln/>
        </p:spPr>
        <p:txBody>
          <a:bodyPr/>
          <a:lstStyle/>
          <a:p>
            <a:pPr algn="l"/>
            <a:r>
              <a:rPr lang="en-US" altLang="zh-TW" sz="2400"/>
              <a:t>Example</a:t>
            </a:r>
          </a:p>
        </p:txBody>
      </p:sp>
      <p:graphicFrame>
        <p:nvGraphicFramePr>
          <p:cNvPr id="644099" name="Group 3"/>
          <p:cNvGraphicFramePr>
            <a:graphicFrameLocks noGrp="1"/>
          </p:cNvGraphicFramePr>
          <p:nvPr/>
        </p:nvGraphicFramePr>
        <p:xfrm>
          <a:off x="468313" y="1844675"/>
          <a:ext cx="8280400" cy="2790825"/>
        </p:xfrm>
        <a:graphic>
          <a:graphicData uri="http://schemas.openxmlformats.org/drawingml/2006/table">
            <a:tbl>
              <a:tblPr/>
              <a:tblGrid>
                <a:gridCol w="576262"/>
                <a:gridCol w="503238"/>
                <a:gridCol w="1368425"/>
                <a:gridCol w="1439862"/>
                <a:gridCol w="1511300"/>
                <a:gridCol w="1441450"/>
                <a:gridCol w="1439863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]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A1A0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4157" name="Rectangle 61"/>
          <p:cNvSpPr>
            <a:spLocks noChangeArrowheads="1"/>
          </p:cNvSpPr>
          <p:nvPr/>
        </p:nvSpPr>
        <p:spPr bwMode="auto">
          <a:xfrm>
            <a:off x="539750" y="836613"/>
            <a:ext cx="8496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To calculate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0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1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2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3</a:t>
            </a:r>
            <a:r>
              <a:rPr kumimoji="0" lang="en-US" altLang="zh-TW" sz="2400">
                <a:latin typeface="Arial" panose="020B0604020202020204" pitchFamily="34" charset="0"/>
              </a:rPr>
              <a:t>, we can construct a divided difference table as </a:t>
            </a:r>
          </a:p>
        </p:txBody>
      </p:sp>
      <p:graphicFrame>
        <p:nvGraphicFramePr>
          <p:cNvPr id="644160" name="Object 64"/>
          <p:cNvGraphicFramePr>
            <a:graphicFrameLocks noChangeAspect="1"/>
          </p:cNvGraphicFramePr>
          <p:nvPr/>
        </p:nvGraphicFramePr>
        <p:xfrm>
          <a:off x="6588125" y="2420938"/>
          <a:ext cx="23558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05" name="Equation" r:id="rId3" imgW="1346040" imgH="1079280" progId="Equation.3">
                  <p:embed/>
                </p:oleObj>
              </mc:Choice>
              <mc:Fallback>
                <p:oleObj name="Equation" r:id="rId3" imgW="1346040" imgH="107928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420938"/>
                        <a:ext cx="2355850" cy="188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A1A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62" name="Line 66"/>
          <p:cNvSpPr>
            <a:spLocks noChangeShapeType="1"/>
          </p:cNvSpPr>
          <p:nvPr/>
        </p:nvSpPr>
        <p:spPr bwMode="auto">
          <a:xfrm flipH="1" flipV="1">
            <a:off x="5724525" y="2636838"/>
            <a:ext cx="863600" cy="0"/>
          </a:xfrm>
          <a:prstGeom prst="line">
            <a:avLst/>
          </a:prstGeom>
          <a:noFill/>
          <a:ln w="25400">
            <a:solidFill>
              <a:srgbClr val="FA1A0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64" name="Line 68"/>
          <p:cNvSpPr>
            <a:spLocks noChangeShapeType="1"/>
          </p:cNvSpPr>
          <p:nvPr/>
        </p:nvSpPr>
        <p:spPr bwMode="auto">
          <a:xfrm flipH="1" flipV="1">
            <a:off x="5724525" y="3141663"/>
            <a:ext cx="360363" cy="1295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66" name="Line 70"/>
          <p:cNvSpPr>
            <a:spLocks noChangeShapeType="1"/>
          </p:cNvSpPr>
          <p:nvPr/>
        </p:nvSpPr>
        <p:spPr bwMode="auto">
          <a:xfrm flipV="1">
            <a:off x="4643438" y="3644900"/>
            <a:ext cx="0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4167" name="Object 71"/>
          <p:cNvGraphicFramePr>
            <a:graphicFrameLocks noChangeAspect="1"/>
          </p:cNvGraphicFramePr>
          <p:nvPr/>
        </p:nvGraphicFramePr>
        <p:xfrm>
          <a:off x="5867400" y="4437063"/>
          <a:ext cx="23780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06" name="Equation" r:id="rId5" imgW="1358640" imgH="1079280" progId="Equation.3">
                  <p:embed/>
                </p:oleObj>
              </mc:Choice>
              <mc:Fallback>
                <p:oleObj name="Equation" r:id="rId5" imgW="1358640" imgH="107928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437063"/>
                        <a:ext cx="2378075" cy="188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68" name="Object 72"/>
          <p:cNvGraphicFramePr>
            <a:graphicFrameLocks noChangeAspect="1"/>
          </p:cNvGraphicFramePr>
          <p:nvPr/>
        </p:nvGraphicFramePr>
        <p:xfrm>
          <a:off x="2484438" y="4724400"/>
          <a:ext cx="24003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07" name="Equation" r:id="rId7" imgW="1371600" imgH="1117440" progId="Equation.3">
                  <p:embed/>
                </p:oleObj>
              </mc:Choice>
              <mc:Fallback>
                <p:oleObj name="Equation" r:id="rId7" imgW="1371600" imgH="111744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24400"/>
                        <a:ext cx="2400300" cy="1955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62" grpId="0" animBg="1"/>
      <p:bldP spid="644164" grpId="0" animBg="1"/>
      <p:bldP spid="6441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8374-B060-4923-AB9C-FF5FC68BF864}" type="slidenum">
              <a:rPr lang="zh-TW" altLang="en-US"/>
              <a:pPr/>
              <a:t>39</a:t>
            </a:fld>
            <a:endParaRPr lang="en-US" altLang="zh-TW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3240087" cy="358775"/>
          </a:xfrm>
          <a:noFill/>
          <a:ln/>
        </p:spPr>
        <p:txBody>
          <a:bodyPr/>
          <a:lstStyle/>
          <a:p>
            <a:pPr algn="l"/>
            <a:r>
              <a:rPr lang="en-US" altLang="zh-TW" sz="2400"/>
              <a:t>Example</a:t>
            </a:r>
          </a:p>
        </p:txBody>
      </p:sp>
      <p:graphicFrame>
        <p:nvGraphicFramePr>
          <p:cNvPr id="645123" name="Group 3"/>
          <p:cNvGraphicFramePr>
            <a:graphicFrameLocks noGrp="1"/>
          </p:cNvGraphicFramePr>
          <p:nvPr/>
        </p:nvGraphicFramePr>
        <p:xfrm>
          <a:off x="468313" y="1844675"/>
          <a:ext cx="8280400" cy="2790825"/>
        </p:xfrm>
        <a:graphic>
          <a:graphicData uri="http://schemas.openxmlformats.org/drawingml/2006/table">
            <a:tbl>
              <a:tblPr/>
              <a:tblGrid>
                <a:gridCol w="576262"/>
                <a:gridCol w="503238"/>
                <a:gridCol w="1368425"/>
                <a:gridCol w="1439862"/>
                <a:gridCol w="1511300"/>
                <a:gridCol w="1441450"/>
                <a:gridCol w="1439863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]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A1A0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181" name="Rectangle 61"/>
          <p:cNvSpPr>
            <a:spLocks noChangeArrowheads="1"/>
          </p:cNvSpPr>
          <p:nvPr/>
        </p:nvSpPr>
        <p:spPr bwMode="auto">
          <a:xfrm>
            <a:off x="539750" y="836613"/>
            <a:ext cx="8496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To calculate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0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1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2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3</a:t>
            </a:r>
            <a:r>
              <a:rPr kumimoji="0" lang="en-US" altLang="zh-TW" sz="2400">
                <a:latin typeface="Arial" panose="020B0604020202020204" pitchFamily="34" charset="0"/>
              </a:rPr>
              <a:t>, we can construct a divided difference table as </a:t>
            </a:r>
          </a:p>
        </p:txBody>
      </p:sp>
      <p:graphicFrame>
        <p:nvGraphicFramePr>
          <p:cNvPr id="645184" name="Object 64"/>
          <p:cNvGraphicFramePr>
            <a:graphicFrameLocks noChangeAspect="1"/>
          </p:cNvGraphicFramePr>
          <p:nvPr/>
        </p:nvGraphicFramePr>
        <p:xfrm>
          <a:off x="1258888" y="4724400"/>
          <a:ext cx="30226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2" name="Equation" r:id="rId3" imgW="1726920" imgH="1079280" progId="Equation.3">
                  <p:embed/>
                </p:oleObj>
              </mc:Choice>
              <mc:Fallback>
                <p:oleObj name="Equation" r:id="rId3" imgW="1726920" imgH="107928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724400"/>
                        <a:ext cx="3022600" cy="188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A1A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5" name="Line 65"/>
          <p:cNvSpPr>
            <a:spLocks noChangeShapeType="1"/>
          </p:cNvSpPr>
          <p:nvPr/>
        </p:nvSpPr>
        <p:spPr bwMode="auto">
          <a:xfrm flipV="1">
            <a:off x="4284663" y="2636838"/>
            <a:ext cx="1582737" cy="2087562"/>
          </a:xfrm>
          <a:prstGeom prst="line">
            <a:avLst/>
          </a:prstGeom>
          <a:noFill/>
          <a:ln w="25400">
            <a:solidFill>
              <a:srgbClr val="FA1A0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6" name="Line 66"/>
          <p:cNvSpPr>
            <a:spLocks noChangeShapeType="1"/>
          </p:cNvSpPr>
          <p:nvPr/>
        </p:nvSpPr>
        <p:spPr bwMode="auto">
          <a:xfrm flipV="1">
            <a:off x="6011863" y="3213100"/>
            <a:ext cx="0" cy="15113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5187" name="Object 67"/>
          <p:cNvGraphicFramePr>
            <a:graphicFrameLocks noChangeAspect="1"/>
          </p:cNvGraphicFramePr>
          <p:nvPr/>
        </p:nvGraphicFramePr>
        <p:xfrm>
          <a:off x="4743450" y="4724400"/>
          <a:ext cx="304482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3" name="Equation" r:id="rId5" imgW="1739880" imgH="1079280" progId="Equation.3">
                  <p:embed/>
                </p:oleObj>
              </mc:Choice>
              <mc:Fallback>
                <p:oleObj name="Equation" r:id="rId5" imgW="1739880" imgH="107928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4724400"/>
                        <a:ext cx="3044825" cy="188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5" grpId="0" animBg="1"/>
      <p:bldP spid="6451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5B5B-ABFF-4BED-9F58-38C19731C713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76600" y="2017713"/>
            <a:ext cx="5678488" cy="4687887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altLang="en-US" sz="2400" b="1" dirty="0"/>
              <a:t>Curve fitting</a:t>
            </a:r>
            <a:r>
              <a:rPr lang="en-US" altLang="en-US" sz="2400" dirty="0"/>
              <a:t>? – To fit a smooth and continuous function (curve) to the available discrete data.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sz="2000" dirty="0"/>
              <a:t>A familiar example: In the Free-fall lab in General Physics I, you are asked to fit a function (quadratic) to the data of position </a:t>
            </a:r>
            <a:r>
              <a:rPr lang="en-US" altLang="en-US" sz="2000" dirty="0" err="1"/>
              <a:t>v.s</a:t>
            </a:r>
            <a:r>
              <a:rPr lang="en-US" altLang="en-US" sz="2000" dirty="0"/>
              <a:t>. time.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sz="2000" u="sng" dirty="0"/>
              <a:t>Two approaches</a:t>
            </a:r>
            <a:r>
              <a:rPr lang="en-US" altLang="en-US" sz="2000" dirty="0"/>
              <a:t>:</a:t>
            </a:r>
          </a:p>
          <a:p>
            <a:pPr marL="1295400" lvl="2" indent="-381000">
              <a:lnSpc>
                <a:spcPct val="80000"/>
              </a:lnSpc>
              <a:buFont typeface="Wingdings" panose="05000000000000000000" pitchFamily="2" charset="2"/>
              <a:buAutoNum type="arabicParenBoth"/>
            </a:pPr>
            <a:r>
              <a:rPr lang="en-US" altLang="en-US" sz="1800" b="1" dirty="0"/>
              <a:t>Collocation</a:t>
            </a:r>
            <a:r>
              <a:rPr lang="en-US" altLang="en-US" sz="1800" dirty="0"/>
              <a:t>:  The approximating function </a:t>
            </a:r>
            <a:r>
              <a:rPr lang="en-US" altLang="en-US" sz="1800" u="sng" dirty="0"/>
              <a:t>passes through</a:t>
            </a:r>
            <a:r>
              <a:rPr lang="en-US" altLang="en-US" sz="1800" dirty="0"/>
              <a:t> all the data points. Usually used when the data are known to be accurate.</a:t>
            </a:r>
          </a:p>
          <a:p>
            <a:pPr marL="1295400" lvl="2" indent="-381000">
              <a:lnSpc>
                <a:spcPct val="80000"/>
              </a:lnSpc>
              <a:buFont typeface="Wingdings" panose="05000000000000000000" pitchFamily="2" charset="2"/>
              <a:buAutoNum type="arabicParenBoth"/>
            </a:pPr>
            <a:r>
              <a:rPr lang="en-US" altLang="en-US" sz="1800" b="1" dirty="0"/>
              <a:t>Least-square regression</a:t>
            </a:r>
            <a:r>
              <a:rPr lang="en-US" altLang="en-US" sz="1800" dirty="0"/>
              <a:t>: The approximating curve represents the </a:t>
            </a:r>
            <a:r>
              <a:rPr lang="en-US" altLang="en-US" sz="1800" u="sng" dirty="0"/>
              <a:t>general trend</a:t>
            </a:r>
            <a:r>
              <a:rPr lang="en-US" altLang="en-US" sz="1800" dirty="0"/>
              <a:t> of the data. Usually used when the data appear to have significant error.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2147888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AACHJIU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3967163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905000" y="2895600"/>
            <a:ext cx="1905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en-US" sz="1400" smtClean="0">
                <a:solidFill>
                  <a:srgbClr val="000000"/>
                </a:solidFill>
                <a:ea typeface="+mn-ea"/>
              </a:rPr>
              <a:t>Figure 5.1 Collocation-Fitting polynomials</a:t>
            </a:r>
          </a:p>
        </p:txBody>
      </p:sp>
    </p:spTree>
    <p:extLst>
      <p:ext uri="{BB962C8B-B14F-4D97-AF65-F5344CB8AC3E}">
        <p14:creationId xmlns:p14="http://schemas.microsoft.com/office/powerpoint/2010/main" val="30646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B449-F167-4C9C-B86D-0823C9F77C3C}" type="slidenum">
              <a:rPr lang="zh-TW" altLang="en-US"/>
              <a:pPr/>
              <a:t>40</a:t>
            </a:fld>
            <a:endParaRPr lang="en-US" altLang="zh-TW"/>
          </a:p>
        </p:txBody>
      </p:sp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3240087" cy="358775"/>
          </a:xfrm>
          <a:noFill/>
          <a:ln/>
        </p:spPr>
        <p:txBody>
          <a:bodyPr/>
          <a:lstStyle/>
          <a:p>
            <a:pPr algn="l"/>
            <a:r>
              <a:rPr lang="en-US" altLang="zh-TW" sz="2400"/>
              <a:t>Example</a:t>
            </a:r>
          </a:p>
        </p:txBody>
      </p:sp>
      <p:graphicFrame>
        <p:nvGraphicFramePr>
          <p:cNvPr id="646147" name="Group 3"/>
          <p:cNvGraphicFramePr>
            <a:graphicFrameLocks noGrp="1"/>
          </p:cNvGraphicFramePr>
          <p:nvPr/>
        </p:nvGraphicFramePr>
        <p:xfrm>
          <a:off x="468313" y="1844675"/>
          <a:ext cx="8280400" cy="2790825"/>
        </p:xfrm>
        <a:graphic>
          <a:graphicData uri="http://schemas.openxmlformats.org/drawingml/2006/table">
            <a:tbl>
              <a:tblPr/>
              <a:tblGrid>
                <a:gridCol w="576262"/>
                <a:gridCol w="503238"/>
                <a:gridCol w="1368425"/>
                <a:gridCol w="1439862"/>
                <a:gridCol w="1511300"/>
                <a:gridCol w="1441450"/>
                <a:gridCol w="1439863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]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A1A0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6205" name="Rectangle 61"/>
          <p:cNvSpPr>
            <a:spLocks noChangeArrowheads="1"/>
          </p:cNvSpPr>
          <p:nvPr/>
        </p:nvSpPr>
        <p:spPr bwMode="auto">
          <a:xfrm>
            <a:off x="539750" y="836613"/>
            <a:ext cx="8496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To calculate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0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1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2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3</a:t>
            </a:r>
            <a:r>
              <a:rPr kumimoji="0" lang="en-US" altLang="zh-TW" sz="2400">
                <a:latin typeface="Arial" panose="020B0604020202020204" pitchFamily="34" charset="0"/>
              </a:rPr>
              <a:t>, we can construct a divided difference table as </a:t>
            </a:r>
          </a:p>
        </p:txBody>
      </p:sp>
      <p:graphicFrame>
        <p:nvGraphicFramePr>
          <p:cNvPr id="646208" name="Object 64"/>
          <p:cNvGraphicFramePr>
            <a:graphicFrameLocks noChangeAspect="1"/>
          </p:cNvGraphicFramePr>
          <p:nvPr/>
        </p:nvGraphicFramePr>
        <p:xfrm>
          <a:off x="5003800" y="3644900"/>
          <a:ext cx="366712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22" name="Equation" r:id="rId3" imgW="2095200" imgH="1079280" progId="Equation.3">
                  <p:embed/>
                </p:oleObj>
              </mc:Choice>
              <mc:Fallback>
                <p:oleObj name="Equation" r:id="rId3" imgW="2095200" imgH="107928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644900"/>
                        <a:ext cx="3667125" cy="188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A1A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6209" name="Line 65"/>
          <p:cNvSpPr>
            <a:spLocks noChangeShapeType="1"/>
          </p:cNvSpPr>
          <p:nvPr/>
        </p:nvSpPr>
        <p:spPr bwMode="auto">
          <a:xfrm flipH="1" flipV="1">
            <a:off x="7523163" y="2708275"/>
            <a:ext cx="1587" cy="936625"/>
          </a:xfrm>
          <a:prstGeom prst="line">
            <a:avLst/>
          </a:prstGeom>
          <a:noFill/>
          <a:ln w="25400">
            <a:solidFill>
              <a:srgbClr val="FA1A0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3FD11-11DD-4FD7-816D-252928FFE021}" type="slidenum">
              <a:rPr lang="zh-TW" altLang="en-US"/>
              <a:pPr/>
              <a:t>41</a:t>
            </a:fld>
            <a:endParaRPr lang="en-US" altLang="zh-TW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3240087" cy="358775"/>
          </a:xfrm>
          <a:noFill/>
          <a:ln/>
        </p:spPr>
        <p:txBody>
          <a:bodyPr/>
          <a:lstStyle/>
          <a:p>
            <a:pPr algn="l"/>
            <a:r>
              <a:rPr lang="en-US" altLang="zh-TW" sz="2400"/>
              <a:t>Example</a:t>
            </a:r>
          </a:p>
        </p:txBody>
      </p:sp>
      <p:graphicFrame>
        <p:nvGraphicFramePr>
          <p:cNvPr id="641117" name="Group 93"/>
          <p:cNvGraphicFramePr>
            <a:graphicFrameLocks noGrp="1"/>
          </p:cNvGraphicFramePr>
          <p:nvPr/>
        </p:nvGraphicFramePr>
        <p:xfrm>
          <a:off x="468313" y="1844675"/>
          <a:ext cx="8280400" cy="2790825"/>
        </p:xfrm>
        <a:graphic>
          <a:graphicData uri="http://schemas.openxmlformats.org/drawingml/2006/table">
            <a:tbl>
              <a:tblPr/>
              <a:tblGrid>
                <a:gridCol w="576262"/>
                <a:gridCol w="503238"/>
                <a:gridCol w="1368425"/>
                <a:gridCol w="1439862"/>
                <a:gridCol w="1511300"/>
                <a:gridCol w="1441450"/>
                <a:gridCol w="1439863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]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[ , , , , 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1078" name="Rectangle 54"/>
          <p:cNvSpPr>
            <a:spLocks noChangeArrowheads="1"/>
          </p:cNvSpPr>
          <p:nvPr/>
        </p:nvSpPr>
        <p:spPr bwMode="auto">
          <a:xfrm>
            <a:off x="539750" y="836613"/>
            <a:ext cx="8496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To calculate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0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1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2</a:t>
            </a:r>
            <a:r>
              <a:rPr kumimoji="0" lang="en-US" altLang="zh-TW" sz="2400">
                <a:latin typeface="Times New Roman" panose="02020603050405020304" pitchFamily="18" charset="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b</a:t>
            </a:r>
            <a:r>
              <a:rPr kumimoji="0" lang="en-US" altLang="zh-TW" sz="2400" baseline="-25000">
                <a:latin typeface="Times New Roman" panose="02020603050405020304" pitchFamily="18" charset="0"/>
              </a:rPr>
              <a:t>3</a:t>
            </a:r>
            <a:r>
              <a:rPr kumimoji="0" lang="en-US" altLang="zh-TW" sz="2400">
                <a:latin typeface="Arial" panose="020B0604020202020204" pitchFamily="34" charset="0"/>
              </a:rPr>
              <a:t>, we can construct a divided difference table as </a:t>
            </a:r>
          </a:p>
        </p:txBody>
      </p:sp>
      <p:graphicFrame>
        <p:nvGraphicFramePr>
          <p:cNvPr id="641118" name="Object 94"/>
          <p:cNvGraphicFramePr>
            <a:graphicFrameLocks/>
          </p:cNvGraphicFramePr>
          <p:nvPr/>
        </p:nvGraphicFramePr>
        <p:xfrm>
          <a:off x="1187450" y="5157788"/>
          <a:ext cx="66897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44" name="Equation" r:id="rId3" imgW="2971800" imgH="431640" progId="Equation.3">
                  <p:embed/>
                </p:oleObj>
              </mc:Choice>
              <mc:Fallback>
                <p:oleObj name="Equation" r:id="rId3" imgW="2971800" imgH="431640" progId="Equation.3">
                  <p:embed/>
                  <p:pic>
                    <p:nvPicPr>
                      <p:cNvPr id="0" name="Object 9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157788"/>
                        <a:ext cx="66897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120" name="Rectangle 96"/>
          <p:cNvSpPr>
            <a:spLocks noChangeArrowheads="1"/>
          </p:cNvSpPr>
          <p:nvPr/>
        </p:nvSpPr>
        <p:spPr bwMode="auto">
          <a:xfrm>
            <a:off x="468313" y="4724400"/>
            <a:ext cx="82073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Thus we can write the polynomial as</a:t>
            </a:r>
          </a:p>
        </p:txBody>
      </p:sp>
      <p:sp>
        <p:nvSpPr>
          <p:cNvPr id="641121" name="Oval 97"/>
          <p:cNvSpPr>
            <a:spLocks noChangeArrowheads="1"/>
          </p:cNvSpPr>
          <p:nvPr/>
        </p:nvSpPr>
        <p:spPr bwMode="auto">
          <a:xfrm>
            <a:off x="1476375" y="2276475"/>
            <a:ext cx="792163" cy="647700"/>
          </a:xfrm>
          <a:prstGeom prst="ellipse">
            <a:avLst/>
          </a:prstGeom>
          <a:noFill/>
          <a:ln w="25400" algn="ctr">
            <a:solidFill>
              <a:srgbClr val="FA1A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122" name="Oval 98"/>
          <p:cNvSpPr>
            <a:spLocks noChangeArrowheads="1"/>
          </p:cNvSpPr>
          <p:nvPr/>
        </p:nvSpPr>
        <p:spPr bwMode="auto">
          <a:xfrm>
            <a:off x="2700338" y="2276475"/>
            <a:ext cx="792162" cy="647700"/>
          </a:xfrm>
          <a:prstGeom prst="ellipse">
            <a:avLst/>
          </a:prstGeom>
          <a:noFill/>
          <a:ln w="25400" algn="ctr">
            <a:solidFill>
              <a:srgbClr val="FA1A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123" name="Oval 99"/>
          <p:cNvSpPr>
            <a:spLocks noChangeArrowheads="1"/>
          </p:cNvSpPr>
          <p:nvPr/>
        </p:nvSpPr>
        <p:spPr bwMode="auto">
          <a:xfrm>
            <a:off x="4211638" y="2276475"/>
            <a:ext cx="792162" cy="647700"/>
          </a:xfrm>
          <a:prstGeom prst="ellipse">
            <a:avLst/>
          </a:prstGeom>
          <a:noFill/>
          <a:ln w="25400" algn="ctr">
            <a:solidFill>
              <a:srgbClr val="FA1A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124" name="Oval 100"/>
          <p:cNvSpPr>
            <a:spLocks noChangeArrowheads="1"/>
          </p:cNvSpPr>
          <p:nvPr/>
        </p:nvSpPr>
        <p:spPr bwMode="auto">
          <a:xfrm>
            <a:off x="5651500" y="2276475"/>
            <a:ext cx="792163" cy="647700"/>
          </a:xfrm>
          <a:prstGeom prst="ellipse">
            <a:avLst/>
          </a:prstGeom>
          <a:noFill/>
          <a:ln w="25400" algn="ctr">
            <a:solidFill>
              <a:srgbClr val="FA1A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125" name="Oval 101"/>
          <p:cNvSpPr>
            <a:spLocks noChangeArrowheads="1"/>
          </p:cNvSpPr>
          <p:nvPr/>
        </p:nvSpPr>
        <p:spPr bwMode="auto">
          <a:xfrm>
            <a:off x="7092950" y="2276475"/>
            <a:ext cx="792163" cy="647700"/>
          </a:xfrm>
          <a:prstGeom prst="ellipse">
            <a:avLst/>
          </a:prstGeom>
          <a:noFill/>
          <a:ln w="25400" algn="ctr">
            <a:solidFill>
              <a:srgbClr val="FA1A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126" name="Text Box 102"/>
          <p:cNvSpPr txBox="1">
            <a:spLocks noChangeArrowheads="1"/>
          </p:cNvSpPr>
          <p:nvPr/>
        </p:nvSpPr>
        <p:spPr bwMode="auto">
          <a:xfrm>
            <a:off x="2051050" y="27813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rgbClr val="FA1A02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aseline="-25000">
                <a:solidFill>
                  <a:srgbClr val="FA1A02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i="1">
              <a:solidFill>
                <a:srgbClr val="FA1A0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128" name="Text Box 104"/>
          <p:cNvSpPr txBox="1">
            <a:spLocks noChangeArrowheads="1"/>
          </p:cNvSpPr>
          <p:nvPr/>
        </p:nvSpPr>
        <p:spPr bwMode="auto">
          <a:xfrm>
            <a:off x="3348038" y="27813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rgbClr val="FA1A02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aseline="-25000">
                <a:solidFill>
                  <a:srgbClr val="FA1A02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 i="1">
              <a:solidFill>
                <a:srgbClr val="FA1A0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129" name="Text Box 105"/>
          <p:cNvSpPr txBox="1">
            <a:spLocks noChangeArrowheads="1"/>
          </p:cNvSpPr>
          <p:nvPr/>
        </p:nvSpPr>
        <p:spPr bwMode="auto">
          <a:xfrm>
            <a:off x="4859338" y="27813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rgbClr val="FA1A02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aseline="-25000">
                <a:solidFill>
                  <a:srgbClr val="FA1A02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i="1">
              <a:solidFill>
                <a:srgbClr val="FA1A0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130" name="Text Box 106"/>
          <p:cNvSpPr txBox="1">
            <a:spLocks noChangeArrowheads="1"/>
          </p:cNvSpPr>
          <p:nvPr/>
        </p:nvSpPr>
        <p:spPr bwMode="auto">
          <a:xfrm>
            <a:off x="6227763" y="27813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rgbClr val="FA1A02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aseline="-25000">
                <a:solidFill>
                  <a:srgbClr val="FA1A02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i="1">
              <a:solidFill>
                <a:srgbClr val="FA1A0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131" name="Text Box 107"/>
          <p:cNvSpPr txBox="1">
            <a:spLocks noChangeArrowheads="1"/>
          </p:cNvSpPr>
          <p:nvPr/>
        </p:nvSpPr>
        <p:spPr bwMode="auto">
          <a:xfrm>
            <a:off x="7740650" y="27813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rgbClr val="FA1A02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aseline="-25000">
                <a:solidFill>
                  <a:srgbClr val="FA1A02"/>
                </a:solidFill>
                <a:latin typeface="Times New Roman" panose="02020603050405020304" pitchFamily="18" charset="0"/>
              </a:rPr>
              <a:t>4</a:t>
            </a:r>
            <a:endParaRPr lang="en-US" altLang="en-US" sz="2400" i="1">
              <a:solidFill>
                <a:srgbClr val="FA1A0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650E7-DFB6-486C-A03A-86D95F168BEF}" type="slidenum">
              <a:rPr lang="zh-TW" altLang="en-US"/>
              <a:pPr/>
              <a:t>42</a:t>
            </a:fld>
            <a:endParaRPr lang="en-US" altLang="zh-TW"/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en-US" sz="3600"/>
              <a:t>Polynomial in Nested Newton Form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1944687"/>
          </a:xfrm>
        </p:spPr>
        <p:txBody>
          <a:bodyPr/>
          <a:lstStyle/>
          <a:p>
            <a:r>
              <a:rPr lang="en-US" altLang="en-US" sz="2800"/>
              <a:t>Polynomials in Newton form can be reformulated in nested form for efficient evaluation.</a:t>
            </a:r>
          </a:p>
          <a:p>
            <a:endParaRPr lang="en-US" altLang="en-US" sz="1800"/>
          </a:p>
          <a:p>
            <a:r>
              <a:rPr lang="en-US" altLang="en-US" sz="2800"/>
              <a:t>For example,</a:t>
            </a:r>
          </a:p>
        </p:txBody>
      </p:sp>
      <p:graphicFrame>
        <p:nvGraphicFramePr>
          <p:cNvPr id="647172" name="Object 4"/>
          <p:cNvGraphicFramePr>
            <a:graphicFrameLocks/>
          </p:cNvGraphicFramePr>
          <p:nvPr/>
        </p:nvGraphicFramePr>
        <p:xfrm>
          <a:off x="1331913" y="3213100"/>
          <a:ext cx="66897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99" name="Equation" r:id="rId3" imgW="2971800" imgH="431640" progId="Equation.3">
                  <p:embed/>
                </p:oleObj>
              </mc:Choice>
              <mc:Fallback>
                <p:oleObj name="Equation" r:id="rId3" imgW="2971800" imgH="43164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213100"/>
                        <a:ext cx="66897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73" name="Object 5"/>
          <p:cNvGraphicFramePr>
            <a:graphicFrameLocks/>
          </p:cNvGraphicFramePr>
          <p:nvPr/>
        </p:nvGraphicFramePr>
        <p:xfrm>
          <a:off x="1331913" y="4941888"/>
          <a:ext cx="6861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0" name="Equation" r:id="rId5" imgW="3047760" imgH="215640" progId="Equation.3">
                  <p:embed/>
                </p:oleObj>
              </mc:Choice>
              <mc:Fallback>
                <p:oleObj name="Equation" r:id="rId5" imgW="3047760" imgH="21564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941888"/>
                        <a:ext cx="68611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174" name="Rectangle 6"/>
          <p:cNvSpPr>
            <a:spLocks noChangeArrowheads="1"/>
          </p:cNvSpPr>
          <p:nvPr/>
        </p:nvSpPr>
        <p:spPr bwMode="auto">
          <a:xfrm>
            <a:off x="468313" y="436562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2800"/>
              <a:t>	can be reformulated in nested form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36DA-82ED-4850-86C2-F20F9EBF735F}" type="slidenum">
              <a:rPr lang="zh-TW" altLang="en-US"/>
              <a:pPr/>
              <a:t>43</a:t>
            </a:fld>
            <a:endParaRPr lang="en-US" altLang="zh-TW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en-US" sz="3200"/>
              <a:t>Lagrange Interpolating Polynomials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7272338" cy="19431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/>
              <a:t>Construct a polynomial in the form</a:t>
            </a:r>
          </a:p>
        </p:txBody>
      </p:sp>
      <p:graphicFrame>
        <p:nvGraphicFramePr>
          <p:cNvPr id="5857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1628775"/>
          <a:ext cx="8520112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51" name="Equation" r:id="rId3" imgW="4063680" imgH="1955520" progId="Equation.3">
                  <p:embed/>
                </p:oleObj>
              </mc:Choice>
              <mc:Fallback>
                <p:oleObj name="Equation" r:id="rId3" imgW="4063680" imgH="1955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28775"/>
                        <a:ext cx="8520112" cy="41005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CDCF-7929-4857-B58A-0591A38A8107}" type="slidenum">
              <a:rPr lang="zh-TW" altLang="en-US"/>
              <a:pPr/>
              <a:t>44</a:t>
            </a:fld>
            <a:endParaRPr lang="en-US" altLang="zh-TW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5627687" cy="417513"/>
          </a:xfrm>
        </p:spPr>
        <p:txBody>
          <a:bodyPr/>
          <a:lstStyle/>
          <a:p>
            <a:pPr algn="l"/>
            <a:r>
              <a:rPr lang="en-US" altLang="en-US" sz="2400"/>
              <a:t>Lagrange Interpolating Polynomials</a:t>
            </a:r>
          </a:p>
        </p:txBody>
      </p:sp>
      <p:graphicFrame>
        <p:nvGraphicFramePr>
          <p:cNvPr id="649221" name="Object 5"/>
          <p:cNvGraphicFramePr>
            <a:graphicFrameLocks noChangeAspect="1"/>
          </p:cNvGraphicFramePr>
          <p:nvPr/>
        </p:nvGraphicFramePr>
        <p:xfrm>
          <a:off x="468313" y="1628775"/>
          <a:ext cx="4867275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38" name="Equation" r:id="rId3" imgW="2438280" imgH="1904760" progId="Equation.3">
                  <p:embed/>
                </p:oleObj>
              </mc:Choice>
              <mc:Fallback>
                <p:oleObj name="Equation" r:id="rId3" imgW="2438280" imgH="1904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8775"/>
                        <a:ext cx="4867275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2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29600" cy="1944688"/>
          </a:xfrm>
          <a:noFill/>
          <a:ln/>
        </p:spPr>
        <p:txBody>
          <a:bodyPr/>
          <a:lstStyle/>
          <a:p>
            <a:r>
              <a:rPr lang="en-US" altLang="en-US" sz="2800"/>
              <a:t>For example,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80E0-289F-4E9F-8146-9FD4A3719C40}" type="slidenum">
              <a:rPr lang="zh-TW" altLang="en-US"/>
              <a:pPr/>
              <a:t>45</a:t>
            </a:fld>
            <a:endParaRPr lang="en-US" altLang="zh-TW"/>
          </a:p>
        </p:txBody>
      </p:sp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323850" y="908050"/>
            <a:ext cx="84963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Construct a 4</a:t>
            </a:r>
            <a:r>
              <a:rPr kumimoji="0" lang="en-US" altLang="zh-TW" sz="2400" baseline="30000">
                <a:latin typeface="Arial" panose="020B0604020202020204" pitchFamily="34" charset="0"/>
              </a:rPr>
              <a:t>th</a:t>
            </a:r>
            <a:r>
              <a:rPr kumimoji="0" lang="en-US" altLang="zh-TW" sz="2400">
                <a:latin typeface="Arial" panose="020B0604020202020204" pitchFamily="34" charset="0"/>
              </a:rPr>
              <a:t> order polynomial in Lagrange form that passes through the following points: 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431800"/>
          </a:xfrm>
          <a:noFill/>
          <a:ln/>
        </p:spPr>
        <p:txBody>
          <a:bodyPr/>
          <a:lstStyle/>
          <a:p>
            <a:r>
              <a:rPr lang="en-US" altLang="zh-TW" sz="4000"/>
              <a:t>Example</a:t>
            </a:r>
          </a:p>
        </p:txBody>
      </p:sp>
      <p:graphicFrame>
        <p:nvGraphicFramePr>
          <p:cNvPr id="652292" name="Group 4"/>
          <p:cNvGraphicFramePr>
            <a:graphicFrameLocks noGrp="1"/>
          </p:cNvGraphicFramePr>
          <p:nvPr/>
        </p:nvGraphicFramePr>
        <p:xfrm>
          <a:off x="1979613" y="1989138"/>
          <a:ext cx="4752975" cy="1371600"/>
        </p:xfrm>
        <a:graphic>
          <a:graphicData uri="http://schemas.openxmlformats.org/drawingml/2006/table">
            <a:tbl>
              <a:tblPr/>
              <a:tblGrid>
                <a:gridCol w="1243012"/>
                <a:gridCol w="728663"/>
                <a:gridCol w="722312"/>
                <a:gridCol w="687388"/>
                <a:gridCol w="684212"/>
                <a:gridCol w="687388"/>
              </a:tblGrid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2325" name="Object 37"/>
          <p:cNvGraphicFramePr>
            <a:graphicFrameLocks/>
          </p:cNvGraphicFramePr>
          <p:nvPr/>
        </p:nvGraphicFramePr>
        <p:xfrm>
          <a:off x="900113" y="4365625"/>
          <a:ext cx="7461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40" name="Equation" r:id="rId3" imgW="3314520" imgH="228600" progId="Equation.3">
                  <p:embed/>
                </p:oleObj>
              </mc:Choice>
              <mc:Fallback>
                <p:oleObj name="Equation" r:id="rId3" imgW="3314520" imgH="228600" progId="Equation.3">
                  <p:embed/>
                  <p:pic>
                    <p:nvPicPr>
                      <p:cNvPr id="0" name="Object 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365625"/>
                        <a:ext cx="74612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2326" name="Rectangle 38"/>
          <p:cNvSpPr>
            <a:spLocks noChangeArrowheads="1"/>
          </p:cNvSpPr>
          <p:nvPr/>
        </p:nvSpPr>
        <p:spPr bwMode="auto">
          <a:xfrm>
            <a:off x="468313" y="3716338"/>
            <a:ext cx="8496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We can construct the polynomial as</a:t>
            </a:r>
          </a:p>
        </p:txBody>
      </p:sp>
      <p:sp>
        <p:nvSpPr>
          <p:cNvPr id="652327" name="Rectangle 39"/>
          <p:cNvSpPr>
            <a:spLocks noChangeArrowheads="1"/>
          </p:cNvSpPr>
          <p:nvPr/>
        </p:nvSpPr>
        <p:spPr bwMode="auto">
          <a:xfrm>
            <a:off x="468313" y="5084763"/>
            <a:ext cx="84963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where </a:t>
            </a:r>
            <a:r>
              <a:rPr kumimoji="0" lang="en-US" altLang="zh-TW" sz="2400" i="1">
                <a:latin typeface="Times New Roman" panose="02020603050405020304" pitchFamily="18" charset="0"/>
              </a:rPr>
              <a:t>L</a:t>
            </a:r>
            <a:r>
              <a:rPr kumimoji="0" lang="en-US" altLang="zh-TW" sz="2400" i="1" baseline="-25000">
                <a:latin typeface="Times New Roman" panose="02020603050405020304" pitchFamily="18" charset="0"/>
              </a:rPr>
              <a:t>i</a:t>
            </a:r>
            <a:r>
              <a:rPr kumimoji="0" lang="en-US" altLang="zh-TW" sz="2400">
                <a:latin typeface="Times New Roman" panose="02020603050405020304" pitchFamily="18" charset="0"/>
              </a:rPr>
              <a:t>(</a:t>
            </a:r>
            <a:r>
              <a:rPr kumimoji="0" lang="en-US" altLang="zh-TW" sz="2400" i="1">
                <a:latin typeface="Times New Roman" panose="02020603050405020304" pitchFamily="18" charset="0"/>
              </a:rPr>
              <a:t>x</a:t>
            </a:r>
            <a:r>
              <a:rPr kumimoji="0" lang="en-US" altLang="zh-TW" sz="2400">
                <a:latin typeface="Times New Roman" panose="02020603050405020304" pitchFamily="18" charset="0"/>
              </a:rPr>
              <a:t>)</a:t>
            </a:r>
            <a:r>
              <a:rPr kumimoji="0" lang="en-US" altLang="zh-TW" sz="2400">
                <a:latin typeface="Arial" panose="020B0604020202020204" pitchFamily="34" charset="0"/>
              </a:rPr>
              <a:t> can be constructed separately as … </a:t>
            </a:r>
          </a:p>
          <a:p>
            <a:pPr>
              <a:spcBef>
                <a:spcPct val="20000"/>
              </a:spcBef>
            </a:pPr>
            <a:r>
              <a:rPr kumimoji="0" lang="en-US" altLang="zh-TW" sz="2400">
                <a:latin typeface="Arial" panose="020B0604020202020204" pitchFamily="34" charset="0"/>
              </a:rPr>
              <a:t>(see next page)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29078-B0E2-4287-A2C1-2C5B9347969C}" type="slidenum">
              <a:rPr lang="zh-TW" altLang="en-US"/>
              <a:pPr/>
              <a:t>46</a:t>
            </a:fld>
            <a:endParaRPr lang="en-US" altLang="zh-TW"/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431800"/>
          </a:xfrm>
          <a:noFill/>
          <a:ln/>
        </p:spPr>
        <p:txBody>
          <a:bodyPr/>
          <a:lstStyle/>
          <a:p>
            <a:pPr algn="l"/>
            <a:r>
              <a:rPr lang="en-US" altLang="zh-TW" sz="2400"/>
              <a:t>Example</a:t>
            </a:r>
          </a:p>
        </p:txBody>
      </p:sp>
      <p:graphicFrame>
        <p:nvGraphicFramePr>
          <p:cNvPr id="653316" name="Group 4"/>
          <p:cNvGraphicFramePr>
            <a:graphicFrameLocks noGrp="1"/>
          </p:cNvGraphicFramePr>
          <p:nvPr/>
        </p:nvGraphicFramePr>
        <p:xfrm>
          <a:off x="4067175" y="188913"/>
          <a:ext cx="4752975" cy="1371600"/>
        </p:xfrm>
        <a:graphic>
          <a:graphicData uri="http://schemas.openxmlformats.org/drawingml/2006/table">
            <a:tbl>
              <a:tblPr/>
              <a:tblGrid>
                <a:gridCol w="1243013"/>
                <a:gridCol w="728662"/>
                <a:gridCol w="722313"/>
                <a:gridCol w="687387"/>
                <a:gridCol w="684213"/>
                <a:gridCol w="687387"/>
              </a:tblGrid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1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i</a:t>
                      </a: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kumimoji="1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3346" name="Object 34"/>
          <p:cNvGraphicFramePr>
            <a:graphicFrameLocks noChangeAspect="1"/>
          </p:cNvGraphicFramePr>
          <p:nvPr/>
        </p:nvGraphicFramePr>
        <p:xfrm>
          <a:off x="684213" y="1844675"/>
          <a:ext cx="7480300" cy="43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59" name="Equation" r:id="rId3" imgW="3746160" imgH="2197080" progId="Equation.3">
                  <p:embed/>
                </p:oleObj>
              </mc:Choice>
              <mc:Fallback>
                <p:oleObj name="Equation" r:id="rId3" imgW="3746160" imgH="21970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844675"/>
                        <a:ext cx="7480300" cy="438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DFE0-AA50-4968-88C0-8D9FD5955FB9}" type="slidenum">
              <a:rPr lang="zh-TW" altLang="en-US"/>
              <a:pPr/>
              <a:t>47</a:t>
            </a:fld>
            <a:endParaRPr lang="en-US" altLang="zh-TW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Lagrange Form vs. Newton Form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Lagrange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Use to derive the Newton-Cotes formulas for use in numerical integration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800"/>
              <a:t>Newton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Allows construction of higher order polynomial incrementally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Polynomial in nested Newton form is more efficient to evaluate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Allow error estimation when the polynomial is used to approximate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BE39-C50E-425E-8320-FEAA4BF6B223}" type="slidenum">
              <a:rPr lang="zh-TW" altLang="en-US"/>
              <a:pPr/>
              <a:t>48</a:t>
            </a:fld>
            <a:endParaRPr lang="en-US" altLang="zh-TW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/>
              <a:t>Summary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r>
              <a:rPr lang="en-US" altLang="zh-TW"/>
              <a:t>Polynomial interpolation for approximate complicated functions. (Data are exact)</a:t>
            </a:r>
          </a:p>
          <a:p>
            <a:endParaRPr lang="en-US" altLang="zh-TW" sz="1400"/>
          </a:p>
          <a:p>
            <a:r>
              <a:rPr lang="en-US" altLang="zh-TW"/>
              <a:t>How to construct Newton and Lagrange Polynomial.</a:t>
            </a:r>
          </a:p>
          <a:p>
            <a:pPr lvl="1"/>
            <a:r>
              <a:rPr lang="en-US" altLang="zh-TW"/>
              <a:t>How to calculate divided difference of order </a:t>
            </a:r>
            <a:r>
              <a:rPr lang="en-US" altLang="zh-TW" i="1">
                <a:latin typeface="Times New Roman" panose="02020603050405020304" pitchFamily="18" charset="0"/>
              </a:rPr>
              <a:t>n </a:t>
            </a:r>
            <a:r>
              <a:rPr lang="en-US" altLang="zh-TW"/>
              <a:t>when given </a:t>
            </a:r>
            <a:r>
              <a:rPr lang="en-US" altLang="zh-TW" i="1">
                <a:latin typeface="Times New Roman" panose="02020603050405020304" pitchFamily="18" charset="0"/>
              </a:rPr>
              <a:t>n</a:t>
            </a:r>
            <a:r>
              <a:rPr lang="en-US" altLang="zh-TW">
                <a:latin typeface="Times New Roman" panose="02020603050405020304" pitchFamily="18" charset="0"/>
              </a:rPr>
              <a:t>+1</a:t>
            </a:r>
            <a:r>
              <a:rPr lang="en-US" altLang="zh-TW"/>
              <a:t> data points.</a:t>
            </a:r>
            <a:endParaRPr lang="en-US" altLang="zh-TW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89B76-38E9-4788-A5A6-75A7D1BE1CAF}" type="slidenum">
              <a:rPr lang="zh-TW" altLang="en-US"/>
              <a:pPr/>
              <a:t>49</a:t>
            </a:fld>
            <a:endParaRPr lang="en-US" altLang="zh-TW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86800" cy="561975"/>
          </a:xfrm>
        </p:spPr>
        <p:txBody>
          <a:bodyPr/>
          <a:lstStyle/>
          <a:p>
            <a:r>
              <a:rPr lang="en-US" altLang="en-US" sz="4000"/>
              <a:t>Interpolation Error **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713788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If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  <a:r>
              <a:rPr lang="en-US" altLang="en-US" sz="2800"/>
              <a:t> interpolates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 </a:t>
            </a:r>
            <a:r>
              <a:rPr lang="en-US" altLang="en-US" sz="2800"/>
              <a:t>at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, …, 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/>
              <a:t>, then the interpolation is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When using </a:t>
            </a: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  <a:r>
              <a:rPr lang="en-US" altLang="en-US" sz="2800"/>
              <a:t> to approximate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  <a:r>
              <a:rPr lang="en-US" altLang="en-US" sz="2800"/>
              <a:t> in an interval, one should select </a:t>
            </a:r>
            <a:r>
              <a:rPr lang="en-US" altLang="en-US" sz="2800" i="1">
                <a:latin typeface="Times New Roman" panose="02020603050405020304" pitchFamily="18" charset="0"/>
              </a:rPr>
              <a:t>n</a:t>
            </a:r>
            <a:r>
              <a:rPr lang="en-US" altLang="en-US" sz="2800">
                <a:latin typeface="Times New Roman" panose="02020603050405020304" pitchFamily="18" charset="0"/>
              </a:rPr>
              <a:t>+1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chemeClr val="hlink"/>
                </a:solidFill>
              </a:rPr>
              <a:t>Chebyshev nodes/points</a:t>
            </a:r>
            <a:r>
              <a:rPr lang="en-US" altLang="en-US" sz="2800"/>
              <a:t> (as oppose to equally spaced points) from the interval in order to minimize the interpolation error.</a:t>
            </a:r>
          </a:p>
        </p:txBody>
      </p:sp>
      <p:graphicFrame>
        <p:nvGraphicFramePr>
          <p:cNvPr id="656388" name="Object 4"/>
          <p:cNvGraphicFramePr>
            <a:graphicFrameLocks/>
          </p:cNvGraphicFramePr>
          <p:nvPr/>
        </p:nvGraphicFramePr>
        <p:xfrm>
          <a:off x="684213" y="1773238"/>
          <a:ext cx="761523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01" name="Equation" r:id="rId3" imgW="3581280" imgH="1346040" progId="Equation.3">
                  <p:embed/>
                </p:oleObj>
              </mc:Choice>
              <mc:Fallback>
                <p:oleObj name="Equation" r:id="rId3" imgW="3581280" imgH="134604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3238"/>
                        <a:ext cx="7615237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Table_6-1</a:t>
            </a:r>
            <a:endParaRPr lang="en-IN" dirty="0"/>
          </a:p>
        </p:txBody>
      </p:sp>
      <p:pic>
        <p:nvPicPr>
          <p:cNvPr id="1026" name="Picture 2" descr="Z:\Newmedia\Wiley\jira\bcs1095\Gilat3e\Work\Missing Images\gilat_3e_table_06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4975"/>
            <a:ext cx="8534400" cy="90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68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Fig_6-1</a:t>
            </a:r>
            <a:endParaRPr lang="en-IN" dirty="0"/>
          </a:p>
        </p:txBody>
      </p:sp>
      <p:pic>
        <p:nvPicPr>
          <p:cNvPr id="111618" name="Picture 2" descr="\\172.16.3.215\data4\Graphics\Powerpoint\WILEY WORK\GILAT\Final Files\ch06\gilat_3e_fig_0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92" y="190496"/>
            <a:ext cx="8534400" cy="5846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59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Interpolation</a:t>
            </a:r>
            <a:r>
              <a:rPr lang="en-US" alt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Interpolation is a procedure for estimating a value between known </a:t>
            </a:r>
            <a:r>
              <a:rPr lang="en-US" dirty="0" smtClean="0"/>
              <a:t>values of </a:t>
            </a:r>
            <a:r>
              <a:rPr lang="en-US" dirty="0"/>
              <a:t>data points. It is done by first determining a polynomial </a:t>
            </a:r>
            <a:r>
              <a:rPr lang="en-US" dirty="0" smtClean="0"/>
              <a:t>that gives </a:t>
            </a:r>
            <a:r>
              <a:rPr lang="en-US" dirty="0"/>
              <a:t>the exact value at the data points, and then using the </a:t>
            </a:r>
            <a:r>
              <a:rPr lang="en-US" dirty="0" smtClean="0"/>
              <a:t>polynomial for </a:t>
            </a:r>
            <a:r>
              <a:rPr lang="en-US" dirty="0"/>
              <a:t>calculating values between the points.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8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Fig_6-2</a:t>
            </a:r>
            <a:endParaRPr lang="en-IN" dirty="0"/>
          </a:p>
        </p:txBody>
      </p:sp>
      <p:pic>
        <p:nvPicPr>
          <p:cNvPr id="112642" name="Picture 2" descr="\\172.16.3.215\data4\Graphics\Powerpoint\WILEY WORK\GILAT\Final Files\ch06\gilat_3e_fig_0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7056784" cy="520815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11560" y="5445499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d4059-Identity-H"/>
              </a:rPr>
              <a:t>Figure 6-2: Interpolation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1E08-2D85-4A7F-96BC-FEEBC4344629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2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CURVE FITTING WITH A LINEAR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915343"/>
          </a:xfrm>
        </p:spPr>
        <p:txBody>
          <a:bodyPr/>
          <a:lstStyle/>
          <a:p>
            <a:r>
              <a:rPr lang="en-US" dirty="0"/>
              <a:t>Curve fitting using a linear equation (first degree polynomial) is </a:t>
            </a:r>
            <a:r>
              <a:rPr lang="en-US" dirty="0" smtClean="0"/>
              <a:t>the process </a:t>
            </a:r>
            <a:r>
              <a:rPr lang="en-US" dirty="0"/>
              <a:t>by which an equation of the form: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3" y="3933056"/>
            <a:ext cx="318149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53173"/>
      </p:ext>
    </p:extLst>
  </p:cSld>
  <p:clrMapOvr>
    <a:masterClrMapping/>
  </p:clrMapOvr>
</p:sld>
</file>

<file path=ppt/theme/theme1.xml><?xml version="1.0" encoding="utf-8"?>
<a:theme xmlns:a="http://schemas.openxmlformats.org/drawingml/2006/main" name="cscdefault">
  <a:themeElements>
    <a:clrScheme name="csc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cdefault">
      <a:majorFont>
        <a:latin typeface="Tahoma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sc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leyPPT_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cscdefault</Template>
  <TotalTime>38370</TotalTime>
  <Words>1773</Words>
  <Application>Microsoft Office PowerPoint</Application>
  <PresentationFormat>On-screen Show (4:3)</PresentationFormat>
  <Paragraphs>583</Paragraphs>
  <Slides>49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ＭＳ Ｐゴシック</vt:lpstr>
      <vt:lpstr>新細明體</vt:lpstr>
      <vt:lpstr>Arial</vt:lpstr>
      <vt:lpstr>Calibri</vt:lpstr>
      <vt:lpstr>Fd4059-Identity-H</vt:lpstr>
      <vt:lpstr>Lucida Grande</vt:lpstr>
      <vt:lpstr>Symbol</vt:lpstr>
      <vt:lpstr>Tahoma</vt:lpstr>
      <vt:lpstr>Times New Roman</vt:lpstr>
      <vt:lpstr>Wingdings</vt:lpstr>
      <vt:lpstr>cscdefault</vt:lpstr>
      <vt:lpstr>Blends</vt:lpstr>
      <vt:lpstr>WileyPPT_Template_2012</vt:lpstr>
      <vt:lpstr>Equation</vt:lpstr>
      <vt:lpstr>  MATH 2140  Numerical Methods  </vt:lpstr>
      <vt:lpstr>Curve-Fitting  Polynomial Interpolation</vt:lpstr>
      <vt:lpstr>Outline</vt:lpstr>
      <vt:lpstr>Introduction</vt:lpstr>
      <vt:lpstr>Table_6-1</vt:lpstr>
      <vt:lpstr>Fig_6-1</vt:lpstr>
      <vt:lpstr>Interpolation?</vt:lpstr>
      <vt:lpstr>Fig_6-2</vt:lpstr>
      <vt:lpstr>6.2 CURVE FITTING WITH A LINEAR EQUATION</vt:lpstr>
      <vt:lpstr>PowerPoint Presentation</vt:lpstr>
      <vt:lpstr>Linear Least-Squares Regression</vt:lpstr>
      <vt:lpstr>PowerPoint Presentation</vt:lpstr>
      <vt:lpstr>PowerPoint Presentation</vt:lpstr>
      <vt:lpstr>PowerPoint Presentation</vt:lpstr>
      <vt:lpstr>PowerPoint Presentation</vt:lpstr>
      <vt:lpstr>Curve Fitting</vt:lpstr>
      <vt:lpstr>Interpolation</vt:lpstr>
      <vt:lpstr>Extrapolation</vt:lpstr>
      <vt:lpstr>Polynomial Interpolation</vt:lpstr>
      <vt:lpstr>Polynomial Interpolation</vt:lpstr>
      <vt:lpstr>Characteristics of Polynomials</vt:lpstr>
      <vt:lpstr>Conventional Form Polynomial</vt:lpstr>
      <vt:lpstr>Conventional Form Polynomial</vt:lpstr>
      <vt:lpstr>Alternative Approaches</vt:lpstr>
      <vt:lpstr>Constructing Polynomial</vt:lpstr>
      <vt:lpstr>Constructing Polynomial – p1(x)</vt:lpstr>
      <vt:lpstr>Constructing Polynomial – p2(x)</vt:lpstr>
      <vt:lpstr>Constructing Polynomial – pn(x)</vt:lpstr>
      <vt:lpstr>Constructing Polynomial – pn(x)</vt:lpstr>
      <vt:lpstr>Calculating the Coefficients b0, b1, b2, …, bn</vt:lpstr>
      <vt:lpstr>Finite Divided Differences</vt:lpstr>
      <vt:lpstr>Interpolating Polynomials in Newton Form</vt:lpstr>
      <vt:lpstr>PowerPoint Presentation</vt:lpstr>
      <vt:lpstr>Example</vt:lpstr>
      <vt:lpstr>Example</vt:lpstr>
      <vt:lpstr>Example (Exercise)</vt:lpstr>
      <vt:lpstr>Example</vt:lpstr>
      <vt:lpstr>Example</vt:lpstr>
      <vt:lpstr>Example</vt:lpstr>
      <vt:lpstr>Example</vt:lpstr>
      <vt:lpstr>Example</vt:lpstr>
      <vt:lpstr>Polynomial in Nested Newton Form</vt:lpstr>
      <vt:lpstr>Lagrange Interpolating Polynomials</vt:lpstr>
      <vt:lpstr>Lagrange Interpolating Polynomials</vt:lpstr>
      <vt:lpstr>Example</vt:lpstr>
      <vt:lpstr>Example</vt:lpstr>
      <vt:lpstr>Lagrange Form vs. Newton Form</vt:lpstr>
      <vt:lpstr>Summary</vt:lpstr>
      <vt:lpstr>Interpolation Error **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Analysis</dc:title>
  <dc:creator>Laiwan Chan</dc:creator>
  <cp:lastModifiedBy>KSU-AlMuzahimiyia</cp:lastModifiedBy>
  <cp:revision>466</cp:revision>
  <dcterms:created xsi:type="dcterms:W3CDTF">2001-10-23T13:09:14Z</dcterms:created>
  <dcterms:modified xsi:type="dcterms:W3CDTF">2016-10-12T09:12:04Z</dcterms:modified>
</cp:coreProperties>
</file>