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4" r:id="rId2"/>
  </p:sldMasterIdLst>
  <p:notesMasterIdLst>
    <p:notesMasterId r:id="rId29"/>
  </p:notesMasterIdLst>
  <p:handoutMasterIdLst>
    <p:handoutMasterId r:id="rId30"/>
  </p:handoutMasterIdLst>
  <p:sldIdLst>
    <p:sldId id="646" r:id="rId3"/>
    <p:sldId id="648" r:id="rId4"/>
    <p:sldId id="654" r:id="rId5"/>
    <p:sldId id="655" r:id="rId6"/>
    <p:sldId id="656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7" r:id="rId17"/>
    <p:sldId id="666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D60093"/>
    <a:srgbClr val="FF3399"/>
    <a:srgbClr val="CC0099"/>
    <a:srgbClr val="0B2FC7"/>
    <a:srgbClr val="FA1A02"/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67" autoAdjust="0"/>
    <p:restoredTop sz="97710" autoAdjust="0"/>
  </p:normalViewPr>
  <p:slideViewPr>
    <p:cSldViewPr>
      <p:cViewPr varScale="1">
        <p:scale>
          <a:sx n="71" d="100"/>
          <a:sy n="71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FB19F134-26D6-420E-8160-5A0EB49E2A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0557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C73D8C0F-53EF-4D7E-A509-DEB31393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9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48C6F-2564-49F1-9D83-D0E79AD1709E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EG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1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C8052-2292-457C-9F86-DB2BE4AE43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455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B5195-FAD9-476C-90D2-4111174884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013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823602-A366-433B-B16A-5BE55C7528B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9156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D24FB-0E13-481B-BE7D-BF85AFDCDE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787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341901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403712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91608" y="1334471"/>
            <a:ext cx="6380853" cy="4518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8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4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20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8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33230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607" y="1600200"/>
            <a:ext cx="30838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 b="0" i="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 b="0" i="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 b="0" i="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2780" y="1600201"/>
            <a:ext cx="307402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itle 4"/>
          <p:cNvSpPr txBox="1">
            <a:spLocks/>
          </p:cNvSpPr>
          <p:nvPr userDrawn="1"/>
        </p:nvSpPr>
        <p:spPr>
          <a:xfrm>
            <a:off x="0" y="6546384"/>
            <a:ext cx="914400" cy="311616"/>
          </a:xfrm>
          <a:prstGeom prst="rect">
            <a:avLst/>
          </a:prstGeom>
        </p:spPr>
        <p:txBody>
          <a:bodyPr/>
          <a:lstStyle/>
          <a:p>
            <a:pPr defTabSz="457200" fontAlgn="auto">
              <a:spcAft>
                <a:spcPts val="0"/>
              </a:spcAft>
              <a:defRPr/>
            </a:pPr>
            <a:r>
              <a:rPr kumimoji="0"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Page_1</a:t>
            </a:r>
          </a:p>
        </p:txBody>
      </p:sp>
    </p:spTree>
    <p:extLst>
      <p:ext uri="{BB962C8B-B14F-4D97-AF65-F5344CB8AC3E}">
        <p14:creationId xmlns:p14="http://schemas.microsoft.com/office/powerpoint/2010/main" xmlns="" val="22328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72468F-579A-4F47-A48A-D5DDD683E9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8425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962EF-A8E9-4DD5-8A07-350849C6129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1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144E7-26FB-4224-98EA-7FFB3281A6F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688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754FD-9828-40DC-9BA1-3C4B3B686D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741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FF04F-6F3A-425D-8143-11F9097D5A8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572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C0CBC-7157-47AB-9D44-8E68F92460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2389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10C3C-DC03-46CE-8801-A008B963DD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061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1BF24-692F-4D86-8D63-33C5C7088F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3841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B1D7C8-4C8B-4EFA-9F37-C3981732ED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59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5" y="2133600"/>
            <a:ext cx="8458201" cy="1622426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 </a:t>
            </a:r>
            <a:r>
              <a:rPr lang="en-US" b="1" dirty="0" smtClean="0"/>
              <a:t>MATH 2140 </a:t>
            </a:r>
            <a:br>
              <a:rPr lang="en-US" b="1" dirty="0" smtClean="0"/>
            </a:br>
            <a:r>
              <a:rPr lang="en-US" b="1" dirty="0" smtClean="0"/>
              <a:t>Numerical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5" y="3886200"/>
            <a:ext cx="6934201" cy="1981200"/>
          </a:xfrm>
        </p:spPr>
        <p:txBody>
          <a:bodyPr rtlCol="0"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Instructor: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Dr. Mohamed El-Shazly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Associate Prof. of Mechanical Design and </a:t>
            </a:r>
            <a:r>
              <a:rPr lang="en-US" altLang="zh-CN" sz="4000" b="1" dirty="0" err="1" smtClean="0">
                <a:latin typeface="+mj-lt"/>
                <a:ea typeface="+mj-ea"/>
                <a:cs typeface="+mj-cs"/>
              </a:rPr>
              <a:t>Tribology</a:t>
            </a: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melshazly@ksu.edu.sa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Office: F072</a:t>
            </a:r>
          </a:p>
          <a:p>
            <a:pPr>
              <a:defRPr/>
            </a:pP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" y="19053"/>
            <a:ext cx="65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7866" rIns="0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-209550"/>
            <a:ext cx="193402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" y="1371600"/>
            <a:ext cx="4086391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>
            <a:spAutoFit/>
          </a:bodyPr>
          <a:lstStyle/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Faculty of Engineering</a:t>
            </a:r>
          </a:p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Mechanical Engineering Department</a:t>
            </a:r>
          </a:p>
        </p:txBody>
      </p:sp>
      <p:sp>
        <p:nvSpPr>
          <p:cNvPr id="41992" name="AutoShape 9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3" name="AutoShape 12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4" name="AutoShape 14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pic>
        <p:nvPicPr>
          <p:cNvPr id="15371" name="Picture 2" descr="http://engineering.ksu.edu.sa/Style%20Library/EF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 descr="Image result for king saud university log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</p:spPr>
        <p:txBody>
          <a:bodyPr lIns="91392" tIns="45697" rIns="91392" bIns="45697"/>
          <a:lstStyle/>
          <a:p>
            <a:pPr defTabSz="9142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74" name="Picture 8" descr="http://engineering.ksu.edu.sa/Style%20Library/EF/images/e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6" y="0"/>
            <a:ext cx="20002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"/>
            <a:ext cx="3514017" cy="1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353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Euler's Implicit </a:t>
            </a:r>
            <a:r>
              <a:rPr lang="en-US" dirty="0" smtClean="0"/>
              <a:t>(</a:t>
            </a:r>
            <a:r>
              <a:rPr kumimoji="0" lang="ar-SA" altLang="en-US" dirty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ضمني </a:t>
            </a:r>
            <a:r>
              <a:rPr kumimoji="0" lang="en-US" altLang="en-US" dirty="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)</a:t>
            </a:r>
            <a:r>
              <a:rPr kumimoji="0" lang="ar-SA" altLang="en-US" dirty="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10</a:t>
            </a:fld>
            <a:endParaRPr lang="en-US" altLang="zh-TW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19955" y="215284"/>
            <a:ext cx="24045" cy="266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2846400" cy="109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5200"/>
            <a:ext cx="2998886" cy="285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514" y="4709098"/>
            <a:ext cx="2287286" cy="106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014" y="1371600"/>
            <a:ext cx="3049715" cy="28669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11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0" y="11837"/>
            <a:ext cx="9095829" cy="30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27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12</a:t>
            </a:fld>
            <a:endParaRPr lang="en-US" altLang="zh-TW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13" y="0"/>
            <a:ext cx="8254014" cy="53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85" y="6045693"/>
            <a:ext cx="4828715" cy="875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800" y="5362967"/>
            <a:ext cx="1423200" cy="5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47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RUNGE-KUTTA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13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285058" cy="19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0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</a:t>
            </a:r>
            <a:r>
              <a:rPr lang="en-US" dirty="0" err="1"/>
              <a:t>Runge-Kutta</a:t>
            </a:r>
            <a:r>
              <a:rPr lang="en-US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14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3" y="1452771"/>
            <a:ext cx="8488373" cy="2245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4676229" cy="3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2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15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6857"/>
            <a:ext cx="8335887" cy="45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16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4"/>
            <a:ext cx="9144000" cy="188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" y="2420302"/>
            <a:ext cx="9020186" cy="35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5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17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" y="173533"/>
            <a:ext cx="8640858" cy="6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0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18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8096"/>
            <a:ext cx="8915400" cy="45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2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0"/>
            <a:ext cx="8229600" cy="895713"/>
          </a:xfrm>
        </p:spPr>
        <p:txBody>
          <a:bodyPr/>
          <a:lstStyle/>
          <a:p>
            <a:r>
              <a:rPr lang="en-US" sz="4000" dirty="0"/>
              <a:t>Fourth-Order </a:t>
            </a:r>
            <a:r>
              <a:rPr lang="en-US" sz="4000" dirty="0" err="1"/>
              <a:t>Runge-Kutta</a:t>
            </a:r>
            <a:r>
              <a:rPr lang="en-US" sz="4000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19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3" y="895713"/>
            <a:ext cx="8386715" cy="59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4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/>
              <a:t>Ordinary </a:t>
            </a:r>
            <a:r>
              <a:rPr lang="en-US" dirty="0" smtClean="0"/>
              <a:t>Differential </a:t>
            </a:r>
            <a:r>
              <a:rPr lang="en-US" dirty="0"/>
              <a:t>Equations:</a:t>
            </a:r>
            <a:br>
              <a:rPr lang="en-US" dirty="0"/>
            </a:br>
            <a:r>
              <a:rPr lang="en-US" dirty="0"/>
              <a:t>Initial-Value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20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3699"/>
            <a:ext cx="8183401" cy="45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21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7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94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22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7"/>
            <a:ext cx="8991600" cy="49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3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23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" y="0"/>
            <a:ext cx="906169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75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24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8" y="242087"/>
            <a:ext cx="8943986" cy="49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883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25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450"/>
            <a:ext cx="9149144" cy="2435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2" y="2895600"/>
            <a:ext cx="8915753" cy="27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10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26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55" y="539890"/>
            <a:ext cx="9161755" cy="39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35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3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643" y="1417638"/>
            <a:ext cx="2846400" cy="4072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81200"/>
            <a:ext cx="2846400" cy="67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403" y="2988124"/>
            <a:ext cx="2083972" cy="532800"/>
          </a:xfrm>
          <a:prstGeom prst="rect">
            <a:avLst/>
          </a:prstGeom>
        </p:spPr>
      </p:pic>
      <p:pic>
        <p:nvPicPr>
          <p:cNvPr id="7" name="Picture 2" descr="\\172.16.3.215\data4\Graphics\Powerpoint\WILEY WORK\GILAT\Final Files\ch10\gilat_3e_eq_10_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7986" y="5556758"/>
            <a:ext cx="8534400" cy="926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4</a:t>
            </a:fld>
            <a:endParaRPr lang="en-US" altLang="zh-TW"/>
          </a:p>
        </p:txBody>
      </p:sp>
      <p:pic>
        <p:nvPicPr>
          <p:cNvPr id="4" name="Picture 2" descr="\\172.16.3.215\data4\Graphics\Powerpoint\WILEY WORK\GILAT\Final Files\ch10\gilat_3e_eq_10_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472" y="1452656"/>
            <a:ext cx="8534400" cy="70104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23315" y="14147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96973"/>
            <a:ext cx="2846400" cy="4072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115" y="2692318"/>
            <a:ext cx="5038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d3188-Identity-H"/>
              </a:rPr>
              <a:t>Equation (10.6) is a first-order ODE, with </a:t>
            </a:r>
            <a:r>
              <a:rPr lang="en-US" sz="2400" dirty="0" smtClean="0">
                <a:latin typeface="Fd3188-Identity-H"/>
              </a:rPr>
              <a:t>(</a:t>
            </a:r>
            <a:r>
              <a:rPr lang="en-US" sz="2400" dirty="0" smtClean="0">
                <a:latin typeface="Fd3191-Identity-H"/>
              </a:rPr>
              <a:t>t) </a:t>
            </a:r>
            <a:r>
              <a:rPr lang="en-US" sz="2400" dirty="0">
                <a:latin typeface="Fd3188-Identity-H"/>
              </a:rPr>
              <a:t>as the independent </a:t>
            </a:r>
            <a:r>
              <a:rPr lang="en-US" sz="2400" dirty="0" smtClean="0">
                <a:latin typeface="Fd3188-Identity-H"/>
              </a:rPr>
              <a:t>variable and (</a:t>
            </a:r>
            <a:r>
              <a:rPr lang="en-US" sz="2400" dirty="0" smtClean="0">
                <a:latin typeface="Fd3191-Identity-H"/>
              </a:rPr>
              <a:t>h) </a:t>
            </a:r>
            <a:r>
              <a:rPr lang="en-US" sz="2400" dirty="0">
                <a:latin typeface="Fd3188-Identity-H"/>
              </a:rPr>
              <a:t>the dependent variable.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885099"/>
            <a:ext cx="3608829" cy="393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472" y="40852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Fd4263-Identity-H"/>
              </a:rPr>
              <a:t>problems in which time </a:t>
            </a:r>
            <a:r>
              <a:rPr lang="en-US" sz="1800" dirty="0">
                <a:latin typeface="Fd4296-Identity-H"/>
              </a:rPr>
              <a:t>t </a:t>
            </a:r>
            <a:r>
              <a:rPr lang="en-US" sz="1800" dirty="0">
                <a:latin typeface="Fd4263-Identity-H"/>
              </a:rPr>
              <a:t>is the independent variable), the </a:t>
            </a:r>
            <a:r>
              <a:rPr lang="en-US" sz="1800" dirty="0" smtClean="0">
                <a:latin typeface="Fd4263-Identity-H"/>
              </a:rPr>
              <a:t>constraint is </a:t>
            </a:r>
            <a:r>
              <a:rPr lang="en-US" sz="1800" dirty="0">
                <a:latin typeface="Fd4263-Identity-H"/>
              </a:rPr>
              <a:t>called an </a:t>
            </a:r>
            <a:r>
              <a:rPr lang="en-US" sz="1800" dirty="0">
                <a:latin typeface="Fd4298-Identity-H"/>
              </a:rPr>
              <a:t>initial condition </a:t>
            </a:r>
            <a:r>
              <a:rPr lang="en-US" sz="1800" dirty="0">
                <a:latin typeface="Fd4263-Identity-H"/>
              </a:rPr>
              <a:t>and the problem is called an </a:t>
            </a:r>
            <a:r>
              <a:rPr lang="en-US" sz="1800" dirty="0" err="1" smtClean="0">
                <a:latin typeface="Fd4298-Identity-H"/>
              </a:rPr>
              <a:t>initialvalue</a:t>
            </a:r>
            <a:r>
              <a:rPr lang="en-US" sz="1800" dirty="0" smtClean="0">
                <a:latin typeface="Fd4298-Identity-H"/>
              </a:rPr>
              <a:t> problem </a:t>
            </a:r>
            <a:r>
              <a:rPr lang="en-US" sz="1800" dirty="0">
                <a:latin typeface="Fd4298-Identity-H"/>
              </a:rPr>
              <a:t>(IVP).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EULER'S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4" name="Rectangle 3"/>
          <p:cNvSpPr/>
          <p:nvPr/>
        </p:nvSpPr>
        <p:spPr>
          <a:xfrm>
            <a:off x="457200" y="1476941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d2857-Identity-H"/>
              </a:rPr>
              <a:t>Euler's method is the simplest technique for solving a first-order </a:t>
            </a:r>
            <a:r>
              <a:rPr lang="en-US" sz="2400" dirty="0" smtClean="0">
                <a:latin typeface="Fd2857-Identity-H"/>
              </a:rPr>
              <a:t>ODE of </a:t>
            </a:r>
            <a:r>
              <a:rPr lang="en-US" sz="2400" dirty="0">
                <a:latin typeface="Fd2857-Identity-H"/>
              </a:rPr>
              <a:t>the form of Eq. </a:t>
            </a:r>
            <a:r>
              <a:rPr lang="en-US" sz="2400" dirty="0">
                <a:latin typeface="Fd2863-Identity-H"/>
              </a:rPr>
              <a:t>(10.7):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14" y="3181628"/>
            <a:ext cx="4930372" cy="4947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Euler's </a:t>
            </a:r>
            <a:r>
              <a:rPr lang="en-US" dirty="0" smtClean="0"/>
              <a:t>Explicit (</a:t>
            </a:r>
            <a:r>
              <a:rPr kumimoji="0" lang="ar-SA" altLang="en-US" dirty="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صريح</a:t>
            </a:r>
            <a:r>
              <a:rPr kumimoji="0" lang="en-US" altLang="en-US" dirty="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)</a:t>
            </a:r>
            <a:r>
              <a:rPr lang="en-US" dirty="0" smtClean="0"/>
              <a:t> (FORWARD)  </a:t>
            </a:r>
            <a:r>
              <a:rPr lang="en-US" dirty="0"/>
              <a:t>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6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049715" cy="286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981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It is a single-step</a:t>
            </a:r>
            <a:r>
              <a:rPr lang="en-US" sz="1800" dirty="0"/>
              <a:t>, numerical technique for solving a first-order ODE.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77628"/>
            <a:ext cx="2693915" cy="697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829" y="3903578"/>
            <a:ext cx="2287286" cy="10656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19955" y="215284"/>
            <a:ext cx="24045" cy="266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6" y="0"/>
            <a:ext cx="2193524" cy="533400"/>
          </a:xfrm>
        </p:spPr>
        <p:txBody>
          <a:bodyPr/>
          <a:lstStyle/>
          <a:p>
            <a:r>
              <a:rPr lang="en-US" sz="2800" dirty="0" smtClean="0"/>
              <a:t>Example : 1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7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8991600" cy="148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" y="2323546"/>
            <a:ext cx="9047487" cy="36915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8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730"/>
            <a:ext cx="7878430" cy="4820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5" y="76200"/>
            <a:ext cx="8968801" cy="3148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default">
  <a:themeElements>
    <a:clrScheme name="csc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cdefault">
      <a:majorFont>
        <a:latin typeface="Tahom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sc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ley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cscdefault</Template>
  <TotalTime>40098</TotalTime>
  <Words>173</Words>
  <Application>Microsoft Office PowerPoint</Application>
  <PresentationFormat>On-screen Show (4:3)</PresentationFormat>
  <Paragraphs>51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cscdefault</vt:lpstr>
      <vt:lpstr>WileyPPT_Template_2012</vt:lpstr>
      <vt:lpstr>  MATH 2140  Numerical Methods  </vt:lpstr>
      <vt:lpstr>Ordinary Differential Equations: Initial-Value Problems</vt:lpstr>
      <vt:lpstr>BACKGROUND</vt:lpstr>
      <vt:lpstr>Slide 4</vt:lpstr>
      <vt:lpstr>EULER'S METHODS</vt:lpstr>
      <vt:lpstr>Euler's Explicit (صريح) (FORWARD)  Method</vt:lpstr>
      <vt:lpstr>Example : 1</vt:lpstr>
      <vt:lpstr>Slide 8</vt:lpstr>
      <vt:lpstr>Slide 9</vt:lpstr>
      <vt:lpstr>Euler's Implicit (ضمني ) Method</vt:lpstr>
      <vt:lpstr>Slide 11</vt:lpstr>
      <vt:lpstr>Slide 12</vt:lpstr>
      <vt:lpstr>RUNGE-KUTTA METHODS</vt:lpstr>
      <vt:lpstr>Second-Order Runge-Kutta Methods</vt:lpstr>
      <vt:lpstr>Slide 15</vt:lpstr>
      <vt:lpstr>Slide 16</vt:lpstr>
      <vt:lpstr>Slide 17</vt:lpstr>
      <vt:lpstr>Slide 18</vt:lpstr>
      <vt:lpstr>Fourth-Order Runge-Kutta Methods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Laiwan Chan</dc:creator>
  <cp:lastModifiedBy>Mohamed Elshazly</cp:lastModifiedBy>
  <cp:revision>649</cp:revision>
  <dcterms:created xsi:type="dcterms:W3CDTF">2001-10-23T13:09:14Z</dcterms:created>
  <dcterms:modified xsi:type="dcterms:W3CDTF">2016-12-17T06:38:47Z</dcterms:modified>
</cp:coreProperties>
</file>