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84" r:id="rId2"/>
  </p:sldMasterIdLst>
  <p:notesMasterIdLst>
    <p:notesMasterId r:id="rId21"/>
  </p:notesMasterIdLst>
  <p:handoutMasterIdLst>
    <p:handoutMasterId r:id="rId22"/>
  </p:handoutMasterIdLst>
  <p:sldIdLst>
    <p:sldId id="646" r:id="rId3"/>
    <p:sldId id="648" r:id="rId4"/>
    <p:sldId id="649" r:id="rId5"/>
    <p:sldId id="650" r:id="rId6"/>
    <p:sldId id="651" r:id="rId7"/>
    <p:sldId id="652" r:id="rId8"/>
    <p:sldId id="653" r:id="rId9"/>
    <p:sldId id="654" r:id="rId10"/>
    <p:sldId id="655" r:id="rId11"/>
    <p:sldId id="656" r:id="rId12"/>
    <p:sldId id="657" r:id="rId13"/>
    <p:sldId id="658" r:id="rId14"/>
    <p:sldId id="659" r:id="rId15"/>
    <p:sldId id="660" r:id="rId16"/>
    <p:sldId id="661" r:id="rId17"/>
    <p:sldId id="662" r:id="rId18"/>
    <p:sldId id="663" r:id="rId19"/>
    <p:sldId id="664" r:id="rId20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60093"/>
    <a:srgbClr val="FF3399"/>
    <a:srgbClr val="CC0099"/>
    <a:srgbClr val="0B2FC7"/>
    <a:srgbClr val="FA1A02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67" autoAdjust="0"/>
    <p:restoredTop sz="97710" autoAdjust="0"/>
  </p:normalViewPr>
  <p:slideViewPr>
    <p:cSldViewPr>
      <p:cViewPr varScale="1">
        <p:scale>
          <a:sx n="108" d="100"/>
          <a:sy n="108" d="100"/>
        </p:scale>
        <p:origin x="13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FB19F134-26D6-420E-8160-5A0EB49E2A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5574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C73D8C0F-53EF-4D7E-A509-DEB31393E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en-US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348C6F-2564-49F1-9D83-D0E79AD1709E}" type="slidenum">
              <a:rPr lang="ar-SA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ar-EG" alt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1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C8052-2292-457C-9F86-DB2BE4AE432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558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5B5195-FAD9-476C-90D2-4111174884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13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823602-A366-433B-B16A-5BE55C7528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156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8D24FB-0E13-481B-BE7D-BF85AFDCDEB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877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41901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 i="0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Wiley_Logo_0112_k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47" y="763960"/>
            <a:ext cx="4550712" cy="959748"/>
          </a:xfrm>
          <a:prstGeom prst="rect">
            <a:avLst/>
          </a:prstGeom>
        </p:spPr>
      </p:pic>
      <p:sp>
        <p:nvSpPr>
          <p:cNvPr id="5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37122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291608" y="1334471"/>
            <a:ext cx="6380853" cy="45184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8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4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20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8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-1" y="6547104"/>
            <a:ext cx="1084263" cy="310896"/>
          </a:xfrm>
          <a:prstGeom prst="rect">
            <a:avLst/>
          </a:prstGeom>
        </p:spPr>
        <p:txBody>
          <a:bodyPr/>
          <a:lstStyle>
            <a:lvl1pPr algn="l">
              <a:defRPr sz="1200" b="0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Page_</a:t>
            </a:r>
            <a:endParaRPr lang="en-US" dirty="0"/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3230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1607" y="1600200"/>
            <a:ext cx="308389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 b="0" i="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 b="0" i="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 b="0" i="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2780" y="1600201"/>
            <a:ext cx="307402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Title 4"/>
          <p:cNvSpPr txBox="1">
            <a:spLocks/>
          </p:cNvSpPr>
          <p:nvPr userDrawn="1"/>
        </p:nvSpPr>
        <p:spPr>
          <a:xfrm>
            <a:off x="0" y="6546384"/>
            <a:ext cx="914400" cy="311616"/>
          </a:xfrm>
          <a:prstGeom prst="rect">
            <a:avLst/>
          </a:prstGeom>
        </p:spPr>
        <p:txBody>
          <a:bodyPr/>
          <a:lstStyle/>
          <a:p>
            <a:pPr defTabSz="457200" fontAlgn="auto">
              <a:spcAft>
                <a:spcPts val="0"/>
              </a:spcAft>
              <a:defRPr/>
            </a:pPr>
            <a:r>
              <a:rPr kumimoji="0" lang="en-US" sz="1200" dirty="0" smtClean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Page_1</a:t>
            </a:r>
          </a:p>
        </p:txBody>
      </p:sp>
    </p:spTree>
    <p:extLst>
      <p:ext uri="{BB962C8B-B14F-4D97-AF65-F5344CB8AC3E}">
        <p14:creationId xmlns:p14="http://schemas.microsoft.com/office/powerpoint/2010/main" val="223280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72468F-579A-4F47-A48A-D5DDD683E9D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42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3962EF-A8E9-4DD5-8A07-350849C6129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0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0144E7-26FB-4224-98EA-7FFB3281A6F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883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8754FD-9828-40DC-9BA1-3C4B3B686DA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41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5FF04F-6F3A-425D-8143-11F9097D5A8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72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DC0CBC-7157-47AB-9D44-8E68F92460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38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10C3C-DC03-46CE-8801-A008B963DD1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16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D1BF24-692F-4D86-8D63-33C5C7088F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841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5B1D7C8-4C8B-4EFA-9F37-C3981732EDF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592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5" y="2133600"/>
            <a:ext cx="8458201" cy="1622426"/>
          </a:xfrm>
        </p:spPr>
        <p:txBody>
          <a:bodyPr rtlCol="0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 </a:t>
            </a:r>
            <a:r>
              <a:rPr lang="en-US" b="1" dirty="0" smtClean="0"/>
              <a:t>MATH 2140 </a:t>
            </a:r>
            <a:br>
              <a:rPr lang="en-US" b="1" dirty="0" smtClean="0"/>
            </a:br>
            <a:r>
              <a:rPr lang="en-US" b="1" dirty="0" smtClean="0"/>
              <a:t>Numerical Methods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5" y="3886200"/>
            <a:ext cx="6934201" cy="1981200"/>
          </a:xfrm>
        </p:spPr>
        <p:txBody>
          <a:bodyPr rtlCol="0"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Instructor: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Dr. Mohamed El-Shazly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Associate Prof. of Mechanical Design and </a:t>
            </a:r>
            <a:r>
              <a:rPr lang="en-US" altLang="zh-CN" sz="4000" b="1" dirty="0" err="1" smtClean="0">
                <a:latin typeface="+mj-lt"/>
                <a:ea typeface="+mj-ea"/>
                <a:cs typeface="+mj-cs"/>
              </a:rPr>
              <a:t>Tribology</a:t>
            </a: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melshazly@ksu.edu.sa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Office: F072</a:t>
            </a:r>
          </a:p>
          <a:p>
            <a:pPr>
              <a:defRPr/>
            </a:pP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5" y="19053"/>
            <a:ext cx="65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7866" rIns="0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0" y="-209550"/>
            <a:ext cx="193402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1" y="1371600"/>
            <a:ext cx="4086391" cy="71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>
            <a:spAutoFit/>
          </a:bodyPr>
          <a:lstStyle/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Faculty of Engineering</a:t>
            </a:r>
          </a:p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Mechanical Engineering Department</a:t>
            </a:r>
          </a:p>
        </p:txBody>
      </p:sp>
      <p:sp>
        <p:nvSpPr>
          <p:cNvPr id="41992" name="AutoShape 9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3" name="AutoShape 12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4" name="AutoShape 14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15371" name="Picture 2" descr="http://engineering.ksu.edu.sa/Style%20Library/EF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 descr="Image result for king saud university logo"/>
          <p:cNvSpPr>
            <a:spLocks noChangeAspect="1" noChangeArrowheads="1"/>
          </p:cNvSpPr>
          <p:nvPr/>
        </p:nvSpPr>
        <p:spPr bwMode="auto">
          <a:xfrm>
            <a:off x="155576" y="-144463"/>
            <a:ext cx="304800" cy="304802"/>
          </a:xfrm>
          <a:prstGeom prst="rect">
            <a:avLst/>
          </a:prstGeom>
          <a:noFill/>
        </p:spPr>
        <p:txBody>
          <a:bodyPr lIns="91392" tIns="45697" rIns="91392" bIns="45697"/>
          <a:lstStyle/>
          <a:p>
            <a:pPr defTabSz="91424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374" name="Picture 8" descr="http://engineering.ksu.edu.sa/Style%20Library/EF/images/ef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6" y="0"/>
            <a:ext cx="200024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"/>
            <a:ext cx="3514017" cy="135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53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10</a:t>
            </a:fld>
            <a:endParaRPr lang="en-US" altLang="zh-TW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19200"/>
            <a:ext cx="361208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\\172.16.3.215\data4\Graphics\Powerpoint\WILEY WORK\GILAT\Final Files\ch09\gilat_3e_eq_09_05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200" y="5562600"/>
            <a:ext cx="8534400" cy="65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midpoint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11</a:t>
            </a:fld>
            <a:endParaRPr lang="en-US" altLang="zh-TW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219200"/>
            <a:ext cx="487218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12</a:t>
            </a:fld>
            <a:endParaRPr lang="en-US" altLang="zh-TW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67420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3999" y="3886200"/>
            <a:ext cx="667400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TRAPEZOIDAL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13</a:t>
            </a:fld>
            <a:endParaRPr lang="en-US" altLang="zh-TW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389900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\\172.16.3.215\data4\Graphics\Powerpoint\WILEY WORK\GILAT\Final Files\ch09\gilat_3e_eq_09_1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4648200"/>
            <a:ext cx="8534400" cy="1133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Composite Trapezoidal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14</a:t>
            </a:fld>
            <a:endParaRPr lang="en-US" altLang="zh-TW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066800"/>
            <a:ext cx="30575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295400"/>
            <a:ext cx="44862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124200"/>
            <a:ext cx="471054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2286000"/>
            <a:ext cx="51339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4114800"/>
            <a:ext cx="3276600" cy="790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4800600"/>
            <a:ext cx="364415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 1:</a:t>
            </a:r>
            <a:br>
              <a:rPr lang="en-US" sz="2800" dirty="0" smtClean="0"/>
            </a:br>
            <a:r>
              <a:rPr lang="en-US" sz="2800" dirty="0" smtClean="0"/>
              <a:t>Single Application of the Trapezoidal Rule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15</a:t>
            </a:fld>
            <a:endParaRPr lang="en-US" altLang="zh-TW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806684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657600"/>
            <a:ext cx="2033143" cy="596229"/>
          </a:xfrm>
          <a:prstGeom prst="rect">
            <a:avLst/>
          </a:prstGeom>
        </p:spPr>
      </p:pic>
      <p:pic>
        <p:nvPicPr>
          <p:cNvPr id="6" name="Picture 5" descr="\\172.16.3.215\data4\Graphics\Powerpoint\WILEY WORK\GILAT\Final Files\ch09\gilat_3e_eq_09_10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52400" y="5860524"/>
            <a:ext cx="5791200" cy="769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400" dirty="0" smtClean="0"/>
              <a:t>Example 2: Multiple-Application Trapezoidal Rule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16</a:t>
            </a:fld>
            <a:endParaRPr lang="en-US" altLang="zh-TW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85098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724400"/>
            <a:ext cx="364415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4204317"/>
            <a:ext cx="471054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5194917"/>
            <a:ext cx="3276600" cy="790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24200" cy="487362"/>
          </a:xfrm>
        </p:spPr>
        <p:txBody>
          <a:bodyPr/>
          <a:lstStyle/>
          <a:p>
            <a:r>
              <a:rPr lang="en-US" sz="3200" dirty="0" smtClean="0"/>
              <a:t>Example: 3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17</a:t>
            </a:fld>
            <a:endParaRPr lang="en-US" altLang="zh-TW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81343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514600"/>
            <a:ext cx="59055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581400"/>
            <a:ext cx="425156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5334000"/>
            <a:ext cx="471054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18</a:t>
            </a:fld>
            <a:endParaRPr lang="en-US" altLang="zh-TW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82296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Numerical Integration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5029200"/>
          </a:xfrm>
        </p:spPr>
        <p:txBody>
          <a:bodyPr/>
          <a:lstStyle/>
          <a:p>
            <a:r>
              <a:rPr lang="en-US" sz="2400" dirty="0" smtClean="0"/>
              <a:t>Integration is frequently encountered when solving problems and calculating quantities in engineering and science. </a:t>
            </a:r>
          </a:p>
          <a:p>
            <a:r>
              <a:rPr lang="en-US" sz="2400" dirty="0" smtClean="0"/>
              <a:t>Integration and integrals are also used when solving differential equations. </a:t>
            </a:r>
          </a:p>
          <a:p>
            <a:r>
              <a:rPr lang="en-US" sz="2400" dirty="0" smtClean="0"/>
              <a:t>One of the simplest examples for the application of integration is the calculation of the length of a curve (Fig. 9-1 ).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3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523999"/>
            <a:ext cx="28194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572000"/>
            <a:ext cx="306895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4343400" cy="5668963"/>
          </a:xfrm>
        </p:spPr>
        <p:txBody>
          <a:bodyPr/>
          <a:lstStyle/>
          <a:p>
            <a:r>
              <a:rPr lang="en-US" sz="2000" dirty="0" smtClean="0"/>
              <a:t>For example, the total rate of heat flow through a cross section of width W and height ( b - a) is related to the local heat flux via an integral (see Fig. 9-2):</a:t>
            </a:r>
          </a:p>
          <a:p>
            <a:r>
              <a:rPr lang="en-US" sz="2000" dirty="0" smtClean="0"/>
              <a:t>where q" is the heat flux and Q is the heat flow rate. </a:t>
            </a:r>
          </a:p>
          <a:p>
            <a:r>
              <a:rPr lang="en-US" sz="2000" dirty="0" smtClean="0"/>
              <a:t>Experimental measurements may yield discrete values for the heat flux along the surface as a function of y, but the quantity to be determined may be the total heat flow rate. In this instance, the integrand may be specified as a known set of values for each value of y.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04800"/>
            <a:ext cx="341659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505200"/>
            <a:ext cx="2752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sz="3600" dirty="0" smtClean="0"/>
              <a:t>The need for numerical integration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/>
          <a:p>
            <a:r>
              <a:rPr lang="en-US" sz="2000" dirty="0" smtClean="0"/>
              <a:t>The integrand can be an analytical function or a set of discrete points (tabulated data). </a:t>
            </a:r>
          </a:p>
          <a:p>
            <a:r>
              <a:rPr lang="en-US" sz="2000" dirty="0" smtClean="0"/>
              <a:t>When the integrand is a mathematical expression for which the </a:t>
            </a:r>
            <a:r>
              <a:rPr lang="en-US" sz="2000" dirty="0" err="1" smtClean="0"/>
              <a:t>antiderivative</a:t>
            </a:r>
            <a:r>
              <a:rPr lang="en-US" sz="2000" dirty="0" smtClean="0"/>
              <a:t> can be found easily, the value of the definite integral can be determined analytically. </a:t>
            </a:r>
          </a:p>
          <a:p>
            <a:r>
              <a:rPr lang="en-US" sz="2000" dirty="0" smtClean="0"/>
              <a:t>Numerical integration is needed when analytical integration is difficult or not possible, and when the integrand is given as a set of discrete points.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600200"/>
          </a:xfrm>
        </p:spPr>
        <p:txBody>
          <a:bodyPr/>
          <a:lstStyle/>
          <a:p>
            <a:r>
              <a:rPr lang="en-US" sz="3600" dirty="0" smtClean="0"/>
              <a:t>Overview of Approaches in Numerical Integration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685800" y="1676400"/>
            <a:ext cx="3408362" cy="4421188"/>
          </a:xfrm>
        </p:spPr>
        <p:txBody>
          <a:bodyPr/>
          <a:lstStyle/>
          <a:p>
            <a:r>
              <a:rPr lang="en-US" sz="1800" dirty="0" smtClean="0"/>
              <a:t>In all cases the numerical integration is carried out by using a set of discrete points for the integrand. </a:t>
            </a:r>
          </a:p>
          <a:p>
            <a:r>
              <a:rPr lang="en-US" sz="1800" dirty="0" smtClean="0"/>
              <a:t>When the integrand is an analytical function, the location of the points within the interval [a, b] can be defined by the user or is defined by the integration method. </a:t>
            </a:r>
          </a:p>
          <a:p>
            <a:r>
              <a:rPr lang="en-US" sz="1800" dirty="0" smtClean="0"/>
              <a:t>When the integrand is a given set of tabulated points (like data measured in an experiment), the location of the points is fixed and cannot be changed.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6</a:t>
            </a:fld>
            <a:endParaRPr lang="en-US" altLang="zh-TW"/>
          </a:p>
        </p:txBody>
      </p:sp>
      <p:pic>
        <p:nvPicPr>
          <p:cNvPr id="5" name="Picture 2" descr="\\172.16.3.215\data4\Graphics\Powerpoint\WILEY WORK\GILAT\Final Files\ch09\gilat_3e_fig_09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57400"/>
            <a:ext cx="4056731" cy="3106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and open methods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5410200" cy="4953000"/>
          </a:xfrm>
        </p:spPr>
        <p:txBody>
          <a:bodyPr/>
          <a:lstStyle/>
          <a:p>
            <a:pPr algn="just"/>
            <a:r>
              <a:rPr lang="en-US" sz="1800" dirty="0" smtClean="0"/>
              <a:t>In closed integration methods, the endpoints of the interval (and the integrand) are used in the formula that estimates the value of the integral.</a:t>
            </a:r>
          </a:p>
          <a:p>
            <a:pPr algn="just"/>
            <a:r>
              <a:rPr lang="en-US" sz="1800" dirty="0" smtClean="0"/>
              <a:t>In open integration methods, the interval of integration extends beyond the range of the endpoints that are actually used for calculating the value of the integral (Fig. 9-6).</a:t>
            </a:r>
          </a:p>
          <a:p>
            <a:pPr algn="just"/>
            <a:r>
              <a:rPr lang="en-US" sz="1800" dirty="0" smtClean="0"/>
              <a:t> The trapezoidal (Section 9.3) and Simpson's (Section 9.4) methods are closed methods, whereas the midpoint method (Section 9.2) and Gauss </a:t>
            </a:r>
            <a:r>
              <a:rPr lang="en-US" sz="1800" dirty="0" err="1" smtClean="0"/>
              <a:t>quadrature</a:t>
            </a:r>
            <a:r>
              <a:rPr lang="en-US" sz="1800" dirty="0" smtClean="0"/>
              <a:t> (Section 9.5) are open methods. </a:t>
            </a:r>
          </a:p>
          <a:p>
            <a:pPr algn="just"/>
            <a:r>
              <a:rPr lang="en-US" sz="1800" dirty="0" smtClean="0"/>
              <a:t>There are various methods for calculating the value of an integral from the set of discrete points of the integrand. Most commonly, it is one by using Newton-Cotes integration formulas.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7</a:t>
            </a:fld>
            <a:endParaRPr lang="en-US" altLang="zh-TW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371599"/>
            <a:ext cx="2895600" cy="503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dirty="0" smtClean="0"/>
              <a:t>RECTANGLE AND MIDPOINT METHODS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8</a:t>
            </a:fld>
            <a:endParaRPr lang="en-US" altLang="zh-TW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350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Rectangle method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6858000" cy="287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419600"/>
            <a:ext cx="502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5257800"/>
            <a:ext cx="56646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rectangle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9</a:t>
            </a:fld>
            <a:endParaRPr lang="en-US" altLang="zh-TW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3200400" cy="349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676400"/>
            <a:ext cx="5715000" cy="13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599" y="4495800"/>
            <a:ext cx="425156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scdefault">
  <a:themeElements>
    <a:clrScheme name="csc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cdefault">
      <a:majorFont>
        <a:latin typeface="Tahoma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sc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leyPPT_Template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cscdefault</Template>
  <TotalTime>39736</TotalTime>
  <Words>535</Words>
  <Application>Microsoft Office PowerPoint</Application>
  <PresentationFormat>On-screen Show (4:3)</PresentationFormat>
  <Paragraphs>58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ＭＳ Ｐゴシック</vt:lpstr>
      <vt:lpstr>新細明體</vt:lpstr>
      <vt:lpstr>Arial</vt:lpstr>
      <vt:lpstr>Calibri</vt:lpstr>
      <vt:lpstr>Lucida Grande</vt:lpstr>
      <vt:lpstr>Tahoma</vt:lpstr>
      <vt:lpstr>Times New Roman</vt:lpstr>
      <vt:lpstr>cscdefault</vt:lpstr>
      <vt:lpstr>WileyPPT_Template_2012</vt:lpstr>
      <vt:lpstr>  MATH 2140  Numerical Methods  </vt:lpstr>
      <vt:lpstr>Numerical Integration</vt:lpstr>
      <vt:lpstr>BACKGROUND</vt:lpstr>
      <vt:lpstr>PowerPoint Presentation</vt:lpstr>
      <vt:lpstr>The need for numerical integration</vt:lpstr>
      <vt:lpstr>Overview of Approaches in Numerical Integration</vt:lpstr>
      <vt:lpstr>Closed and open methods</vt:lpstr>
      <vt:lpstr>RECTANGLE AND MIDPOINT METHODS</vt:lpstr>
      <vt:lpstr>Composite rectangle method</vt:lpstr>
      <vt:lpstr>Midpoint method</vt:lpstr>
      <vt:lpstr>Composite midpoint method</vt:lpstr>
      <vt:lpstr>PowerPoint Presentation</vt:lpstr>
      <vt:lpstr>TRAPEZOIDAL METHOD</vt:lpstr>
      <vt:lpstr>Composite Trapezoidal Method</vt:lpstr>
      <vt:lpstr>Example 1: Single Application of the Trapezoidal Rule</vt:lpstr>
      <vt:lpstr>Example 2: Multiple-Application Trapezoidal Rule</vt:lpstr>
      <vt:lpstr>Example: 3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Analysis</dc:title>
  <dc:creator>Laiwan Chan</dc:creator>
  <cp:lastModifiedBy>KSU-AlMuzahimiyia</cp:lastModifiedBy>
  <cp:revision>599</cp:revision>
  <dcterms:created xsi:type="dcterms:W3CDTF">2001-10-23T13:09:14Z</dcterms:created>
  <dcterms:modified xsi:type="dcterms:W3CDTF">2016-12-01T08:09:31Z</dcterms:modified>
</cp:coreProperties>
</file>