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1"/>
  </p:notesMasterIdLst>
  <p:handoutMasterIdLst>
    <p:handoutMasterId r:id="rId72"/>
  </p:handoutMasterIdLst>
  <p:sldIdLst>
    <p:sldId id="333" r:id="rId2"/>
    <p:sldId id="379" r:id="rId3"/>
    <p:sldId id="343" r:id="rId4"/>
    <p:sldId id="344" r:id="rId5"/>
    <p:sldId id="380" r:id="rId6"/>
    <p:sldId id="345" r:id="rId7"/>
    <p:sldId id="346" r:id="rId8"/>
    <p:sldId id="381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71" r:id="rId33"/>
    <p:sldId id="373" r:id="rId34"/>
    <p:sldId id="374" r:id="rId35"/>
    <p:sldId id="334" r:id="rId36"/>
    <p:sldId id="341" r:id="rId37"/>
    <p:sldId id="268" r:id="rId38"/>
    <p:sldId id="257" r:id="rId39"/>
    <p:sldId id="375" r:id="rId40"/>
    <p:sldId id="376" r:id="rId41"/>
    <p:sldId id="378" r:id="rId42"/>
    <p:sldId id="377" r:id="rId43"/>
    <p:sldId id="286" r:id="rId44"/>
    <p:sldId id="269" r:id="rId45"/>
    <p:sldId id="287" r:id="rId46"/>
    <p:sldId id="270" r:id="rId47"/>
    <p:sldId id="288" r:id="rId48"/>
    <p:sldId id="271" r:id="rId49"/>
    <p:sldId id="289" r:id="rId50"/>
    <p:sldId id="272" r:id="rId51"/>
    <p:sldId id="290" r:id="rId52"/>
    <p:sldId id="273" r:id="rId53"/>
    <p:sldId id="291" r:id="rId54"/>
    <p:sldId id="390" r:id="rId55"/>
    <p:sldId id="389" r:id="rId56"/>
    <p:sldId id="392" r:id="rId57"/>
    <p:sldId id="391" r:id="rId58"/>
    <p:sldId id="393" r:id="rId59"/>
    <p:sldId id="274" r:id="rId60"/>
    <p:sldId id="292" r:id="rId61"/>
    <p:sldId id="394" r:id="rId62"/>
    <p:sldId id="395" r:id="rId63"/>
    <p:sldId id="396" r:id="rId64"/>
    <p:sldId id="382" r:id="rId65"/>
    <p:sldId id="388" r:id="rId66"/>
    <p:sldId id="383" r:id="rId67"/>
    <p:sldId id="384" r:id="rId68"/>
    <p:sldId id="385" r:id="rId69"/>
    <p:sldId id="386" r:id="rId70"/>
  </p:sldIdLst>
  <p:sldSz cx="9144000" cy="6858000" type="screen4x3"/>
  <p:notesSz cx="6669088" cy="9753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22167" autoAdjust="0"/>
    <p:restoredTop sz="94511" autoAdjust="0"/>
  </p:normalViewPr>
  <p:slideViewPr>
    <p:cSldViewPr>
      <p:cViewPr>
        <p:scale>
          <a:sx n="75" d="100"/>
          <a:sy n="75" d="100"/>
        </p:scale>
        <p:origin x="-167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779838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26465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26465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fld id="{6A5A0FBA-1606-4B48-8D57-278BAF1468B8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0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6938" y="731838"/>
            <a:ext cx="4875212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32325"/>
            <a:ext cx="5335588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65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6465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3FE73E30-9D55-4F73-A2DA-E8644A987C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2E9F91-9E95-46F3-8D80-0023C526B5B4}" type="slidenum">
              <a:rPr lang="en-US"/>
              <a:pPr/>
              <a:t>3</a:t>
            </a:fld>
            <a:endParaRPr lang="en-US"/>
          </a:p>
        </p:txBody>
      </p:sp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336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433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9EECFC-8E9A-440C-BBCC-D8C90FB3BAA1}" type="slidenum">
              <a:rPr lang="en-US"/>
              <a:pPr/>
              <a:t>14</a:t>
            </a:fld>
            <a:endParaRPr lang="en-US"/>
          </a:p>
        </p:txBody>
      </p:sp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1798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617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B0C12F-7160-43C0-8E54-56D33F3136F8}" type="slidenum">
              <a:rPr lang="en-US"/>
              <a:pPr/>
              <a:t>15</a:t>
            </a:fld>
            <a:endParaRPr lang="en-US"/>
          </a:p>
        </p:txBody>
      </p:sp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12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384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638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FF357-A043-4E28-BC00-7E0CAC57816B}" type="slidenum">
              <a:rPr lang="en-US"/>
              <a:pPr/>
              <a:t>16</a:t>
            </a:fld>
            <a:endParaRPr lang="en-US"/>
          </a:p>
        </p:txBody>
      </p:sp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589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658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1E22A8-18E0-4EE2-A588-96E63A9BBEBE}" type="slidenum">
              <a:rPr lang="en-US"/>
              <a:pPr/>
              <a:t>17</a:t>
            </a:fld>
            <a:endParaRPr lang="en-US"/>
          </a:p>
        </p:txBody>
      </p:sp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14</a:t>
            </a:r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7942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679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DDFF7-706B-4367-9E06-FAC6B6F9102A}" type="slidenum">
              <a:rPr lang="en-US"/>
              <a:pPr/>
              <a:t>18</a:t>
            </a:fld>
            <a:endParaRPr lang="en-US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15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6999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FD754A-5060-4218-802F-3F7288021B80}" type="slidenum">
              <a:rPr lang="en-US"/>
              <a:pPr/>
              <a:t>19</a:t>
            </a:fld>
            <a:endParaRPr 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16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2038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720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A99E0F-A7EA-407A-9E0F-F77073C84DA5}" type="slidenum">
              <a:rPr lang="en-US"/>
              <a:pPr/>
              <a:t>20</a:t>
            </a:fld>
            <a:endParaRPr lang="en-US"/>
          </a:p>
        </p:txBody>
      </p:sp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17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408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7408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58133-E430-4148-B123-989DBD8C4187}" type="slidenum">
              <a:rPr lang="en-US"/>
              <a:pPr/>
              <a:t>21</a:t>
            </a:fld>
            <a:endParaRPr lang="en-US"/>
          </a:p>
        </p:txBody>
      </p:sp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613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7613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D00C1-D21E-48BC-AB70-86CAD1CFB881}" type="slidenum">
              <a:rPr lang="en-US"/>
              <a:pPr/>
              <a:t>22</a:t>
            </a:fld>
            <a:endParaRPr lang="en-US"/>
          </a:p>
        </p:txBody>
      </p:sp>
      <p:sp>
        <p:nvSpPr>
          <p:cNvPr id="178178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19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78182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781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E26BD3-F4E2-4F6B-A052-449732EA410D}" type="slidenum">
              <a:rPr lang="en-US"/>
              <a:pPr/>
              <a:t>23</a:t>
            </a:fld>
            <a:endParaRPr lang="en-US"/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20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023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80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FA7E9-25D4-4B2D-9A22-1FA528758118}" type="slidenum">
              <a:rPr lang="en-US"/>
              <a:pPr/>
              <a:t>4</a:t>
            </a:fld>
            <a:endParaRPr lang="en-US"/>
          </a:p>
        </p:txBody>
      </p:sp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541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45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5ABFBA-42DE-4202-A181-6D16B8E91ABE}" type="slidenum">
              <a:rPr lang="en-US"/>
              <a:pPr/>
              <a:t>24</a:t>
            </a:fld>
            <a:endParaRPr lang="en-US"/>
          </a:p>
        </p:txBody>
      </p:sp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2277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2278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822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34BC3-E714-4881-82CA-6121CB9D39CC}" type="slidenum">
              <a:rPr lang="en-US"/>
              <a:pPr/>
              <a:t>25</a:t>
            </a:fld>
            <a:endParaRPr lang="en-US"/>
          </a:p>
        </p:txBody>
      </p:sp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432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843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9AADDA-1D75-4A16-9351-67399FF53C99}" type="slidenum">
              <a:rPr lang="en-US"/>
              <a:pPr/>
              <a:t>26</a:t>
            </a:fld>
            <a:endParaRPr lang="en-US"/>
          </a:p>
        </p:txBody>
      </p:sp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637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23</a:t>
            </a:r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637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637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863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80E6FA-ED97-4F57-AF4E-AD70B84C6A38}" type="slidenum">
              <a:rPr lang="en-US"/>
              <a:pPr/>
              <a:t>27</a:t>
            </a:fld>
            <a:endParaRPr lang="en-US"/>
          </a:p>
        </p:txBody>
      </p:sp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8419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24</a:t>
            </a: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8421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8422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884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A3B32-7177-43E9-A78C-2C6CA2291DC9}" type="slidenum">
              <a:rPr lang="en-US"/>
              <a:pPr/>
              <a:t>28</a:t>
            </a:fld>
            <a:endParaRPr lang="en-US"/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046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25</a:t>
            </a:r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047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904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939885-8529-475E-B672-232026727757}" type="slidenum">
              <a:rPr lang="en-US"/>
              <a:pPr/>
              <a:t>29</a:t>
            </a:fld>
            <a:endParaRPr lang="en-US"/>
          </a:p>
        </p:txBody>
      </p:sp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26</a:t>
            </a: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2518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925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49576-74DD-468F-8E91-7ECDF8EF1F6B}" type="slidenum">
              <a:rPr lang="en-US"/>
              <a:pPr/>
              <a:t>30</a:t>
            </a:fld>
            <a:endParaRPr lang="en-US"/>
          </a:p>
        </p:txBody>
      </p:sp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456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27</a:t>
            </a: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456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94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91F877-D380-4773-AC2C-286BDEE1125E}" type="slidenum">
              <a:rPr lang="en-US"/>
              <a:pPr/>
              <a:t>31</a:t>
            </a:fld>
            <a:endParaRPr lang="en-US"/>
          </a:p>
        </p:txBody>
      </p:sp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661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661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966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ABF0D-5710-491E-90C5-D66C83678E2B}" type="slidenum">
              <a:rPr lang="en-US"/>
              <a:pPr/>
              <a:t>32</a:t>
            </a:fld>
            <a:endParaRPr lang="en-US"/>
          </a:p>
        </p:txBody>
      </p:sp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30</a:t>
            </a:r>
          </a:p>
        </p:txBody>
      </p:sp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070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071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200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E8D45-2E6B-488D-92D4-405234A0EF08}" type="slidenum">
              <a:rPr lang="en-US"/>
              <a:pPr/>
              <a:t>33</a:t>
            </a:fld>
            <a:endParaRPr lang="en-US"/>
          </a:p>
        </p:txBody>
      </p:sp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32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480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2048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65AEF3-A5E7-4558-AC03-64E8D2EE8301}" type="slidenum">
              <a:rPr lang="en-US"/>
              <a:pPr/>
              <a:t>6</a:t>
            </a:fld>
            <a:endParaRPr lang="en-US"/>
          </a:p>
        </p:txBody>
      </p:sp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4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7462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474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E0C30-559B-4BE5-B6B0-0AF4B17A59B8}" type="slidenum">
              <a:rPr lang="en-US"/>
              <a:pPr/>
              <a:t>34</a:t>
            </a:fld>
            <a:endParaRPr lang="en-US"/>
          </a:p>
        </p:txBody>
      </p:sp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34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685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2068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69980-F75F-436E-8C5E-49A3B44470B1}" type="slidenum">
              <a:rPr lang="en-US"/>
              <a:pPr/>
              <a:t>7</a:t>
            </a:fld>
            <a:endParaRPr lang="en-US"/>
          </a:p>
        </p:txBody>
      </p:sp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5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951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495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9AC739-D496-48C4-889C-30AAA9AF0074}" type="slidenum">
              <a:rPr lang="en-US"/>
              <a:pPr/>
              <a:t>9</a:t>
            </a:fld>
            <a:endParaRPr lang="en-US"/>
          </a:p>
        </p:txBody>
      </p:sp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6</a:t>
            </a: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1558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5155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0505AE-668D-459B-9558-BFB427A46605}" type="slidenum">
              <a:rPr lang="en-US"/>
              <a:pPr/>
              <a:t>10</a:t>
            </a:fld>
            <a:endParaRPr lang="en-US"/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7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3606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536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7177B-A335-429E-B34E-E3B73D831398}" type="slidenum">
              <a:rPr lang="en-US"/>
              <a:pPr/>
              <a:t>11</a:t>
            </a:fld>
            <a:endParaRPr lang="en-US"/>
          </a:p>
        </p:txBody>
      </p:sp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8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5654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556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C774B4-EA8B-4008-A4F8-B35142C3D6EA}" type="slidenum">
              <a:rPr lang="en-US"/>
              <a:pPr/>
              <a:t>12</a:t>
            </a:fld>
            <a:endParaRPr lang="en-US"/>
          </a:p>
        </p:txBody>
      </p:sp>
      <p:sp>
        <p:nvSpPr>
          <p:cNvPr id="157698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9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7702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577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E0A03B-8278-4871-9F35-FA046565B46E}" type="slidenum">
              <a:rPr lang="en-US"/>
              <a:pPr/>
              <a:t>13</a:t>
            </a:fld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3784600" y="0"/>
            <a:ext cx="28844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3784600" y="9212263"/>
            <a:ext cx="28844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10</a:t>
            </a:r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0" y="9212263"/>
            <a:ext cx="28829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0" y="0"/>
            <a:ext cx="28829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59750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904875" y="738188"/>
            <a:ext cx="4860925" cy="3644900"/>
          </a:xfrm>
          <a:ln w="12700" cap="flat">
            <a:solidFill>
              <a:schemeClr val="tx1"/>
            </a:solidFill>
          </a:ln>
        </p:spPr>
      </p:sp>
      <p:sp>
        <p:nvSpPr>
          <p:cNvPr id="1597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659313"/>
            <a:ext cx="4860925" cy="4335462"/>
          </a:xfrm>
          <a:ln/>
        </p:spPr>
        <p:txBody>
          <a:bodyPr lIns="92075" tIns="46038" rIns="92075" bIns="46038"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560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560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60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60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60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60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2560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561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0D570C-1135-40C3-BD7D-A20038769ED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258AF8-3CDE-4613-8495-6C9A81B6A570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02E778-B7F2-45F0-A41C-86AA71CECC7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11CC25-A221-451F-98FF-43135587026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16F23D-540E-4C2D-A8D9-DF27C4713D7A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C1BF9D-8964-4512-AB23-9FB1B65AEA8D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A893DF-320E-4EFF-BE0E-9849F62FFA7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AFAC69-83CB-4143-B6F9-66F2C43FE8DB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D60553-06C9-4F1A-A7B6-EB55D7C934C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DEBE6A-1E24-472E-AA3A-40012C4212B3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3E7B3F-DB85-453D-BE5E-D6D3066AC8A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5DC05715-0321-4585-9573-06668709AE9A}" type="slidenum">
              <a:rPr lang="ar-SA"/>
              <a:pPr/>
              <a:t>‹#›</a:t>
            </a:fld>
            <a:endParaRPr lang="en-US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45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5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5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45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45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8600" y="1736725"/>
            <a:ext cx="8229600" cy="1920875"/>
          </a:xfrm>
        </p:spPr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Principles of Hematology in Relation  to Dental Management</a:t>
            </a:r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191000"/>
            <a:ext cx="7467600" cy="1752600"/>
          </a:xfrm>
        </p:spPr>
        <p:txBody>
          <a:bodyPr/>
          <a:lstStyle/>
          <a:p>
            <a:r>
              <a:rPr lang="en-US" i="1" dirty="0"/>
              <a:t>Dr. </a:t>
            </a:r>
            <a:r>
              <a:rPr lang="en-US" i="1" dirty="0" err="1"/>
              <a:t>Saleh</a:t>
            </a:r>
            <a:r>
              <a:rPr lang="en-US" i="1" dirty="0"/>
              <a:t> Al-</a:t>
            </a:r>
            <a:r>
              <a:rPr lang="en-US" i="1" dirty="0" err="1"/>
              <a:t>Bazie</a:t>
            </a:r>
            <a:r>
              <a:rPr lang="en-US" i="1" dirty="0"/>
              <a:t>, BDS, OMFS </a:t>
            </a:r>
            <a:r>
              <a:rPr lang="en-US" sz="1800" i="1" dirty="0"/>
              <a:t>(USA),</a:t>
            </a:r>
            <a:r>
              <a:rPr lang="en-US" i="1" dirty="0"/>
              <a:t> </a:t>
            </a:r>
            <a:r>
              <a:rPr lang="en-US" i="1" dirty="0" err="1"/>
              <a:t>D.Sc.D</a:t>
            </a:r>
            <a:r>
              <a:rPr lang="en-US" i="1" dirty="0"/>
              <a:t>,</a:t>
            </a:r>
          </a:p>
          <a:p>
            <a:r>
              <a:rPr lang="en-US" i="1" dirty="0"/>
              <a:t>Consultant, OMFS, </a:t>
            </a:r>
            <a:r>
              <a:rPr lang="en-US" dirty="0" smtClean="0"/>
              <a:t>KSU, SHMC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sz="4000" b="0"/>
              <a:t>WHAT TESTS TO ORDER ?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8001000" cy="5562600"/>
          </a:xfrm>
          <a:noFill/>
          <a:ln/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</a:pPr>
            <a:r>
              <a:rPr lang="en-US" sz="2400" b="1" i="1" u="sng"/>
              <a:t>TESTS		</a:t>
            </a:r>
            <a:r>
              <a:rPr lang="en-US" sz="2400" b="1" i="1"/>
              <a:t>        </a:t>
            </a:r>
            <a:r>
              <a:rPr lang="en-US" sz="2400" b="1" i="1" u="sng"/>
              <a:t>NORMAL	ABNORMAL	</a:t>
            </a:r>
            <a:endParaRPr lang="en-US" sz="2400" b="1"/>
          </a:p>
          <a:p>
            <a:pPr>
              <a:buFont typeface="Wingdings" pitchFamily="2" charset="2"/>
              <a:buNone/>
            </a:pPr>
            <a:r>
              <a:rPr lang="en-US" sz="1800" b="1"/>
              <a:t>1.		PT			11-15 sec.	Defective Vitamin K 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(Extrinsic /				dependent, factors, Liver 	Common Pathways)			disease, Oral 							Anticoagulant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2. 		PTT.			30-45 sec.	Hemophilia, vWD, 		(Intrinsic / 		 		Heparin 		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Common Pathways) 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3. 		BT			1-6 min.		Platelet Disfunction	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(Platelet /					vWD,Thrombocytopenia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Vascular phases)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4.		Platelet Count		150,000  to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( Platelet Phase)		400,000/ml.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2667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HEMOPHILIA - A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7400" y="1276350"/>
            <a:ext cx="7747000" cy="520065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sex linked disorder</a:t>
            </a:r>
          </a:p>
          <a:p>
            <a:r>
              <a:rPr lang="en-US" b="1"/>
              <a:t>1in 5,000 to 1 in 10,000 male births</a:t>
            </a:r>
          </a:p>
          <a:p>
            <a:r>
              <a:rPr lang="en-US" b="1"/>
              <a:t>Factor VIII deficient</a:t>
            </a:r>
          </a:p>
          <a:p>
            <a:r>
              <a:rPr lang="en-US" b="1"/>
              <a:t>80% reduction in or absence of Factor VIII leads to a bleeding disorder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Hemophilia-A		Factor VIII level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1.		mild			5-25% of normal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2.		moderate		1-4% of normal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3.		severe		&lt; 1% of normal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SCREENING TESTS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PT, Platelet count 	======&gt;Normal</a:t>
            </a:r>
          </a:p>
          <a:p>
            <a:r>
              <a:rPr lang="en-US" b="1"/>
              <a:t>APTT			======&gt;Prolonged</a:t>
            </a:r>
          </a:p>
          <a:p>
            <a:r>
              <a:rPr lang="en-US" b="1"/>
              <a:t>Specific Factor Assays</a:t>
            </a:r>
          </a:p>
          <a:p>
            <a:r>
              <a:rPr lang="en-US" b="1"/>
              <a:t>Factor VIII inhibitors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DENTAL MANAGEMENT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5029200"/>
          </a:xfrm>
          <a:noFill/>
          <a:ln/>
        </p:spPr>
        <p:txBody>
          <a:bodyPr lIns="92075" tIns="46038" rIns="92075" bIns="46038"/>
          <a:lstStyle/>
          <a:p>
            <a:r>
              <a:rPr lang="en-US" sz="2800" b="1"/>
              <a:t>Detection and Referral</a:t>
            </a:r>
          </a:p>
          <a:p>
            <a:r>
              <a:rPr lang="en-US" sz="2800" b="1"/>
              <a:t>Consultation with Hematologist</a:t>
            </a:r>
          </a:p>
          <a:p>
            <a:r>
              <a:rPr lang="en-US" sz="2800" b="1"/>
              <a:t>Hospitalization for surgical procedures</a:t>
            </a:r>
          </a:p>
          <a:p>
            <a:r>
              <a:rPr lang="en-US" sz="2800" b="1"/>
              <a:t>Use of good surgical techniques</a:t>
            </a:r>
          </a:p>
          <a:p>
            <a:r>
              <a:rPr lang="en-US" sz="2800" b="1"/>
              <a:t>Use of local measures, microfibrillar Collagen, Gelfoam with Thrombin, packed Collagen, Surgicel and sutures</a:t>
            </a:r>
          </a:p>
          <a:p>
            <a:r>
              <a:rPr lang="en-US" sz="2800" b="1"/>
              <a:t>Prophylactic Antibiotics</a:t>
            </a:r>
          </a:p>
          <a:p>
            <a:r>
              <a:rPr lang="en-US" sz="2800" b="1"/>
              <a:t>Avoid Aspirin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REPLACEMENT THERAPY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Heat Activated and Recombinant   Factor VIII / Cryoprecipitate for mild Hemophilia</a:t>
            </a:r>
          </a:p>
          <a:p>
            <a:r>
              <a:rPr lang="en-US" b="1"/>
              <a:t>Fresh Frozen Plasma</a:t>
            </a:r>
          </a:p>
          <a:p>
            <a:r>
              <a:rPr lang="en-US" b="1"/>
              <a:t>Fresh Whole Blood</a:t>
            </a:r>
          </a:p>
          <a:p>
            <a:r>
              <a:rPr lang="en-US" b="1"/>
              <a:t>Epsilon - aminocaproic acid                     </a:t>
            </a:r>
          </a:p>
          <a:p>
            <a:r>
              <a:rPr lang="en-US" b="1"/>
              <a:t>Local therapy with ice packs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HEMOPHILIA - B / CHRISTMAS DISEASE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8862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Factor IX deficiency (Vitamin K dependent) </a:t>
            </a:r>
          </a:p>
          <a:p>
            <a:r>
              <a:rPr lang="en-US" b="1"/>
              <a:t>X-linked , Hereditary</a:t>
            </a:r>
          </a:p>
          <a:p>
            <a:r>
              <a:rPr lang="en-US" b="1"/>
              <a:t>Affects 1 in 30,000 male births</a:t>
            </a:r>
          </a:p>
          <a:p>
            <a:r>
              <a:rPr lang="en-US" b="1"/>
              <a:t>Mild (5-25%), moderate (1-4%), severe(&lt;1%)</a:t>
            </a:r>
          </a:p>
          <a:p>
            <a:r>
              <a:rPr lang="en-US" b="1"/>
              <a:t>Clinically similar to Hemophilia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Screening Tests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772400" cy="36576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Specific Factor Assays</a:t>
            </a:r>
          </a:p>
          <a:p>
            <a:r>
              <a:rPr lang="en-US" b="1"/>
              <a:t>PTT 	- 	Prolonged (corrected by 				normal serum but not by 				Barium - adsorbed Plasma)</a:t>
            </a:r>
          </a:p>
          <a:p>
            <a:r>
              <a:rPr lang="en-US" b="1"/>
              <a:t>PT		-	Normal</a:t>
            </a:r>
          </a:p>
          <a:p>
            <a:r>
              <a:rPr lang="en-US" b="1"/>
              <a:t>BT		-	Normal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Replacement Therapy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Fresh Frozen Plasma or Prothrombin complex concentrates</a:t>
            </a:r>
          </a:p>
          <a:p>
            <a:r>
              <a:rPr lang="en-US" b="1"/>
              <a:t>Lyophilized Factor IX concentrate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VON-WILLEBRAND’S DISEASE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Most common bleeding disorder</a:t>
            </a:r>
          </a:p>
          <a:p>
            <a:r>
              <a:rPr lang="en-US" b="1"/>
              <a:t>Males and Females equally affected</a:t>
            </a:r>
          </a:p>
          <a:p>
            <a:r>
              <a:rPr lang="en-US" b="1"/>
              <a:t>Abnormal Platelet function</a:t>
            </a:r>
          </a:p>
          <a:p>
            <a:r>
              <a:rPr lang="en-US" b="1"/>
              <a:t>Prolonged BT</a:t>
            </a:r>
          </a:p>
          <a:p>
            <a:r>
              <a:rPr lang="en-US" b="1"/>
              <a:t>May be a decrease in factor VIII leading to a prolonged APTT</a:t>
            </a:r>
          </a:p>
          <a:p>
            <a:r>
              <a:rPr lang="en-US" b="1"/>
              <a:t>Mild Mucosal Bleeding</a:t>
            </a:r>
          </a:p>
          <a:p>
            <a:r>
              <a:rPr lang="en-US" b="1"/>
              <a:t>Factor VIII Deficiency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VON-WILLEBRAND’S DISEASE </a:t>
            </a:r>
            <a:r>
              <a:rPr lang="en-US" sz="2800" b="0"/>
              <a:t>(continued.)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Nose bleeds, heavy menses, bleeding gingiva, easy bruising</a:t>
            </a:r>
          </a:p>
          <a:p>
            <a:r>
              <a:rPr lang="en-US" b="1"/>
              <a:t>Bleeding following surgery or trauma can be severe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Goals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provide an overview of the coagulation system</a:t>
            </a:r>
          </a:p>
          <a:p>
            <a:r>
              <a:rPr lang="en-US"/>
              <a:t>concepts rather than details of hemostasis</a:t>
            </a:r>
          </a:p>
          <a:p>
            <a:r>
              <a:rPr lang="en-US"/>
              <a:t>if time, discussion of some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vWD type I, II &amp; III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772400" cy="5638800"/>
          </a:xfrm>
          <a:noFill/>
          <a:ln/>
        </p:spPr>
        <p:txBody>
          <a:bodyPr lIns="92075" tIns="46038" rIns="92075" bIns="46038"/>
          <a:lstStyle/>
          <a:p>
            <a:r>
              <a:rPr lang="en-US" sz="2800" b="1"/>
              <a:t>vWd type I :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1.	most common.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2.	Decrease in overall concentration of vWF.</a:t>
            </a:r>
          </a:p>
          <a:p>
            <a:r>
              <a:rPr lang="en-US" sz="2800" b="1"/>
              <a:t>vWD type II :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1.	Abnormality in vWF.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2.	Mild symptoms</a:t>
            </a:r>
          </a:p>
          <a:p>
            <a:r>
              <a:rPr lang="en-US" sz="2800" b="1"/>
              <a:t>vWD type III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1.	Most severe form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2.	vWF absent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3.	Factor VIII very low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4.	Prolonged BT, and APTT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		5.	Bleeding into muscles and joints.	</a:t>
            </a:r>
          </a:p>
          <a:p>
            <a:pPr>
              <a:buFont typeface="Wingdings" pitchFamily="2" charset="2"/>
              <a:buNone/>
            </a:pPr>
            <a:endParaRPr lang="en-US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Dental Management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 u="sng"/>
              <a:t>vWF Type I and Type II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Surgical procedures by using DDAVP (Desmopressin) and EACA</a:t>
            </a:r>
          </a:p>
          <a:p>
            <a:r>
              <a:rPr lang="en-US" b="1" u="sng"/>
              <a:t>vWF Type III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Fresh Frozen Plasma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Cryoprecipitate replacement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Factor VIII concentrates ineffective (contain low level of vWF).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76200"/>
            <a:ext cx="7772400" cy="762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Liver Disease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3" y="533400"/>
            <a:ext cx="8686800" cy="6094413"/>
          </a:xfrm>
          <a:noFill/>
          <a:ln/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</a:pPr>
            <a:endParaRPr lang="en-US" sz="2800" b="1"/>
          </a:p>
          <a:p>
            <a:r>
              <a:rPr lang="en-US" sz="2800" b="1"/>
              <a:t>History of Jaundice / Alcoholism ?</a:t>
            </a:r>
          </a:p>
          <a:p>
            <a:r>
              <a:rPr lang="en-US" sz="2800" b="1"/>
              <a:t>Most coagulation factors produced in liver</a:t>
            </a:r>
          </a:p>
          <a:p>
            <a:r>
              <a:rPr lang="en-US" sz="2800" b="1"/>
              <a:t>Defect in Coagulation or Platelets ?</a:t>
            </a:r>
          </a:p>
          <a:p>
            <a:r>
              <a:rPr lang="en-US" sz="2800" b="1" u="sng"/>
              <a:t>Screening Tests :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1.	PT for Coagulation defect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2.	BT for Platelet defect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3.	If PT and BT are normal, surgery possible.</a:t>
            </a:r>
          </a:p>
          <a:p>
            <a:r>
              <a:rPr lang="en-US" sz="2800" b="1" u="sng"/>
              <a:t>Management</a:t>
            </a:r>
            <a:r>
              <a:rPr lang="en-US" sz="2800" b="1"/>
              <a:t> : 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1. Vitamin K for factor deficiency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2. Fresh frozen Plasma for Thrombocytopenia, deficiency of fibrinogen, plasminogen.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Dental Management of Patients on Anti Coagulation Therapy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2 main groups of Anticoagulants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1.		Heparin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2.		Coumadins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>
                <a:solidFill>
                  <a:schemeClr val="tx1"/>
                </a:solidFill>
              </a:rPr>
              <a:t>Heparin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953000"/>
          </a:xfrm>
          <a:noFill/>
          <a:ln/>
        </p:spPr>
        <p:txBody>
          <a:bodyPr lIns="92075" tIns="46038" rIns="92075" bIns="46038"/>
          <a:lstStyle/>
          <a:p>
            <a:r>
              <a:rPr lang="en-US" sz="2800" b="1"/>
              <a:t>Inactivates Thrombin </a:t>
            </a:r>
          </a:p>
          <a:p>
            <a:r>
              <a:rPr lang="en-US" sz="2800" b="1"/>
              <a:t>Inhibits activation of factors IX, X, XI &amp;XII</a:t>
            </a:r>
          </a:p>
          <a:p>
            <a:r>
              <a:rPr lang="en-US" sz="2800" b="1"/>
              <a:t>Inhibits aggregation of Platelets</a:t>
            </a:r>
          </a:p>
          <a:p>
            <a:r>
              <a:rPr lang="en-US" sz="2800" b="1"/>
              <a:t>Immediate effect, given intravenously</a:t>
            </a:r>
          </a:p>
          <a:p>
            <a:r>
              <a:rPr lang="en-US" sz="2800" b="1"/>
              <a:t>Good Anticoagulation level is kept at 2-3 times the control (Clotting time) 20-25 min., &lt; 40 min.)</a:t>
            </a:r>
          </a:p>
          <a:p>
            <a:r>
              <a:rPr lang="en-US" sz="2800" b="1"/>
              <a:t>Length of effect 2 - 4 hrs.</a:t>
            </a:r>
          </a:p>
          <a:p>
            <a:r>
              <a:rPr lang="en-US" sz="2800" b="1"/>
              <a:t>Overdose may cause internal bleeding</a:t>
            </a:r>
          </a:p>
          <a:p>
            <a:r>
              <a:rPr lang="en-US" sz="2800" b="1"/>
              <a:t>Action reversed by Protamine-Sulfate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Coumadin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Inhibit in Liver Vitamin K - dependent clotting factors - II, VII, IX, &amp; X</a:t>
            </a:r>
          </a:p>
          <a:p>
            <a:r>
              <a:rPr lang="en-US" b="1"/>
              <a:t>Optimum effect achieved in 36-48 hr.. </a:t>
            </a:r>
          </a:p>
          <a:p>
            <a:r>
              <a:rPr lang="en-US" b="1"/>
              <a:t>Therapy kept within 25-35 sec. (PT)</a:t>
            </a:r>
          </a:p>
          <a:p>
            <a:r>
              <a:rPr lang="en-US" b="1"/>
              <a:t>Given orally, slow onset </a:t>
            </a:r>
          </a:p>
          <a:p>
            <a:r>
              <a:rPr lang="en-US" b="1"/>
              <a:t>Length of effect 48 hrs. </a:t>
            </a:r>
          </a:p>
          <a:p>
            <a:r>
              <a:rPr lang="en-US" b="1"/>
              <a:t>INR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Considerations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46482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Potential bleeders</a:t>
            </a:r>
          </a:p>
          <a:p>
            <a:r>
              <a:rPr lang="en-US" b="1"/>
              <a:t>Surgery safe when PTT 1.5 - 2 times normal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	(20 -25 sec.)</a:t>
            </a:r>
          </a:p>
          <a:p>
            <a:r>
              <a:rPr lang="en-US" b="1"/>
              <a:t>Handle tissues gently, use local measures</a:t>
            </a:r>
          </a:p>
          <a:p>
            <a:r>
              <a:rPr lang="en-US" b="1"/>
              <a:t>Always consult physician before operating</a:t>
            </a:r>
          </a:p>
          <a:p>
            <a:r>
              <a:rPr lang="en-US" b="1"/>
              <a:t>PTT always needed at least 24 hr.. pre-op.</a:t>
            </a:r>
          </a:p>
          <a:p>
            <a:r>
              <a:rPr lang="en-US" b="1"/>
              <a:t>If anticoagulation level too high, withhold drug 1-2 days pre-op.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Considerations</a:t>
            </a:r>
            <a:br>
              <a:rPr lang="en-US" b="0"/>
            </a:br>
            <a:r>
              <a:rPr lang="en-US" sz="2400" b="0"/>
              <a:t>(continued.)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Effect reversed by Vitamin K1 (25-50 mgs.), given slowly @ 5 mg/min. I/V.</a:t>
            </a:r>
          </a:p>
          <a:p>
            <a:r>
              <a:rPr lang="en-US" b="1"/>
              <a:t>Recall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Drugs which inhibit Anticoagulants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Antacids</a:t>
            </a:r>
          </a:p>
          <a:p>
            <a:r>
              <a:rPr lang="en-US" b="1"/>
              <a:t>Barbiturates</a:t>
            </a:r>
          </a:p>
          <a:p>
            <a:r>
              <a:rPr lang="en-US" b="1"/>
              <a:t>Oral Contraceptives</a:t>
            </a:r>
          </a:p>
          <a:p>
            <a:r>
              <a:rPr lang="en-US" b="1"/>
              <a:t>Vitamin 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Drugs which Potentiate Anticoagulants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Aspirin</a:t>
            </a:r>
          </a:p>
          <a:p>
            <a:r>
              <a:rPr lang="en-US" b="1"/>
              <a:t>Broad Spectrum Antibiotics</a:t>
            </a:r>
          </a:p>
          <a:p>
            <a:r>
              <a:rPr lang="en-US" b="1"/>
              <a:t>Methyl Dopa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2339" name="Rectangle 3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OVERVIEW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What is Hemostasis ?</a:t>
            </a:r>
          </a:p>
          <a:p>
            <a:r>
              <a:rPr lang="en-US" b="1"/>
              <a:t>Mechanism of Normal Control of Bleeding.</a:t>
            </a:r>
          </a:p>
          <a:p>
            <a:r>
              <a:rPr lang="en-US" b="1"/>
              <a:t>Classification and Etiology of Bleeding Disorders.</a:t>
            </a:r>
          </a:p>
          <a:p>
            <a:r>
              <a:rPr lang="en-US" b="1"/>
              <a:t>Identification of Bleeding Problems.</a:t>
            </a:r>
          </a:p>
          <a:p>
            <a:r>
              <a:rPr lang="en-US" b="1"/>
              <a:t>Management in a Dental Office.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Drugs with No Interaction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1"/>
              <a:t>Tylenol</a:t>
            </a:r>
          </a:p>
          <a:p>
            <a:r>
              <a:rPr lang="en-US" b="1"/>
              <a:t>Librium</a:t>
            </a:r>
          </a:p>
          <a:p>
            <a:r>
              <a:rPr lang="en-US" b="1"/>
              <a:t>DO NOT USE ASPIRIN.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38200" y="2286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CONCLUSION	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7772400" cy="52578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Encourage patients to maintain good oral health </a:t>
            </a:r>
          </a:p>
          <a:p>
            <a:r>
              <a:rPr lang="en-US" b="1"/>
              <a:t>Dental treatment often requires hospitalization.</a:t>
            </a:r>
          </a:p>
          <a:p>
            <a:r>
              <a:rPr lang="en-US" b="1"/>
              <a:t>Patients in terminal phase secondary to other diseases should be offered conservative dental treatment.</a:t>
            </a:r>
          </a:p>
          <a:p>
            <a:r>
              <a:rPr lang="en-US" b="1"/>
              <a:t>With proper understanding and preparation, most indicated dental treatment can be provided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996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  <a:noFill/>
          <a:ln/>
        </p:spPr>
        <p:txBody>
          <a:bodyPr lIns="92075" tIns="46038" rIns="92075" bIns="46038"/>
          <a:lstStyle/>
          <a:p>
            <a:r>
              <a:rPr lang="en-US" sz="3200" b="0"/>
              <a:t>CLINICAL CLUES</a:t>
            </a: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6094413"/>
          </a:xfrm>
          <a:noFill/>
          <a:ln/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</a:pPr>
            <a:r>
              <a:rPr lang="en-US" sz="2400" b="1" i="1" u="sng"/>
              <a:t>	CLINICAL SIGN				DISORDER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Lifelong history of easy bruising or 			Factor deficiency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bleeding.						VWD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Family history in Males only			Hemophilia A or B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Family history in both sexes				Factor XI deficiency, VWD 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					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Excess bleeding at surgery				Mild Factor deficiency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					VWD, Thrombocytopenia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Acquired bruising tendency				Aspirin / other drug 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							Thrombocytopenia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Delayed Bleeding					Factor XIII deficiency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Bruising / Bleeding starting during			Drugs, Thrombocytopenia,</a:t>
            </a:r>
          </a:p>
          <a:p>
            <a:pPr>
              <a:buFont typeface="Wingdings" pitchFamily="2" charset="2"/>
              <a:buNone/>
            </a:pPr>
            <a:r>
              <a:rPr lang="en-US" sz="1800" b="1"/>
              <a:t>another illness					Acquired anticoagulant.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r>
              <a:rPr lang="en-US" sz="1800" b="1"/>
              <a:t>				</a:t>
            </a:r>
          </a:p>
          <a:p>
            <a:pPr>
              <a:buFont typeface="Wingdings" pitchFamily="2" charset="2"/>
              <a:buNone/>
            </a:pPr>
            <a:endParaRPr lang="en-US" sz="1800" b="1"/>
          </a:p>
          <a:p>
            <a:pPr>
              <a:buFont typeface="Wingdings" pitchFamily="2" charset="2"/>
              <a:buNone/>
            </a:pPr>
            <a:endParaRPr lang="en-US" sz="1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762000"/>
          </a:xfrm>
          <a:noFill/>
          <a:ln/>
        </p:spPr>
        <p:txBody>
          <a:bodyPr lIns="92075" tIns="46038" rIns="92075" bIns="46038"/>
          <a:lstStyle/>
          <a:p>
            <a:r>
              <a:rPr lang="en-US" sz="4400" b="0"/>
              <a:t>COAGULATION   CASCADE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" y="914400"/>
            <a:ext cx="8686800" cy="5562600"/>
          </a:xfrm>
          <a:noFill/>
          <a:ln/>
        </p:spPr>
        <p:txBody>
          <a:bodyPr lIns="92075" tIns="46038" rIns="92075" bIns="46038"/>
          <a:lstStyle/>
          <a:p>
            <a:pPr marL="342900" indent="-342900" algn="l"/>
            <a:r>
              <a:rPr lang="en-US" sz="2000" b="1" i="1" u="sng"/>
              <a:t>INTRINSIC PATHWAY</a:t>
            </a:r>
          </a:p>
          <a:p>
            <a:pPr marL="342900" indent="-342900" algn="l"/>
            <a:r>
              <a:rPr lang="en-US" sz="1800" b="1"/>
              <a:t>XII 			XIIa			</a:t>
            </a:r>
            <a:r>
              <a:rPr lang="en-US" sz="1800" b="1" i="1" u="sng"/>
              <a:t>EXTRINSIC PATHWAY</a:t>
            </a:r>
            <a:endParaRPr lang="en-US" sz="1800" b="1"/>
          </a:p>
          <a:p>
            <a:pPr marL="342900" indent="-342900" algn="l"/>
            <a:r>
              <a:rPr lang="en-US" sz="1800" b="1"/>
              <a:t>							</a:t>
            </a:r>
          </a:p>
          <a:p>
            <a:pPr marL="342900" indent="-342900" algn="l"/>
            <a:r>
              <a:rPr lang="en-US" sz="1800" b="1"/>
              <a:t>		XI		         XIa	            Tissue Factor                     Tissue Damage	</a:t>
            </a:r>
          </a:p>
          <a:p>
            <a:pPr marL="342900" indent="-342900" algn="l"/>
            <a:endParaRPr lang="en-US" sz="1800" b="1"/>
          </a:p>
          <a:p>
            <a:pPr marL="342900" indent="-342900" algn="l"/>
            <a:r>
              <a:rPr lang="en-US" sz="1800" b="1"/>
              <a:t>			IX		IXa	        VIIa 		   VII</a:t>
            </a:r>
          </a:p>
          <a:p>
            <a:pPr marL="342900" indent="-342900" algn="l"/>
            <a:endParaRPr lang="en-US" sz="1800" b="1"/>
          </a:p>
          <a:p>
            <a:pPr marL="342900" indent="-342900" algn="l"/>
            <a:r>
              <a:rPr lang="en-US" sz="1800" b="1"/>
              <a:t>				X		Xa</a:t>
            </a:r>
          </a:p>
          <a:p>
            <a:pPr marL="342900" indent="-342900" algn="l"/>
            <a:r>
              <a:rPr lang="en-US" sz="1800" b="1"/>
              <a:t>					                      V</a:t>
            </a:r>
          </a:p>
          <a:p>
            <a:pPr marL="342900" indent="-342900" algn="l"/>
            <a:r>
              <a:rPr lang="en-US" sz="1800" b="1"/>
              <a:t>				Prothrombin	          Thrombin</a:t>
            </a:r>
          </a:p>
          <a:p>
            <a:pPr marL="342900" indent="-342900" algn="l"/>
            <a:r>
              <a:rPr lang="en-US" sz="1800" b="1"/>
              <a:t>	</a:t>
            </a:r>
          </a:p>
          <a:p>
            <a:pPr marL="342900" indent="-342900" algn="l"/>
            <a:r>
              <a:rPr lang="en-US" sz="1800" b="1"/>
              <a:t>					Fibrinogen		Fibrin</a:t>
            </a:r>
          </a:p>
          <a:p>
            <a:pPr marL="342900" indent="-342900" algn="l"/>
            <a:endParaRPr lang="en-US" sz="1800" b="1"/>
          </a:p>
          <a:p>
            <a:pPr marL="342900" indent="-342900" algn="l"/>
            <a:r>
              <a:rPr lang="en-US" sz="1800" b="1"/>
              <a:t>								           XIIIa         XIII</a:t>
            </a:r>
          </a:p>
          <a:p>
            <a:pPr marL="342900" indent="-342900" algn="l"/>
            <a:r>
              <a:rPr lang="en-US" sz="2000" b="1"/>
              <a:t>		</a:t>
            </a:r>
            <a:r>
              <a:rPr lang="en-US" sz="2000" b="1" i="1" u="sng"/>
              <a:t>COMMON PATHWAY</a:t>
            </a:r>
            <a:r>
              <a:rPr lang="en-US" sz="2000" b="1"/>
              <a:t>					</a:t>
            </a:r>
            <a:endParaRPr lang="en-US" sz="1800" b="1"/>
          </a:p>
          <a:p>
            <a:pPr marL="342900" indent="-342900" algn="l"/>
            <a:r>
              <a:rPr lang="en-US" sz="1800" b="1"/>
              <a:t>							        Stabalized fibrin</a:t>
            </a:r>
          </a:p>
          <a:p>
            <a:pPr marL="342900" indent="-342900" algn="l"/>
            <a:endParaRPr lang="en-US" sz="1600" b="1"/>
          </a:p>
          <a:p>
            <a:pPr marL="342900" indent="-342900" algn="l"/>
            <a:endParaRPr lang="en-US" sz="1600" b="1"/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4502150" y="1149350"/>
            <a:ext cx="4254500" cy="1816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234950" y="920750"/>
            <a:ext cx="4178300" cy="204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3784" name="Line 8"/>
          <p:cNvSpPr>
            <a:spLocks noChangeShapeType="1"/>
          </p:cNvSpPr>
          <p:nvPr/>
        </p:nvSpPr>
        <p:spPr bwMode="auto">
          <a:xfrm>
            <a:off x="687388" y="1447800"/>
            <a:ext cx="2284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85" name="Line 9"/>
          <p:cNvSpPr>
            <a:spLocks noChangeShapeType="1"/>
          </p:cNvSpPr>
          <p:nvPr/>
        </p:nvSpPr>
        <p:spPr bwMode="auto">
          <a:xfrm>
            <a:off x="1525588" y="2133600"/>
            <a:ext cx="1979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86" name="Line 10"/>
          <p:cNvSpPr>
            <a:spLocks noChangeShapeType="1"/>
          </p:cNvSpPr>
          <p:nvPr/>
        </p:nvSpPr>
        <p:spPr bwMode="auto">
          <a:xfrm>
            <a:off x="2363788" y="2743200"/>
            <a:ext cx="1522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87" name="Line 11"/>
          <p:cNvSpPr>
            <a:spLocks noChangeShapeType="1"/>
          </p:cNvSpPr>
          <p:nvPr/>
        </p:nvSpPr>
        <p:spPr bwMode="auto">
          <a:xfrm>
            <a:off x="3278188" y="3429000"/>
            <a:ext cx="1598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88" name="Line 12"/>
          <p:cNvSpPr>
            <a:spLocks noChangeShapeType="1"/>
          </p:cNvSpPr>
          <p:nvPr/>
        </p:nvSpPr>
        <p:spPr bwMode="auto">
          <a:xfrm>
            <a:off x="4344988" y="4114800"/>
            <a:ext cx="1065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89" name="Line 13"/>
          <p:cNvSpPr>
            <a:spLocks noChangeShapeType="1"/>
          </p:cNvSpPr>
          <p:nvPr/>
        </p:nvSpPr>
        <p:spPr bwMode="auto">
          <a:xfrm>
            <a:off x="5106988" y="4800600"/>
            <a:ext cx="1522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0" name="Line 14"/>
          <p:cNvSpPr>
            <a:spLocks noChangeShapeType="1"/>
          </p:cNvSpPr>
          <p:nvPr/>
        </p:nvSpPr>
        <p:spPr bwMode="auto">
          <a:xfrm>
            <a:off x="7926388" y="5410200"/>
            <a:ext cx="455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1" name="Line 15"/>
          <p:cNvSpPr>
            <a:spLocks noChangeShapeType="1"/>
          </p:cNvSpPr>
          <p:nvPr/>
        </p:nvSpPr>
        <p:spPr bwMode="auto">
          <a:xfrm>
            <a:off x="6021388" y="2133600"/>
            <a:ext cx="1065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2" name="Line 16"/>
          <p:cNvSpPr>
            <a:spLocks noChangeShapeType="1"/>
          </p:cNvSpPr>
          <p:nvPr/>
        </p:nvSpPr>
        <p:spPr bwMode="auto">
          <a:xfrm>
            <a:off x="5945188" y="2743200"/>
            <a:ext cx="18272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3" name="Line 17"/>
          <p:cNvSpPr>
            <a:spLocks noChangeShapeType="1"/>
          </p:cNvSpPr>
          <p:nvPr/>
        </p:nvSpPr>
        <p:spPr bwMode="auto">
          <a:xfrm>
            <a:off x="3124200" y="1525588"/>
            <a:ext cx="0" cy="608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4" name="Line 18"/>
          <p:cNvSpPr>
            <a:spLocks noChangeShapeType="1"/>
          </p:cNvSpPr>
          <p:nvPr/>
        </p:nvSpPr>
        <p:spPr bwMode="auto">
          <a:xfrm>
            <a:off x="3581400" y="2211388"/>
            <a:ext cx="0" cy="531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5" name="Line 19"/>
          <p:cNvSpPr>
            <a:spLocks noChangeShapeType="1"/>
          </p:cNvSpPr>
          <p:nvPr/>
        </p:nvSpPr>
        <p:spPr bwMode="auto">
          <a:xfrm>
            <a:off x="4114800" y="2820988"/>
            <a:ext cx="0" cy="608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6" name="Line 20"/>
          <p:cNvSpPr>
            <a:spLocks noChangeShapeType="1"/>
          </p:cNvSpPr>
          <p:nvPr/>
        </p:nvSpPr>
        <p:spPr bwMode="auto">
          <a:xfrm>
            <a:off x="5029200" y="3506788"/>
            <a:ext cx="0" cy="608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7" name="Line 21"/>
          <p:cNvSpPr>
            <a:spLocks noChangeShapeType="1"/>
          </p:cNvSpPr>
          <p:nvPr/>
        </p:nvSpPr>
        <p:spPr bwMode="auto">
          <a:xfrm>
            <a:off x="5867400" y="4192588"/>
            <a:ext cx="0" cy="531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8" name="Line 22"/>
          <p:cNvSpPr>
            <a:spLocks noChangeShapeType="1"/>
          </p:cNvSpPr>
          <p:nvPr/>
        </p:nvSpPr>
        <p:spPr bwMode="auto">
          <a:xfrm>
            <a:off x="6858000" y="4878388"/>
            <a:ext cx="0" cy="1065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799" name="Line 23"/>
          <p:cNvSpPr>
            <a:spLocks noChangeShapeType="1"/>
          </p:cNvSpPr>
          <p:nvPr/>
        </p:nvSpPr>
        <p:spPr bwMode="auto">
          <a:xfrm>
            <a:off x="5868988" y="2211388"/>
            <a:ext cx="760412" cy="4556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03800" name="Line 24"/>
          <p:cNvSpPr>
            <a:spLocks noChangeShapeType="1"/>
          </p:cNvSpPr>
          <p:nvPr/>
        </p:nvSpPr>
        <p:spPr bwMode="auto">
          <a:xfrm flipH="1">
            <a:off x="4497388" y="2897188"/>
            <a:ext cx="989012" cy="4556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6200"/>
            <a:ext cx="7772400" cy="14478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PATIENTS ON ASPIRIN THERAPY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209800"/>
            <a:ext cx="8686800" cy="4191000"/>
          </a:xfrm>
          <a:noFill/>
          <a:ln/>
        </p:spPr>
        <p:txBody>
          <a:bodyPr lIns="92075" tIns="46038" rIns="92075" bIns="46038"/>
          <a:lstStyle/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Irreversibly inhibits Cyclooxygenase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Aspirin inhibits Platelet aggregation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Bleeding time moderately prolonged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One dose may inhibit Platelet function for a week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Thrombin induced Platelet Activation unaffected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Never give with another Anticoagulant</a:t>
            </a:r>
          </a:p>
          <a:p>
            <a:pPr marL="342900" indent="-342900" algn="l">
              <a:buFont typeface="Wingdings" pitchFamily="2" charset="2"/>
              <a:buChar char="n"/>
            </a:pPr>
            <a:r>
              <a:rPr lang="en-US" b="1"/>
              <a:t>Antidote - Platelet transfusion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What are the three phases of hemostasis?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Vascular</a:t>
            </a:r>
          </a:p>
          <a:p>
            <a:r>
              <a:rPr lang="en-US"/>
              <a:t>Platelets</a:t>
            </a:r>
          </a:p>
          <a:p>
            <a:r>
              <a:rPr lang="en-US"/>
              <a:t>Coagulation phases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Thrombocytopenia that less than 50,000/mm</a:t>
            </a:r>
            <a:r>
              <a:rPr lang="en-US" baseline="30000"/>
              <a:t>3</a:t>
            </a:r>
            <a:r>
              <a:rPr lang="en-US"/>
              <a:t> is absulote contraindication for elective surgery</a:t>
            </a:r>
          </a:p>
          <a:p>
            <a:r>
              <a:rPr lang="en-US"/>
              <a:t>50,000-100,000/mm</a:t>
            </a:r>
            <a:r>
              <a:rPr lang="en-US" baseline="30000"/>
              <a:t>3 </a:t>
            </a:r>
            <a:r>
              <a:rPr lang="en-US"/>
              <a:t>  is save to perform surgery provided normal platelets function </a:t>
            </a:r>
          </a:p>
          <a:p>
            <a:r>
              <a:rPr lang="en-US"/>
              <a:t>Bleeding time is used to test platelets function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Which blood tests used to monitor warfarin (coumadin), ASA, and Heparin?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How dose heparin, ASA, Coumadin affect clotting?</a:t>
            </a:r>
            <a:br>
              <a:rPr lang="en-US" sz="5400">
                <a:solidFill>
                  <a:schemeClr val="hlink"/>
                </a:solidFill>
              </a:rPr>
            </a:br>
            <a:endParaRPr lang="en-US" sz="5400">
              <a:solidFill>
                <a:schemeClr val="hlink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80" name="Rectangle 8"/>
          <p:cNvSpPr>
            <a:spLocks noChangeArrowheads="1"/>
          </p:cNvSpPr>
          <p:nvPr/>
        </p:nvSpPr>
        <p:spPr bwMode="auto">
          <a:xfrm>
            <a:off x="457200" y="4953000"/>
            <a:ext cx="279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PT</a:t>
            </a:r>
            <a:r>
              <a:rPr lang="en-US" sz="2400">
                <a:solidFill>
                  <a:srgbClr val="FFFF00"/>
                </a:solidFill>
                <a:latin typeface="Times New Roman" pitchFamily="18" charset="0"/>
              </a:rPr>
              <a:t> -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</a:t>
            </a:r>
            <a:endParaRPr lang="en-US" sz="2400">
              <a:solidFill>
                <a:schemeClr val="accent1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APTT, TT, PLC - N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grpSp>
        <p:nvGrpSpPr>
          <p:cNvPr id="207897" name="Group 25"/>
          <p:cNvGrpSpPr>
            <a:grpSpLocks/>
          </p:cNvGrpSpPr>
          <p:nvPr/>
        </p:nvGrpSpPr>
        <p:grpSpPr bwMode="auto">
          <a:xfrm>
            <a:off x="3810000" y="2819400"/>
            <a:ext cx="3749675" cy="2971800"/>
            <a:chOff x="2784" y="2434"/>
            <a:chExt cx="2218" cy="1599"/>
          </a:xfrm>
        </p:grpSpPr>
        <p:sp>
          <p:nvSpPr>
            <p:cNvPr id="207876" name="Line 4"/>
            <p:cNvSpPr>
              <a:spLocks noChangeShapeType="1"/>
            </p:cNvSpPr>
            <p:nvPr/>
          </p:nvSpPr>
          <p:spPr bwMode="auto">
            <a:xfrm>
              <a:off x="4138" y="3313"/>
              <a:ext cx="1" cy="72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207877" name="Rectangle 5"/>
            <p:cNvSpPr>
              <a:spLocks noChangeArrowheads="1"/>
            </p:cNvSpPr>
            <p:nvPr/>
          </p:nvSpPr>
          <p:spPr bwMode="auto">
            <a:xfrm>
              <a:off x="4464" y="2895"/>
              <a:ext cx="538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solidFill>
                    <a:srgbClr val="99FF33"/>
                  </a:solidFill>
                  <a:latin typeface="Times New Roman" pitchFamily="18" charset="0"/>
                </a:rPr>
                <a:t> </a:t>
              </a:r>
              <a:r>
                <a:rPr lang="en-US" sz="2400" b="1">
                  <a:solidFill>
                    <a:srgbClr val="FFFF00"/>
                  </a:solidFill>
                  <a:latin typeface="Arial" pitchFamily="34" charset="0"/>
                </a:rPr>
                <a:t>PT</a:t>
              </a:r>
              <a:endParaRPr lang="en-US" sz="2400">
                <a:solidFill>
                  <a:srgbClr val="FF0066"/>
                </a:solidFill>
                <a:latin typeface="Times New Roman" pitchFamily="18" charset="0"/>
              </a:endParaRPr>
            </a:p>
          </p:txBody>
        </p:sp>
        <p:sp>
          <p:nvSpPr>
            <p:cNvPr id="207878" name="Rectangle 6"/>
            <p:cNvSpPr>
              <a:spLocks noChangeArrowheads="1"/>
            </p:cNvSpPr>
            <p:nvPr/>
          </p:nvSpPr>
          <p:spPr bwMode="auto">
            <a:xfrm>
              <a:off x="4416" y="3639"/>
              <a:ext cx="538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   </a:t>
              </a:r>
            </a:p>
            <a:p>
              <a:pPr eaLnBrk="0" hangingPunct="0"/>
              <a:r>
                <a:rPr lang="en-US" sz="2400">
                  <a:solidFill>
                    <a:srgbClr val="FFFFFF"/>
                  </a:solidFill>
                  <a:latin typeface="Times New Roman" pitchFamily="18" charset="0"/>
                </a:rPr>
                <a:t>TT</a:t>
              </a:r>
              <a:endParaRPr lang="en-US" sz="2400">
                <a:solidFill>
                  <a:srgbClr val="99FF33"/>
                </a:solidFill>
                <a:latin typeface="Times New Roman" pitchFamily="18" charset="0"/>
              </a:endParaRPr>
            </a:p>
          </p:txBody>
        </p:sp>
        <p:sp>
          <p:nvSpPr>
            <p:cNvPr id="207879" name="Rectangle 7"/>
            <p:cNvSpPr>
              <a:spLocks noChangeArrowheads="1"/>
            </p:cNvSpPr>
            <p:nvPr/>
          </p:nvSpPr>
          <p:spPr bwMode="auto">
            <a:xfrm>
              <a:off x="2784" y="2871"/>
              <a:ext cx="429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solidFill>
                    <a:srgbClr val="FFFFFF"/>
                  </a:solidFill>
                  <a:latin typeface="Times New Roman" pitchFamily="18" charset="0"/>
                </a:rPr>
                <a:t>PTT</a:t>
              </a:r>
              <a:endParaRPr lang="en-US" sz="2400">
                <a:solidFill>
                  <a:srgbClr val="99FF33"/>
                </a:solidFill>
                <a:latin typeface="Times New Roman" pitchFamily="18" charset="0"/>
              </a:endParaRPr>
            </a:p>
          </p:txBody>
        </p:sp>
        <p:sp>
          <p:nvSpPr>
            <p:cNvPr id="207882" name="Rectangle 10"/>
            <p:cNvSpPr>
              <a:spLocks noChangeArrowheads="1"/>
            </p:cNvSpPr>
            <p:nvPr/>
          </p:nvSpPr>
          <p:spPr bwMode="auto">
            <a:xfrm>
              <a:off x="3264" y="2544"/>
              <a:ext cx="276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XII</a:t>
              </a:r>
            </a:p>
          </p:txBody>
        </p:sp>
        <p:sp>
          <p:nvSpPr>
            <p:cNvPr id="207884" name="Rectangle 12"/>
            <p:cNvSpPr>
              <a:spLocks noChangeArrowheads="1"/>
            </p:cNvSpPr>
            <p:nvPr/>
          </p:nvSpPr>
          <p:spPr bwMode="auto">
            <a:xfrm>
              <a:off x="3504" y="2832"/>
              <a:ext cx="236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XI</a:t>
              </a:r>
            </a:p>
          </p:txBody>
        </p:sp>
        <p:sp>
          <p:nvSpPr>
            <p:cNvPr id="207885" name="Rectangle 13"/>
            <p:cNvSpPr>
              <a:spLocks noChangeArrowheads="1"/>
            </p:cNvSpPr>
            <p:nvPr/>
          </p:nvSpPr>
          <p:spPr bwMode="auto">
            <a:xfrm>
              <a:off x="3600" y="2976"/>
              <a:ext cx="236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IX</a:t>
              </a:r>
            </a:p>
          </p:txBody>
        </p:sp>
        <p:sp>
          <p:nvSpPr>
            <p:cNvPr id="207886" name="Rectangle 14"/>
            <p:cNvSpPr>
              <a:spLocks noChangeArrowheads="1"/>
            </p:cNvSpPr>
            <p:nvPr/>
          </p:nvSpPr>
          <p:spPr bwMode="auto">
            <a:xfrm>
              <a:off x="3696" y="3183"/>
              <a:ext cx="289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FF33FF"/>
                  </a:solidFill>
                  <a:latin typeface="Times New Roman" pitchFamily="18" charset="0"/>
                </a:rPr>
                <a:t>VIII</a:t>
              </a:r>
            </a:p>
          </p:txBody>
        </p:sp>
        <p:sp>
          <p:nvSpPr>
            <p:cNvPr id="207887" name="Rectangle 15"/>
            <p:cNvSpPr>
              <a:spLocks noChangeArrowheads="1"/>
            </p:cNvSpPr>
            <p:nvPr/>
          </p:nvSpPr>
          <p:spPr bwMode="auto">
            <a:xfrm>
              <a:off x="4656" y="2434"/>
              <a:ext cx="297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solidFill>
                    <a:srgbClr val="FF33FF"/>
                  </a:solidFill>
                  <a:latin typeface="Times New Roman" pitchFamily="18" charset="0"/>
                </a:rPr>
                <a:t>VII</a:t>
              </a:r>
            </a:p>
          </p:txBody>
        </p:sp>
        <p:sp>
          <p:nvSpPr>
            <p:cNvPr id="207888" name="Rectangle 16"/>
            <p:cNvSpPr>
              <a:spLocks noChangeArrowheads="1"/>
            </p:cNvSpPr>
            <p:nvPr/>
          </p:nvSpPr>
          <p:spPr bwMode="auto">
            <a:xfrm>
              <a:off x="4128" y="3312"/>
              <a:ext cx="44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 X</a:t>
              </a:r>
            </a:p>
          </p:txBody>
        </p:sp>
        <p:sp>
          <p:nvSpPr>
            <p:cNvPr id="207889" name="Rectangle 17"/>
            <p:cNvSpPr>
              <a:spLocks noChangeArrowheads="1"/>
            </p:cNvSpPr>
            <p:nvPr/>
          </p:nvSpPr>
          <p:spPr bwMode="auto">
            <a:xfrm>
              <a:off x="4128" y="3552"/>
              <a:ext cx="225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 </a:t>
              </a:r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207890" name="Rectangle 18"/>
            <p:cNvSpPr>
              <a:spLocks noChangeArrowheads="1"/>
            </p:cNvSpPr>
            <p:nvPr/>
          </p:nvSpPr>
          <p:spPr bwMode="auto">
            <a:xfrm>
              <a:off x="4176" y="3696"/>
              <a:ext cx="490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II</a:t>
              </a:r>
            </a:p>
          </p:txBody>
        </p:sp>
        <p:sp>
          <p:nvSpPr>
            <p:cNvPr id="207891" name="Rectangle 19"/>
            <p:cNvSpPr>
              <a:spLocks noChangeArrowheads="1"/>
            </p:cNvSpPr>
            <p:nvPr/>
          </p:nvSpPr>
          <p:spPr bwMode="auto">
            <a:xfrm>
              <a:off x="4176" y="3840"/>
              <a:ext cx="14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FF33FF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207892" name="Line 20"/>
            <p:cNvSpPr>
              <a:spLocks noChangeShapeType="1"/>
            </p:cNvSpPr>
            <p:nvPr/>
          </p:nvSpPr>
          <p:spPr bwMode="auto">
            <a:xfrm>
              <a:off x="3562" y="2545"/>
              <a:ext cx="576" cy="768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207893" name="Line 21"/>
            <p:cNvSpPr>
              <a:spLocks noChangeShapeType="1"/>
            </p:cNvSpPr>
            <p:nvPr/>
          </p:nvSpPr>
          <p:spPr bwMode="auto">
            <a:xfrm flipV="1">
              <a:off x="4138" y="2545"/>
              <a:ext cx="528" cy="76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</p:grpSp>
      <p:sp>
        <p:nvSpPr>
          <p:cNvPr id="207895" name="Rectangle 23"/>
          <p:cNvSpPr>
            <a:spLocks noGrp="1" noRot="1" noChangeArrowheads="1"/>
          </p:cNvSpPr>
          <p:nvPr>
            <p:ph type="title"/>
          </p:nvPr>
        </p:nvSpPr>
        <p:spPr>
          <a:xfrm>
            <a:off x="-1600200" y="304800"/>
            <a:ext cx="8229600" cy="1143000"/>
          </a:xfrm>
        </p:spPr>
        <p:txBody>
          <a:bodyPr/>
          <a:lstStyle/>
          <a:p>
            <a:r>
              <a:rPr lang="en-US"/>
              <a:t>Coumadin</a:t>
            </a:r>
          </a:p>
        </p:txBody>
      </p:sp>
      <p:sp>
        <p:nvSpPr>
          <p:cNvPr id="207896" name="Rectangle 24"/>
          <p:cNvSpPr>
            <a:spLocks noChangeArrowheads="1"/>
          </p:cNvSpPr>
          <p:nvPr/>
        </p:nvSpPr>
        <p:spPr bwMode="auto">
          <a:xfrm>
            <a:off x="1752600" y="1143000"/>
            <a:ext cx="45720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Affects extrinsic pathway, interferes with hepatic synthesis of vit K dependent clotting factors.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6553200" y="6248400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4387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What is Hemostasis ?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05400"/>
          </a:xfrm>
          <a:noFill/>
          <a:ln/>
        </p:spPr>
        <p:txBody>
          <a:bodyPr lIns="92075" tIns="46038" rIns="92075" bIns="46038"/>
          <a:lstStyle/>
          <a:p>
            <a:r>
              <a:rPr lang="en-US" sz="2800" b="1"/>
              <a:t>It is simply the arrest of Bleeding !</a:t>
            </a:r>
          </a:p>
          <a:p>
            <a:r>
              <a:rPr lang="en-US" sz="2800" b="1"/>
              <a:t>Physiological Hemostasis depends of normal functioning of 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1.	Vascular Endothelium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2.	Blood Flow Dynamic		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3.	Platelets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4.	Coagulation Cascade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5.	Anticlotting Mechanisms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	6.	Fibrinolytic System</a:t>
            </a:r>
          </a:p>
          <a:p>
            <a:pPr>
              <a:buFont typeface="Wingdings" pitchFamily="2" charset="2"/>
              <a:buNone/>
            </a:pPr>
            <a:endParaRPr lang="en-US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1066800" y="5486400"/>
            <a:ext cx="241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APTT -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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PT, TT, PLC - N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08899" name="Rectangle 3"/>
          <p:cNvSpPr>
            <a:spLocks noChangeArrowheads="1"/>
          </p:cNvSpPr>
          <p:nvPr/>
        </p:nvSpPr>
        <p:spPr bwMode="auto">
          <a:xfrm>
            <a:off x="5165725" y="3870325"/>
            <a:ext cx="3597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FFFF00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208901" name="Line 5"/>
          <p:cNvSpPr>
            <a:spLocks noChangeShapeType="1"/>
          </p:cNvSpPr>
          <p:nvPr/>
        </p:nvSpPr>
        <p:spPr bwMode="auto">
          <a:xfrm>
            <a:off x="6645275" y="4854575"/>
            <a:ext cx="0" cy="11430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7162800" y="4191000"/>
            <a:ext cx="854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99FF33"/>
                </a:solidFill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FFFFFF"/>
                </a:solidFill>
                <a:latin typeface="Arial" pitchFamily="34" charset="0"/>
              </a:rPr>
              <a:t>PT</a:t>
            </a:r>
            <a:endParaRPr lang="en-US" sz="24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7086600" y="5372100"/>
            <a:ext cx="854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  </a:t>
            </a: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TT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4495800" y="41529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APTT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4876800" y="3429000"/>
            <a:ext cx="768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HMWK</a:t>
            </a:r>
          </a:p>
        </p:txBody>
      </p:sp>
      <p:sp>
        <p:nvSpPr>
          <p:cNvPr id="208906" name="Rectangle 10"/>
          <p:cNvSpPr>
            <a:spLocks noChangeArrowheads="1"/>
          </p:cNvSpPr>
          <p:nvPr/>
        </p:nvSpPr>
        <p:spPr bwMode="auto">
          <a:xfrm>
            <a:off x="5257800" y="3633788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XII</a:t>
            </a:r>
          </a:p>
        </p:txBody>
      </p:sp>
      <p:sp>
        <p:nvSpPr>
          <p:cNvPr id="208907" name="Rectangle 11"/>
          <p:cNvSpPr>
            <a:spLocks noChangeArrowheads="1"/>
          </p:cNvSpPr>
          <p:nvPr/>
        </p:nvSpPr>
        <p:spPr bwMode="auto">
          <a:xfrm>
            <a:off x="5486400" y="3862388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PK</a:t>
            </a:r>
          </a:p>
        </p:txBody>
      </p:sp>
      <p:sp>
        <p:nvSpPr>
          <p:cNvPr id="208908" name="Rectangle 12"/>
          <p:cNvSpPr>
            <a:spLocks noChangeArrowheads="1"/>
          </p:cNvSpPr>
          <p:nvPr/>
        </p:nvSpPr>
        <p:spPr bwMode="auto">
          <a:xfrm>
            <a:off x="5638800" y="40909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</a:t>
            </a:r>
          </a:p>
        </p:txBody>
      </p:sp>
      <p:sp>
        <p:nvSpPr>
          <p:cNvPr id="208909" name="Rectangle 13"/>
          <p:cNvSpPr>
            <a:spLocks noChangeArrowheads="1"/>
          </p:cNvSpPr>
          <p:nvPr/>
        </p:nvSpPr>
        <p:spPr bwMode="auto">
          <a:xfrm>
            <a:off x="5791200" y="43195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IX</a:t>
            </a:r>
          </a:p>
        </p:txBody>
      </p:sp>
      <p:sp>
        <p:nvSpPr>
          <p:cNvPr id="208910" name="Rectangle 14"/>
          <p:cNvSpPr>
            <a:spLocks noChangeArrowheads="1"/>
          </p:cNvSpPr>
          <p:nvPr/>
        </p:nvSpPr>
        <p:spPr bwMode="auto">
          <a:xfrm>
            <a:off x="5943600" y="4648200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VIII</a:t>
            </a:r>
          </a:p>
        </p:txBody>
      </p:sp>
      <p:sp>
        <p:nvSpPr>
          <p:cNvPr id="208911" name="Rectangle 15"/>
          <p:cNvSpPr>
            <a:spLocks noChangeArrowheads="1"/>
          </p:cNvSpPr>
          <p:nvPr/>
        </p:nvSpPr>
        <p:spPr bwMode="auto">
          <a:xfrm>
            <a:off x="7467600" y="345916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FF33FF"/>
                </a:solidFill>
                <a:latin typeface="Times New Roman" pitchFamily="18" charset="0"/>
              </a:rPr>
              <a:t>VII</a:t>
            </a:r>
          </a:p>
        </p:txBody>
      </p:sp>
      <p:sp>
        <p:nvSpPr>
          <p:cNvPr id="208912" name="Rectangle 16"/>
          <p:cNvSpPr>
            <a:spLocks noChangeArrowheads="1"/>
          </p:cNvSpPr>
          <p:nvPr/>
        </p:nvSpPr>
        <p:spPr bwMode="auto">
          <a:xfrm>
            <a:off x="6629400" y="4852988"/>
            <a:ext cx="701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X</a:t>
            </a:r>
          </a:p>
        </p:txBody>
      </p:sp>
      <p:sp>
        <p:nvSpPr>
          <p:cNvPr id="208913" name="Rectangle 17"/>
          <p:cNvSpPr>
            <a:spLocks noChangeArrowheads="1"/>
          </p:cNvSpPr>
          <p:nvPr/>
        </p:nvSpPr>
        <p:spPr bwMode="auto">
          <a:xfrm>
            <a:off x="6629400" y="52339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 </a:t>
            </a:r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208914" name="Rectangle 18"/>
          <p:cNvSpPr>
            <a:spLocks noChangeArrowheads="1"/>
          </p:cNvSpPr>
          <p:nvPr/>
        </p:nvSpPr>
        <p:spPr bwMode="auto">
          <a:xfrm>
            <a:off x="6705600" y="5462588"/>
            <a:ext cx="777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II</a:t>
            </a:r>
          </a:p>
        </p:txBody>
      </p:sp>
      <p:sp>
        <p:nvSpPr>
          <p:cNvPr id="208915" name="Rectangle 19"/>
          <p:cNvSpPr>
            <a:spLocks noChangeArrowheads="1"/>
          </p:cNvSpPr>
          <p:nvPr/>
        </p:nvSpPr>
        <p:spPr bwMode="auto">
          <a:xfrm>
            <a:off x="6705600" y="5691188"/>
            <a:ext cx="252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208916" name="Line 20"/>
          <p:cNvSpPr>
            <a:spLocks noChangeShapeType="1"/>
          </p:cNvSpPr>
          <p:nvPr/>
        </p:nvSpPr>
        <p:spPr bwMode="auto">
          <a:xfrm>
            <a:off x="5730875" y="3635375"/>
            <a:ext cx="9144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8917" name="Line 21"/>
          <p:cNvSpPr>
            <a:spLocks noChangeShapeType="1"/>
          </p:cNvSpPr>
          <p:nvPr/>
        </p:nvSpPr>
        <p:spPr bwMode="auto">
          <a:xfrm flipV="1">
            <a:off x="6645275" y="3635375"/>
            <a:ext cx="838200" cy="12192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8918" name="Rectangle 22"/>
          <p:cNvSpPr>
            <a:spLocks noGrp="1" noRot="1" noChangeArrowheads="1"/>
          </p:cNvSpPr>
          <p:nvPr>
            <p:ph type="title"/>
          </p:nvPr>
        </p:nvSpPr>
        <p:spPr>
          <a:xfrm>
            <a:off x="-1066800" y="304800"/>
            <a:ext cx="6019800" cy="1143000"/>
          </a:xfrm>
        </p:spPr>
        <p:txBody>
          <a:bodyPr/>
          <a:lstStyle/>
          <a:p>
            <a:r>
              <a:rPr lang="en-US"/>
              <a:t>Heparin</a:t>
            </a:r>
          </a:p>
        </p:txBody>
      </p:sp>
      <p:sp>
        <p:nvSpPr>
          <p:cNvPr id="208919" name="Rectangle 23"/>
          <p:cNvSpPr>
            <a:spLocks noChangeArrowheads="1"/>
          </p:cNvSpPr>
          <p:nvPr/>
        </p:nvSpPr>
        <p:spPr bwMode="auto">
          <a:xfrm>
            <a:off x="838200" y="1600200"/>
            <a:ext cx="610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Heparin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: affects intrinsic pathways, prevents formation of prothrombine activator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ChangeArrowheads="1"/>
          </p:cNvSpPr>
          <p:nvPr/>
        </p:nvSpPr>
        <p:spPr bwMode="auto">
          <a:xfrm>
            <a:off x="1219200" y="2590800"/>
            <a:ext cx="241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APTT -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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PT, TT, PLC - N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14019" name="Rectangle 3"/>
          <p:cNvSpPr>
            <a:spLocks noChangeArrowheads="1"/>
          </p:cNvSpPr>
          <p:nvPr/>
        </p:nvSpPr>
        <p:spPr bwMode="auto">
          <a:xfrm>
            <a:off x="5165725" y="3870325"/>
            <a:ext cx="3597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FFFF00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214020" name="Rectangle 4"/>
          <p:cNvSpPr>
            <a:spLocks noChangeArrowheads="1"/>
          </p:cNvSpPr>
          <p:nvPr/>
        </p:nvSpPr>
        <p:spPr bwMode="auto">
          <a:xfrm>
            <a:off x="1189038" y="4114800"/>
            <a:ext cx="292576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Factor deficiency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vWD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Inhibitors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Heparin therapy</a:t>
            </a:r>
          </a:p>
        </p:txBody>
      </p:sp>
      <p:sp>
        <p:nvSpPr>
          <p:cNvPr id="214021" name="Line 5"/>
          <p:cNvSpPr>
            <a:spLocks noChangeShapeType="1"/>
          </p:cNvSpPr>
          <p:nvPr/>
        </p:nvSpPr>
        <p:spPr bwMode="auto">
          <a:xfrm>
            <a:off x="6019800" y="2263775"/>
            <a:ext cx="0" cy="11430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4022" name="Rectangle 6"/>
          <p:cNvSpPr>
            <a:spLocks noChangeArrowheads="1"/>
          </p:cNvSpPr>
          <p:nvPr/>
        </p:nvSpPr>
        <p:spPr bwMode="auto">
          <a:xfrm>
            <a:off x="6537325" y="1600200"/>
            <a:ext cx="854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99FF33"/>
                </a:solidFill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FFFFFF"/>
                </a:solidFill>
                <a:latin typeface="Arial" pitchFamily="34" charset="0"/>
              </a:rPr>
              <a:t>PT</a:t>
            </a:r>
            <a:endParaRPr lang="en-US" sz="24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14023" name="Rectangle 7"/>
          <p:cNvSpPr>
            <a:spLocks noChangeArrowheads="1"/>
          </p:cNvSpPr>
          <p:nvPr/>
        </p:nvSpPr>
        <p:spPr bwMode="auto">
          <a:xfrm>
            <a:off x="6461125" y="2781300"/>
            <a:ext cx="854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  </a:t>
            </a: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TT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14024" name="Rectangle 8"/>
          <p:cNvSpPr>
            <a:spLocks noChangeArrowheads="1"/>
          </p:cNvSpPr>
          <p:nvPr/>
        </p:nvSpPr>
        <p:spPr bwMode="auto">
          <a:xfrm>
            <a:off x="3870325" y="15621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APTT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14025" name="Rectangle 9"/>
          <p:cNvSpPr>
            <a:spLocks noChangeArrowheads="1"/>
          </p:cNvSpPr>
          <p:nvPr/>
        </p:nvSpPr>
        <p:spPr bwMode="auto">
          <a:xfrm>
            <a:off x="4251325" y="838200"/>
            <a:ext cx="768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HMWK</a:t>
            </a:r>
          </a:p>
        </p:txBody>
      </p:sp>
      <p:sp>
        <p:nvSpPr>
          <p:cNvPr id="214026" name="Rectangle 10"/>
          <p:cNvSpPr>
            <a:spLocks noChangeArrowheads="1"/>
          </p:cNvSpPr>
          <p:nvPr/>
        </p:nvSpPr>
        <p:spPr bwMode="auto">
          <a:xfrm>
            <a:off x="4632325" y="1042988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XII</a:t>
            </a:r>
          </a:p>
        </p:txBody>
      </p:sp>
      <p:sp>
        <p:nvSpPr>
          <p:cNvPr id="214027" name="Rectangle 11"/>
          <p:cNvSpPr>
            <a:spLocks noChangeArrowheads="1"/>
          </p:cNvSpPr>
          <p:nvPr/>
        </p:nvSpPr>
        <p:spPr bwMode="auto">
          <a:xfrm>
            <a:off x="4860925" y="1271588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PK</a:t>
            </a:r>
          </a:p>
        </p:txBody>
      </p:sp>
      <p:sp>
        <p:nvSpPr>
          <p:cNvPr id="214028" name="Rectangle 12"/>
          <p:cNvSpPr>
            <a:spLocks noChangeArrowheads="1"/>
          </p:cNvSpPr>
          <p:nvPr/>
        </p:nvSpPr>
        <p:spPr bwMode="auto">
          <a:xfrm>
            <a:off x="5013325" y="15001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</a:t>
            </a:r>
          </a:p>
        </p:txBody>
      </p:sp>
      <p:sp>
        <p:nvSpPr>
          <p:cNvPr id="214029" name="Rectangle 13"/>
          <p:cNvSpPr>
            <a:spLocks noChangeArrowheads="1"/>
          </p:cNvSpPr>
          <p:nvPr/>
        </p:nvSpPr>
        <p:spPr bwMode="auto">
          <a:xfrm>
            <a:off x="5165725" y="17287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IX</a:t>
            </a:r>
          </a:p>
        </p:txBody>
      </p:sp>
      <p:sp>
        <p:nvSpPr>
          <p:cNvPr id="214030" name="Rectangle 14"/>
          <p:cNvSpPr>
            <a:spLocks noChangeArrowheads="1"/>
          </p:cNvSpPr>
          <p:nvPr/>
        </p:nvSpPr>
        <p:spPr bwMode="auto">
          <a:xfrm>
            <a:off x="5318125" y="2057400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VIII</a:t>
            </a:r>
          </a:p>
        </p:txBody>
      </p:sp>
      <p:sp>
        <p:nvSpPr>
          <p:cNvPr id="214031" name="Rectangle 15"/>
          <p:cNvSpPr>
            <a:spLocks noChangeArrowheads="1"/>
          </p:cNvSpPr>
          <p:nvPr/>
        </p:nvSpPr>
        <p:spPr bwMode="auto">
          <a:xfrm>
            <a:off x="6842125" y="86836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FF33FF"/>
                </a:solidFill>
                <a:latin typeface="Times New Roman" pitchFamily="18" charset="0"/>
              </a:rPr>
              <a:t>VII</a:t>
            </a:r>
          </a:p>
        </p:txBody>
      </p:sp>
      <p:sp>
        <p:nvSpPr>
          <p:cNvPr id="214032" name="Rectangle 16"/>
          <p:cNvSpPr>
            <a:spLocks noChangeArrowheads="1"/>
          </p:cNvSpPr>
          <p:nvPr/>
        </p:nvSpPr>
        <p:spPr bwMode="auto">
          <a:xfrm>
            <a:off x="6003925" y="2262188"/>
            <a:ext cx="701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X</a:t>
            </a:r>
          </a:p>
        </p:txBody>
      </p:sp>
      <p:sp>
        <p:nvSpPr>
          <p:cNvPr id="214033" name="Rectangle 17"/>
          <p:cNvSpPr>
            <a:spLocks noChangeArrowheads="1"/>
          </p:cNvSpPr>
          <p:nvPr/>
        </p:nvSpPr>
        <p:spPr bwMode="auto">
          <a:xfrm>
            <a:off x="6003925" y="26431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 </a:t>
            </a:r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214034" name="Rectangle 18"/>
          <p:cNvSpPr>
            <a:spLocks noChangeArrowheads="1"/>
          </p:cNvSpPr>
          <p:nvPr/>
        </p:nvSpPr>
        <p:spPr bwMode="auto">
          <a:xfrm>
            <a:off x="6080125" y="2871788"/>
            <a:ext cx="777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II</a:t>
            </a:r>
          </a:p>
        </p:txBody>
      </p:sp>
      <p:sp>
        <p:nvSpPr>
          <p:cNvPr id="214035" name="Rectangle 19"/>
          <p:cNvSpPr>
            <a:spLocks noChangeArrowheads="1"/>
          </p:cNvSpPr>
          <p:nvPr/>
        </p:nvSpPr>
        <p:spPr bwMode="auto">
          <a:xfrm>
            <a:off x="6080125" y="3100388"/>
            <a:ext cx="252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214036" name="Line 20"/>
          <p:cNvSpPr>
            <a:spLocks noChangeShapeType="1"/>
          </p:cNvSpPr>
          <p:nvPr/>
        </p:nvSpPr>
        <p:spPr bwMode="auto">
          <a:xfrm>
            <a:off x="5105400" y="1044575"/>
            <a:ext cx="9144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4037" name="Line 21"/>
          <p:cNvSpPr>
            <a:spLocks noChangeShapeType="1"/>
          </p:cNvSpPr>
          <p:nvPr/>
        </p:nvSpPr>
        <p:spPr bwMode="auto">
          <a:xfrm flipV="1">
            <a:off x="6019800" y="1044575"/>
            <a:ext cx="838200" cy="12192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4038" name="Rectangle 22"/>
          <p:cNvSpPr>
            <a:spLocks noGrp="1" noRot="1" noChangeArrowheads="1"/>
          </p:cNvSpPr>
          <p:nvPr>
            <p:ph type="title"/>
          </p:nvPr>
        </p:nvSpPr>
        <p:spPr>
          <a:xfrm>
            <a:off x="0" y="381000"/>
            <a:ext cx="6019800" cy="1143000"/>
          </a:xfrm>
        </p:spPr>
        <p:txBody>
          <a:bodyPr/>
          <a:lstStyle/>
          <a:p>
            <a:r>
              <a:rPr lang="en-US" dirty="0" smtClean="0"/>
              <a:t>Heparin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Line 2"/>
          <p:cNvSpPr>
            <a:spLocks noChangeShapeType="1"/>
          </p:cNvSpPr>
          <p:nvPr/>
        </p:nvSpPr>
        <p:spPr bwMode="auto">
          <a:xfrm>
            <a:off x="6019800" y="2187575"/>
            <a:ext cx="0" cy="11430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537325" y="1501775"/>
            <a:ext cx="854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99FF33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PT</a:t>
            </a:r>
            <a:endParaRPr lang="en-US" sz="2400">
              <a:solidFill>
                <a:srgbClr val="FF0033"/>
              </a:solidFill>
              <a:latin typeface="Times New Roman" pitchFamily="18" charset="0"/>
            </a:endParaRP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6232525" y="2705100"/>
            <a:ext cx="854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  </a:t>
            </a: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TT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3870325" y="14859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APTT</a:t>
            </a:r>
            <a:endParaRPr lang="en-US" sz="24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990600" y="2606675"/>
            <a:ext cx="241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PT, APTT -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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rgbClr val="FFFFFF"/>
                </a:solidFill>
                <a:latin typeface="Times New Roman" pitchFamily="18" charset="0"/>
              </a:rPr>
              <a:t>TT, PLC - N</a:t>
            </a:r>
            <a:endParaRPr lang="en-US" sz="2400">
              <a:solidFill>
                <a:srgbClr val="99FF33"/>
              </a:solidFill>
              <a:latin typeface="Times New Roman" pitchFamily="18" charset="0"/>
            </a:endParaRPr>
          </a:p>
        </p:txBody>
      </p:sp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5165725" y="3870325"/>
            <a:ext cx="3597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400">
                <a:solidFill>
                  <a:srgbClr val="FFFF00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209928" name="Rectangle 8"/>
          <p:cNvSpPr>
            <a:spLocks noChangeArrowheads="1"/>
          </p:cNvSpPr>
          <p:nvPr/>
        </p:nvSpPr>
        <p:spPr bwMode="auto">
          <a:xfrm>
            <a:off x="4251325" y="762000"/>
            <a:ext cx="768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HMWK</a:t>
            </a:r>
          </a:p>
        </p:txBody>
      </p:sp>
      <p:sp>
        <p:nvSpPr>
          <p:cNvPr id="209929" name="Rectangle 9"/>
          <p:cNvSpPr>
            <a:spLocks noChangeArrowheads="1"/>
          </p:cNvSpPr>
          <p:nvPr/>
        </p:nvSpPr>
        <p:spPr bwMode="auto">
          <a:xfrm>
            <a:off x="4632325" y="966788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XII</a:t>
            </a:r>
          </a:p>
        </p:txBody>
      </p:sp>
      <p:sp>
        <p:nvSpPr>
          <p:cNvPr id="209931" name="Rectangle 11"/>
          <p:cNvSpPr>
            <a:spLocks noChangeArrowheads="1"/>
          </p:cNvSpPr>
          <p:nvPr/>
        </p:nvSpPr>
        <p:spPr bwMode="auto">
          <a:xfrm>
            <a:off x="5013325" y="14239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XI</a:t>
            </a:r>
          </a:p>
        </p:txBody>
      </p:sp>
      <p:sp>
        <p:nvSpPr>
          <p:cNvPr id="209932" name="Rectangle 12"/>
          <p:cNvSpPr>
            <a:spLocks noChangeArrowheads="1"/>
          </p:cNvSpPr>
          <p:nvPr/>
        </p:nvSpPr>
        <p:spPr bwMode="auto">
          <a:xfrm>
            <a:off x="5165725" y="1652588"/>
            <a:ext cx="398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IX</a:t>
            </a:r>
          </a:p>
        </p:txBody>
      </p:sp>
      <p:sp>
        <p:nvSpPr>
          <p:cNvPr id="209933" name="Rectangle 13"/>
          <p:cNvSpPr>
            <a:spLocks noChangeArrowheads="1"/>
          </p:cNvSpPr>
          <p:nvPr/>
        </p:nvSpPr>
        <p:spPr bwMode="auto">
          <a:xfrm>
            <a:off x="5318125" y="1981200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solidFill>
                  <a:srgbClr val="FF33FF"/>
                </a:solidFill>
                <a:latin typeface="Times New Roman" pitchFamily="18" charset="0"/>
              </a:rPr>
              <a:t>VIII</a:t>
            </a:r>
          </a:p>
        </p:txBody>
      </p:sp>
      <p:sp>
        <p:nvSpPr>
          <p:cNvPr id="209934" name="Rectangle 14"/>
          <p:cNvSpPr>
            <a:spLocks noChangeArrowheads="1"/>
          </p:cNvSpPr>
          <p:nvPr/>
        </p:nvSpPr>
        <p:spPr bwMode="auto">
          <a:xfrm>
            <a:off x="6842125" y="79216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FF33FF"/>
                </a:solidFill>
                <a:latin typeface="Times New Roman" pitchFamily="18" charset="0"/>
              </a:rPr>
              <a:t>VII</a:t>
            </a:r>
          </a:p>
        </p:txBody>
      </p:sp>
      <p:sp>
        <p:nvSpPr>
          <p:cNvPr id="209935" name="Rectangle 15"/>
          <p:cNvSpPr>
            <a:spLocks noChangeArrowheads="1"/>
          </p:cNvSpPr>
          <p:nvPr/>
        </p:nvSpPr>
        <p:spPr bwMode="auto">
          <a:xfrm>
            <a:off x="6003925" y="2185988"/>
            <a:ext cx="701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 X</a:t>
            </a:r>
          </a:p>
        </p:txBody>
      </p:sp>
      <p:sp>
        <p:nvSpPr>
          <p:cNvPr id="209936" name="Rectangle 16"/>
          <p:cNvSpPr>
            <a:spLocks noChangeArrowheads="1"/>
          </p:cNvSpPr>
          <p:nvPr/>
        </p:nvSpPr>
        <p:spPr bwMode="auto">
          <a:xfrm>
            <a:off x="6003925" y="25669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 </a:t>
            </a:r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209937" name="Rectangle 17"/>
          <p:cNvSpPr>
            <a:spLocks noChangeArrowheads="1"/>
          </p:cNvSpPr>
          <p:nvPr/>
        </p:nvSpPr>
        <p:spPr bwMode="auto">
          <a:xfrm>
            <a:off x="6080125" y="2795588"/>
            <a:ext cx="777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II</a:t>
            </a:r>
          </a:p>
        </p:txBody>
      </p:sp>
      <p:sp>
        <p:nvSpPr>
          <p:cNvPr id="209938" name="Rectangle 18"/>
          <p:cNvSpPr>
            <a:spLocks noChangeArrowheads="1"/>
          </p:cNvSpPr>
          <p:nvPr/>
        </p:nvSpPr>
        <p:spPr bwMode="auto">
          <a:xfrm>
            <a:off x="6096000" y="3024188"/>
            <a:ext cx="252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FF33FF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209939" name="Rectangle 19"/>
          <p:cNvSpPr>
            <a:spLocks noChangeArrowheads="1"/>
          </p:cNvSpPr>
          <p:nvPr/>
        </p:nvSpPr>
        <p:spPr bwMode="auto">
          <a:xfrm>
            <a:off x="990600" y="4191000"/>
            <a:ext cx="6248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 Common  Pathway Factor deficiency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 Vitamin  K  deficiency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 Oral anticoagulant  therapy</a:t>
            </a:r>
          </a:p>
          <a:p>
            <a:pPr eaLnBrk="0" hangingPunct="0"/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*  Liver  disease </a:t>
            </a:r>
          </a:p>
        </p:txBody>
      </p:sp>
      <p:sp>
        <p:nvSpPr>
          <p:cNvPr id="209940" name="Line 20"/>
          <p:cNvSpPr>
            <a:spLocks noChangeShapeType="1"/>
          </p:cNvSpPr>
          <p:nvPr/>
        </p:nvSpPr>
        <p:spPr bwMode="auto">
          <a:xfrm>
            <a:off x="5105400" y="968375"/>
            <a:ext cx="9144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9941" name="Line 21"/>
          <p:cNvSpPr>
            <a:spLocks noChangeShapeType="1"/>
          </p:cNvSpPr>
          <p:nvPr/>
        </p:nvSpPr>
        <p:spPr bwMode="auto">
          <a:xfrm flipV="1">
            <a:off x="6019800" y="968375"/>
            <a:ext cx="8382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09942" name="Rectangle 22"/>
          <p:cNvSpPr>
            <a:spLocks noGrp="1" noRot="1" noChangeArrowheads="1"/>
          </p:cNvSpPr>
          <p:nvPr>
            <p:ph type="title"/>
          </p:nvPr>
        </p:nvSpPr>
        <p:spPr>
          <a:xfrm>
            <a:off x="0" y="304800"/>
            <a:ext cx="3962400" cy="1143000"/>
          </a:xfrm>
        </p:spPr>
        <p:txBody>
          <a:bodyPr/>
          <a:lstStyle/>
          <a:p>
            <a:r>
              <a:rPr lang="en-US"/>
              <a:t>Liver Disease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ASA</a:t>
            </a:r>
            <a:r>
              <a:rPr lang="en-US"/>
              <a:t>: Alter cyclooxygenase activity, which control the release of the adhesive protein from platelets.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What are the diseases caused by deficiency of factors VIII, IX?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VIII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Hemophilia </a:t>
            </a:r>
            <a:r>
              <a:rPr lang="en-US" dirty="0"/>
              <a:t>A</a:t>
            </a:r>
          </a:p>
          <a:p>
            <a:r>
              <a:rPr lang="en-US" dirty="0">
                <a:solidFill>
                  <a:schemeClr val="hlink"/>
                </a:solidFill>
              </a:rPr>
              <a:t>IX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Hemophilia </a:t>
            </a:r>
            <a:r>
              <a:rPr lang="en-US" dirty="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Which blood clotting factors are  vit K dependent?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II, VII, IX, 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/>
            </a:r>
            <a:br>
              <a:rPr lang="en-US" sz="5400"/>
            </a:br>
            <a:r>
              <a:rPr lang="en-US" sz="5400">
                <a:solidFill>
                  <a:schemeClr val="hlink"/>
                </a:solidFill>
              </a:rPr>
              <a:t>What are the normal values for each of PT, PTT, platelets count, WBC count, Bleeding time (BT)?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PT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12-14 </a:t>
            </a:r>
            <a:r>
              <a:rPr lang="en-US" dirty="0"/>
              <a:t>sec</a:t>
            </a:r>
          </a:p>
          <a:p>
            <a:r>
              <a:rPr lang="en-US" dirty="0">
                <a:solidFill>
                  <a:schemeClr val="hlink"/>
                </a:solidFill>
              </a:rPr>
              <a:t>PTT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35-45min</a:t>
            </a: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Platelets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150-400k</a:t>
            </a: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WBC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5-11k</a:t>
            </a: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BT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7-11 </a:t>
            </a:r>
            <a:r>
              <a:rPr lang="en-US" dirty="0"/>
              <a:t>min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2520950" y="2216150"/>
            <a:ext cx="4102100" cy="596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auto">
          <a:xfrm>
            <a:off x="1981200" y="22860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Vascular integrity</a:t>
            </a: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2520950" y="2825750"/>
            <a:ext cx="673100" cy="2273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auto">
          <a:xfrm rot="16200000">
            <a:off x="1638300" y="35433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Platelet reaction</a:t>
            </a: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auto">
          <a:xfrm>
            <a:off x="3206750" y="4502150"/>
            <a:ext cx="3416300" cy="596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auto">
          <a:xfrm>
            <a:off x="2819400" y="45720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Coagulation cascade</a:t>
            </a: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auto">
          <a:xfrm>
            <a:off x="6026150" y="2825750"/>
            <a:ext cx="596900" cy="1663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6073" name="Rectangle 9"/>
          <p:cNvSpPr>
            <a:spLocks noChangeArrowheads="1"/>
          </p:cNvSpPr>
          <p:nvPr/>
        </p:nvSpPr>
        <p:spPr bwMode="auto">
          <a:xfrm rot="5460000">
            <a:off x="4953000" y="34290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Clot lysis</a:t>
            </a:r>
          </a:p>
        </p:txBody>
      </p:sp>
      <p:sp>
        <p:nvSpPr>
          <p:cNvPr id="216074" name="Rectangle 10"/>
          <p:cNvSpPr>
            <a:spLocks noChangeArrowheads="1"/>
          </p:cNvSpPr>
          <p:nvPr/>
        </p:nvSpPr>
        <p:spPr bwMode="auto">
          <a:xfrm>
            <a:off x="3276600" y="2895600"/>
            <a:ext cx="2667000" cy="1524000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6075" name="Rectangle 11"/>
          <p:cNvSpPr>
            <a:spLocks noGrp="1" noRot="1" noChangeArrowheads="1"/>
          </p:cNvSpPr>
          <p:nvPr>
            <p:ph type="title"/>
          </p:nvPr>
        </p:nvSpPr>
        <p:spPr>
          <a:xfrm>
            <a:off x="2819400" y="3048000"/>
            <a:ext cx="3581400" cy="12192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Hemostasis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6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 animBg="1"/>
      <p:bldP spid="216067" grpId="0" autoUpdateAnimBg="0"/>
      <p:bldP spid="216068" grpId="0" animBg="1"/>
      <p:bldP spid="216069" grpId="0" autoUpdateAnimBg="0"/>
      <p:bldP spid="216070" grpId="0" animBg="1"/>
      <p:bldP spid="216071" grpId="0" autoUpdateAnimBg="0"/>
      <p:bldP spid="216072" grpId="0" animBg="1"/>
      <p:bldP spid="216073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What are the reversal agents (if any) for each of ASA, Warfarin, and Heparin?</a:t>
            </a:r>
            <a:br>
              <a:rPr lang="en-US" sz="5400">
                <a:solidFill>
                  <a:schemeClr val="hlink"/>
                </a:solidFill>
              </a:rPr>
            </a:br>
            <a:endParaRPr lang="en-US" sz="5400">
              <a:solidFill>
                <a:schemeClr val="hlink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Time</a:t>
            </a:r>
            <a:r>
              <a:rPr lang="en-US" dirty="0"/>
              <a:t>, platelets transfusion</a:t>
            </a:r>
          </a:p>
          <a:p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Vit</a:t>
            </a:r>
            <a:r>
              <a:rPr lang="en-US" dirty="0" smtClean="0"/>
              <a:t> K</a:t>
            </a: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Heparin</a:t>
            </a:r>
            <a:r>
              <a:rPr lang="en-US" dirty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Protamine</a:t>
            </a:r>
            <a:r>
              <a:rPr lang="en-US" dirty="0" smtClean="0"/>
              <a:t> </a:t>
            </a:r>
            <a:r>
              <a:rPr lang="en-US" dirty="0"/>
              <a:t>sulfate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How long you should wait after stopping each of ASA, Warfarin, and Heparin?</a:t>
            </a:r>
            <a:br>
              <a:rPr lang="en-US" sz="5400">
                <a:solidFill>
                  <a:schemeClr val="hlink"/>
                </a:solidFill>
              </a:rPr>
            </a:br>
            <a:endParaRPr lang="en-US" sz="5400">
              <a:solidFill>
                <a:schemeClr val="hlink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 smtClean="0"/>
              <a:t>: </a:t>
            </a:r>
            <a:r>
              <a:rPr lang="en-US" dirty="0" smtClean="0"/>
              <a:t>5 days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: 5 days</a:t>
            </a:r>
          </a:p>
          <a:p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: 5 days</a:t>
            </a:r>
          </a:p>
          <a:p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 smtClean="0"/>
              <a:t>: </a:t>
            </a:r>
            <a:r>
              <a:rPr lang="en-US" dirty="0" smtClean="0"/>
              <a:t>2-3 days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: 5 days</a:t>
            </a:r>
          </a:p>
          <a:p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/>
              <a:t>: 2-3 days</a:t>
            </a:r>
          </a:p>
          <a:p>
            <a:r>
              <a:rPr lang="en-US" dirty="0">
                <a:solidFill>
                  <a:schemeClr val="hlink"/>
                </a:solidFill>
              </a:rPr>
              <a:t>Heparin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: 5 days</a:t>
            </a:r>
          </a:p>
          <a:p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/>
              <a:t>: 2-3 days</a:t>
            </a:r>
          </a:p>
          <a:p>
            <a:r>
              <a:rPr lang="en-US" dirty="0">
                <a:solidFill>
                  <a:schemeClr val="hlink"/>
                </a:solidFill>
              </a:rPr>
              <a:t>Heparin</a:t>
            </a:r>
            <a:r>
              <a:rPr lang="en-US" dirty="0"/>
              <a:t>: 4 hrs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When it is safe to re-start each of ASA, Warfarin, and Heparin after a surgical procedure?</a:t>
            </a:r>
            <a:r>
              <a:rPr lang="en-US" sz="5400">
                <a:solidFill>
                  <a:schemeClr val="hlink"/>
                </a:solidFill>
              </a:rPr>
              <a:t/>
            </a:r>
            <a:br>
              <a:rPr lang="en-US" sz="5400">
                <a:solidFill>
                  <a:schemeClr val="hlink"/>
                </a:solidFill>
              </a:rPr>
            </a:br>
            <a:endParaRPr lang="en-US" sz="5400">
              <a:solidFill>
                <a:schemeClr val="hlink"/>
              </a:solidFill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b="0"/>
              <a:t>Conditions which can cause Bleeding Disorders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848600" cy="4724400"/>
          </a:xfrm>
          <a:noFill/>
          <a:ln/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</a:pPr>
            <a:r>
              <a:rPr lang="en-US" sz="2400" b="1"/>
              <a:t>Scurvy			Autoimmune disease		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Infections			vON Willibrand’s disease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Chemicals			Uremia	 	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Allergy			Radiation	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Genetic Defects		Leukemia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Aspirin			Hemophilia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NSAIDs			Christmas Disease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Alcohol			Liver Disease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Penicillin			Vitamin deficiency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DIC				Anticoagulants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hlink"/>
                </a:solidFill>
              </a:rPr>
              <a:t>ASA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 </a:t>
            </a:r>
            <a:r>
              <a:rPr lang="en-US" dirty="0" smtClean="0"/>
              <a:t>Same day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Warfarin</a:t>
            </a: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Heparin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 </a:t>
            </a:r>
            <a:r>
              <a:rPr lang="en-US" dirty="0" smtClean="0"/>
              <a:t>Same day</a:t>
            </a:r>
          </a:p>
          <a:p>
            <a:r>
              <a:rPr lang="en-US" dirty="0" smtClean="0"/>
              <a:t> </a:t>
            </a:r>
            <a:r>
              <a:rPr lang="en-US" dirty="0" err="1">
                <a:solidFill>
                  <a:schemeClr val="hlink"/>
                </a:solidFill>
              </a:rPr>
              <a:t>Warfarin</a:t>
            </a:r>
            <a:r>
              <a:rPr lang="en-US" dirty="0"/>
              <a:t> Same day</a:t>
            </a:r>
          </a:p>
          <a:p>
            <a:r>
              <a:rPr lang="en-US" dirty="0">
                <a:solidFill>
                  <a:schemeClr val="hlink"/>
                </a:solidFill>
              </a:rPr>
              <a:t>Heparin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hlink"/>
                </a:solidFill>
              </a:rPr>
              <a:t>ASA</a:t>
            </a:r>
            <a:r>
              <a:rPr lang="en-US" dirty="0"/>
              <a:t> </a:t>
            </a:r>
            <a:r>
              <a:rPr lang="en-US" dirty="0" smtClean="0"/>
              <a:t>?: Same day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olidFill>
                  <a:schemeClr val="hlink"/>
                </a:solidFill>
              </a:rPr>
              <a:t>Warfarin</a:t>
            </a:r>
            <a:r>
              <a:rPr lang="en-US" dirty="0" smtClean="0">
                <a:solidFill>
                  <a:schemeClr val="hlink"/>
                </a:solidFill>
              </a:rPr>
              <a:t> ?:</a:t>
            </a:r>
            <a:r>
              <a:rPr lang="en-US" dirty="0" smtClean="0"/>
              <a:t> </a:t>
            </a:r>
            <a:r>
              <a:rPr lang="en-US" dirty="0"/>
              <a:t>Same day</a:t>
            </a:r>
          </a:p>
          <a:p>
            <a:r>
              <a:rPr lang="en-US" dirty="0" smtClean="0">
                <a:solidFill>
                  <a:schemeClr val="hlink"/>
                </a:solidFill>
              </a:rPr>
              <a:t>Heparin ?</a:t>
            </a:r>
            <a:r>
              <a:rPr lang="en-US" dirty="0" smtClean="0"/>
              <a:t>: After one hr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Case #1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noFill/>
          <a:ln/>
        </p:spPr>
        <p:txBody>
          <a:bodyPr lIns="92075" tIns="46038" rIns="92075" bIns="46038"/>
          <a:lstStyle/>
          <a:p>
            <a:r>
              <a:rPr lang="en-US" dirty="0"/>
              <a:t>44 </a:t>
            </a:r>
            <a:r>
              <a:rPr lang="en-US" dirty="0" err="1"/>
              <a:t>yo</a:t>
            </a:r>
            <a:r>
              <a:rPr lang="en-US" dirty="0"/>
              <a:t> male healthy presented for extraction of tooth</a:t>
            </a:r>
          </a:p>
          <a:p>
            <a:r>
              <a:rPr lang="en-US" dirty="0"/>
              <a:t>Taking 2 tabs of  </a:t>
            </a:r>
            <a:r>
              <a:rPr lang="en-US" dirty="0" err="1"/>
              <a:t>Asprin</a:t>
            </a:r>
            <a:r>
              <a:rPr lang="en-US" dirty="0"/>
              <a:t> in the last few days Pain management</a:t>
            </a:r>
          </a:p>
          <a:p>
            <a:r>
              <a:rPr lang="en-US" dirty="0"/>
              <a:t>Stop Aspirin for 5 days</a:t>
            </a:r>
          </a:p>
          <a:p>
            <a:r>
              <a:rPr lang="en-US" dirty="0"/>
              <a:t>Do extraction as normal </a:t>
            </a:r>
            <a:r>
              <a:rPr lang="en-US" dirty="0" err="1"/>
              <a:t>parient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Case #2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39 yo female w/fever + RLQ pain</a:t>
            </a:r>
          </a:p>
          <a:p>
            <a:r>
              <a:rPr lang="en-US"/>
              <a:t>hx excessive bleeding s/p tonsilectomy and dental extractions</a:t>
            </a:r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752600"/>
            <a:ext cx="3810000" cy="20574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Hct 39%</a:t>
            </a:r>
          </a:p>
          <a:p>
            <a:r>
              <a:rPr lang="en-US"/>
              <a:t>plat = 190,000/ mm3</a:t>
            </a:r>
          </a:p>
          <a:p>
            <a:r>
              <a:rPr lang="en-US"/>
              <a:t>PT, aPTT slightly prolonged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19141" name="Rectangle 5"/>
          <p:cNvSpPr>
            <a:spLocks noChangeArrowheads="1"/>
          </p:cNvSpPr>
          <p:nvPr/>
        </p:nvSpPr>
        <p:spPr bwMode="auto">
          <a:xfrm>
            <a:off x="4648200" y="4343400"/>
            <a:ext cx="449421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 Bleeding time = 18 mins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 Cryoprecipitate, FFP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1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Case #3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48 yo f w/exercise intolerance s/p MVR for regurgitation</a:t>
            </a:r>
          </a:p>
          <a:p>
            <a:r>
              <a:rPr lang="en-US"/>
              <a:t>large liver, jvd</a:t>
            </a:r>
          </a:p>
          <a:p>
            <a:r>
              <a:rPr lang="en-US"/>
              <a:t>no hx bleeding</a:t>
            </a:r>
          </a:p>
          <a:p>
            <a:r>
              <a:rPr lang="en-US"/>
              <a:t>continued oozing in OR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25963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post op:</a:t>
            </a:r>
          </a:p>
          <a:p>
            <a:pPr lvl="1"/>
            <a:r>
              <a:rPr lang="en-US"/>
              <a:t>Hct 28%</a:t>
            </a:r>
          </a:p>
          <a:p>
            <a:pPr lvl="1"/>
            <a:r>
              <a:rPr lang="en-US"/>
              <a:t>aPTT sl prolonged</a:t>
            </a:r>
          </a:p>
          <a:p>
            <a:pPr lvl="1"/>
            <a:r>
              <a:rPr lang="en-US"/>
              <a:t>PT prolonged</a:t>
            </a:r>
          </a:p>
          <a:p>
            <a:pPr lvl="1"/>
            <a:r>
              <a:rPr lang="en-US"/>
              <a:t>TT normal</a:t>
            </a:r>
          </a:p>
          <a:p>
            <a:pPr lvl="1"/>
            <a:r>
              <a:rPr lang="en-US"/>
              <a:t>BT nl</a:t>
            </a:r>
          </a:p>
          <a:p>
            <a:pPr lvl="1"/>
            <a:r>
              <a:rPr lang="en-US"/>
              <a:t>fibrinogen 225 mg%</a:t>
            </a:r>
          </a:p>
        </p:txBody>
      </p:sp>
      <p:sp>
        <p:nvSpPr>
          <p:cNvPr id="220165" name="Rectangle 5"/>
          <p:cNvSpPr>
            <a:spLocks noChangeArrowheads="1"/>
          </p:cNvSpPr>
          <p:nvPr/>
        </p:nvSpPr>
        <p:spPr bwMode="auto">
          <a:xfrm>
            <a:off x="838200" y="57912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  Tx = FFP; Vitamin K of little value in this instance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Case #4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78 yo male s/p TURP</a:t>
            </a:r>
          </a:p>
          <a:p>
            <a:r>
              <a:rPr lang="en-US"/>
              <a:t>excessive bleeding from bladder</a:t>
            </a:r>
          </a:p>
          <a:p>
            <a:r>
              <a:rPr lang="en-US"/>
              <a:t>oozing from IV site</a:t>
            </a:r>
          </a:p>
          <a:p>
            <a:r>
              <a:rPr lang="en-US"/>
              <a:t>moderately hypotensive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2849563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Hct 30%</a:t>
            </a:r>
          </a:p>
          <a:p>
            <a:r>
              <a:rPr lang="en-US"/>
              <a:t>platelets normal</a:t>
            </a:r>
          </a:p>
          <a:p>
            <a:r>
              <a:rPr lang="en-US"/>
              <a:t>prolonged PT, aPTT, and TT (twice normal)</a:t>
            </a:r>
          </a:p>
          <a:p>
            <a:r>
              <a:rPr lang="en-US"/>
              <a:t>RT normal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21189" name="Rectangle 5"/>
          <p:cNvSpPr>
            <a:spLocks noChangeArrowheads="1"/>
          </p:cNvSpPr>
          <p:nvPr/>
        </p:nvSpPr>
        <p:spPr bwMode="auto">
          <a:xfrm>
            <a:off x="4800600" y="5029200"/>
            <a:ext cx="3733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  FSP present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  fibrinolytic state exists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9" grpId="0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If BT, aPTT, PT are all normal:</a:t>
            </a:r>
            <a:br>
              <a:rPr lang="en-US"/>
            </a:br>
            <a:r>
              <a:rPr lang="en-US"/>
              <a:t>One or more of the following must be true: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0"/>
            <a:ext cx="7772400" cy="34290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Surgical problem - suture deficiency</a:t>
            </a:r>
          </a:p>
          <a:p>
            <a:r>
              <a:rPr lang="en-US"/>
              <a:t>Patient is hypothermic - ACT, aPTT, PT run in vitro at 37</a:t>
            </a:r>
            <a:r>
              <a:rPr lang="en-US" baseline="30000"/>
              <a:t>0</a:t>
            </a:r>
            <a:r>
              <a:rPr lang="en-US"/>
              <a:t>C</a:t>
            </a:r>
          </a:p>
          <a:p>
            <a:r>
              <a:rPr lang="en-US"/>
              <a:t>lab tests are in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sz="4800" b="0"/>
              <a:t>Platelet Disorders 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15400" cy="5486400"/>
          </a:xfrm>
          <a:noFill/>
          <a:ln/>
        </p:spPr>
        <p:txBody>
          <a:bodyPr lIns="92075" tIns="46038" rIns="92075" bIns="46038"/>
          <a:lstStyle/>
          <a:p>
            <a:r>
              <a:rPr lang="en-US" b="1"/>
              <a:t>Normal 150,000-400,000/ml.</a:t>
            </a:r>
          </a:p>
          <a:p>
            <a:r>
              <a:rPr lang="en-US" b="1"/>
              <a:t>50,000/ml.	Hemorrhage Platelet Antibodies</a:t>
            </a:r>
          </a:p>
          <a:p>
            <a:r>
              <a:rPr lang="en-US" b="1"/>
              <a:t>10,000/ml. 	Immune diseases. Cytotoxic drugs. Bone marrow failure.</a:t>
            </a:r>
          </a:p>
          <a:p>
            <a:r>
              <a:rPr lang="en-US" b="1"/>
              <a:t>Elective surgery below 50,000/ml. is contraindicated.</a:t>
            </a:r>
          </a:p>
          <a:p>
            <a:r>
              <a:rPr lang="en-US" b="1"/>
              <a:t>If count &lt; 100,000, increased bleeding tendency</a:t>
            </a:r>
          </a:p>
          <a:p>
            <a:r>
              <a:rPr lang="en-US" b="1"/>
              <a:t>If count &lt; 20,000, spontaneous bleeding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Oval 2"/>
          <p:cNvSpPr>
            <a:spLocks noChangeArrowheads="1"/>
          </p:cNvSpPr>
          <p:nvPr/>
        </p:nvSpPr>
        <p:spPr bwMode="auto">
          <a:xfrm>
            <a:off x="2139950" y="4502150"/>
            <a:ext cx="15875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1" name="Oval 3"/>
          <p:cNvSpPr>
            <a:spLocks noChangeArrowheads="1"/>
          </p:cNvSpPr>
          <p:nvPr/>
        </p:nvSpPr>
        <p:spPr bwMode="auto">
          <a:xfrm>
            <a:off x="1377950" y="3663950"/>
            <a:ext cx="9017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2" name="Oval 4"/>
          <p:cNvSpPr>
            <a:spLocks noChangeArrowheads="1"/>
          </p:cNvSpPr>
          <p:nvPr/>
        </p:nvSpPr>
        <p:spPr bwMode="auto">
          <a:xfrm>
            <a:off x="7092950" y="3435350"/>
            <a:ext cx="9017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3" name="Oval 5"/>
          <p:cNvSpPr>
            <a:spLocks noChangeArrowheads="1"/>
          </p:cNvSpPr>
          <p:nvPr/>
        </p:nvSpPr>
        <p:spPr bwMode="auto">
          <a:xfrm>
            <a:off x="5264150" y="4425950"/>
            <a:ext cx="17399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4" name="Oval 6"/>
          <p:cNvSpPr>
            <a:spLocks noChangeArrowheads="1"/>
          </p:cNvSpPr>
          <p:nvPr/>
        </p:nvSpPr>
        <p:spPr bwMode="auto">
          <a:xfrm>
            <a:off x="5416550" y="2901950"/>
            <a:ext cx="9017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5" name="Oval 7"/>
          <p:cNvSpPr>
            <a:spLocks noChangeArrowheads="1"/>
          </p:cNvSpPr>
          <p:nvPr/>
        </p:nvSpPr>
        <p:spPr bwMode="auto">
          <a:xfrm>
            <a:off x="3587750" y="4349750"/>
            <a:ext cx="18161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6" name="Oval 8"/>
          <p:cNvSpPr>
            <a:spLocks noChangeArrowheads="1"/>
          </p:cNvSpPr>
          <p:nvPr/>
        </p:nvSpPr>
        <p:spPr bwMode="auto">
          <a:xfrm>
            <a:off x="996950" y="1149350"/>
            <a:ext cx="901700" cy="825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17097" name="Freeform 9"/>
          <p:cNvSpPr>
            <a:spLocks/>
          </p:cNvSpPr>
          <p:nvPr/>
        </p:nvSpPr>
        <p:spPr bwMode="auto">
          <a:xfrm>
            <a:off x="0" y="3810000"/>
            <a:ext cx="9144000" cy="1492250"/>
          </a:xfrm>
          <a:custGeom>
            <a:avLst/>
            <a:gdLst/>
            <a:ahLst/>
            <a:cxnLst>
              <a:cxn ang="0">
                <a:pos x="39" y="65"/>
              </a:cxn>
              <a:cxn ang="0">
                <a:pos x="112" y="128"/>
              </a:cxn>
              <a:cxn ang="0">
                <a:pos x="186" y="160"/>
              </a:cxn>
              <a:cxn ang="0">
                <a:pos x="270" y="160"/>
              </a:cxn>
              <a:cxn ang="0">
                <a:pos x="365" y="171"/>
              </a:cxn>
              <a:cxn ang="0">
                <a:pos x="460" y="213"/>
              </a:cxn>
              <a:cxn ang="0">
                <a:pos x="533" y="297"/>
              </a:cxn>
              <a:cxn ang="0">
                <a:pos x="607" y="381"/>
              </a:cxn>
              <a:cxn ang="0">
                <a:pos x="670" y="455"/>
              </a:cxn>
              <a:cxn ang="0">
                <a:pos x="754" y="539"/>
              </a:cxn>
              <a:cxn ang="0">
                <a:pos x="849" y="592"/>
              </a:cxn>
              <a:cxn ang="0">
                <a:pos x="933" y="592"/>
              </a:cxn>
              <a:cxn ang="0">
                <a:pos x="1028" y="581"/>
              </a:cxn>
              <a:cxn ang="0">
                <a:pos x="1123" y="644"/>
              </a:cxn>
              <a:cxn ang="0">
                <a:pos x="1217" y="686"/>
              </a:cxn>
              <a:cxn ang="0">
                <a:pos x="1280" y="750"/>
              </a:cxn>
              <a:cxn ang="0">
                <a:pos x="1375" y="823"/>
              </a:cxn>
              <a:cxn ang="0">
                <a:pos x="1470" y="865"/>
              </a:cxn>
              <a:cxn ang="0">
                <a:pos x="1565" y="908"/>
              </a:cxn>
              <a:cxn ang="0">
                <a:pos x="1659" y="918"/>
              </a:cxn>
              <a:cxn ang="0">
                <a:pos x="1754" y="918"/>
              </a:cxn>
              <a:cxn ang="0">
                <a:pos x="1849" y="939"/>
              </a:cxn>
              <a:cxn ang="0">
                <a:pos x="1943" y="939"/>
              </a:cxn>
              <a:cxn ang="0">
                <a:pos x="2038" y="939"/>
              </a:cxn>
              <a:cxn ang="0">
                <a:pos x="2133" y="908"/>
              </a:cxn>
              <a:cxn ang="0">
                <a:pos x="2217" y="855"/>
              </a:cxn>
              <a:cxn ang="0">
                <a:pos x="2312" y="855"/>
              </a:cxn>
              <a:cxn ang="0">
                <a:pos x="2459" y="855"/>
              </a:cxn>
              <a:cxn ang="0">
                <a:pos x="2691" y="855"/>
              </a:cxn>
              <a:cxn ang="0">
                <a:pos x="2880" y="855"/>
              </a:cxn>
              <a:cxn ang="0">
                <a:pos x="3069" y="855"/>
              </a:cxn>
              <a:cxn ang="0">
                <a:pos x="3259" y="855"/>
              </a:cxn>
              <a:cxn ang="0">
                <a:pos x="3459" y="855"/>
              </a:cxn>
              <a:cxn ang="0">
                <a:pos x="3554" y="886"/>
              </a:cxn>
              <a:cxn ang="0">
                <a:pos x="3648" y="897"/>
              </a:cxn>
              <a:cxn ang="0">
                <a:pos x="3743" y="908"/>
              </a:cxn>
              <a:cxn ang="0">
                <a:pos x="3964" y="908"/>
              </a:cxn>
              <a:cxn ang="0">
                <a:pos x="4185" y="886"/>
              </a:cxn>
              <a:cxn ang="0">
                <a:pos x="4332" y="813"/>
              </a:cxn>
              <a:cxn ang="0">
                <a:pos x="4416" y="729"/>
              </a:cxn>
              <a:cxn ang="0">
                <a:pos x="4480" y="665"/>
              </a:cxn>
              <a:cxn ang="0">
                <a:pos x="4574" y="623"/>
              </a:cxn>
              <a:cxn ang="0">
                <a:pos x="4743" y="592"/>
              </a:cxn>
              <a:cxn ang="0">
                <a:pos x="4932" y="571"/>
              </a:cxn>
              <a:cxn ang="0">
                <a:pos x="5143" y="550"/>
              </a:cxn>
              <a:cxn ang="0">
                <a:pos x="5374" y="529"/>
              </a:cxn>
              <a:cxn ang="0">
                <a:pos x="5564" y="518"/>
              </a:cxn>
              <a:cxn ang="0">
                <a:pos x="5753" y="486"/>
              </a:cxn>
              <a:cxn ang="0">
                <a:pos x="5759" y="432"/>
              </a:cxn>
            </a:cxnLst>
            <a:rect l="0" t="0" r="r" b="b"/>
            <a:pathLst>
              <a:path w="5760" h="940">
                <a:moveTo>
                  <a:pt x="0" y="0"/>
                </a:moveTo>
                <a:lnTo>
                  <a:pt x="7" y="44"/>
                </a:lnTo>
                <a:lnTo>
                  <a:pt x="39" y="65"/>
                </a:lnTo>
                <a:lnTo>
                  <a:pt x="70" y="76"/>
                </a:lnTo>
                <a:lnTo>
                  <a:pt x="102" y="97"/>
                </a:lnTo>
                <a:lnTo>
                  <a:pt x="112" y="128"/>
                </a:lnTo>
                <a:lnTo>
                  <a:pt x="123" y="150"/>
                </a:lnTo>
                <a:lnTo>
                  <a:pt x="154" y="160"/>
                </a:lnTo>
                <a:lnTo>
                  <a:pt x="186" y="160"/>
                </a:lnTo>
                <a:lnTo>
                  <a:pt x="217" y="160"/>
                </a:lnTo>
                <a:lnTo>
                  <a:pt x="239" y="160"/>
                </a:lnTo>
                <a:lnTo>
                  <a:pt x="270" y="160"/>
                </a:lnTo>
                <a:lnTo>
                  <a:pt x="302" y="160"/>
                </a:lnTo>
                <a:lnTo>
                  <a:pt x="333" y="160"/>
                </a:lnTo>
                <a:lnTo>
                  <a:pt x="365" y="171"/>
                </a:lnTo>
                <a:lnTo>
                  <a:pt x="396" y="202"/>
                </a:lnTo>
                <a:lnTo>
                  <a:pt x="428" y="213"/>
                </a:lnTo>
                <a:lnTo>
                  <a:pt x="460" y="213"/>
                </a:lnTo>
                <a:lnTo>
                  <a:pt x="470" y="244"/>
                </a:lnTo>
                <a:lnTo>
                  <a:pt x="502" y="265"/>
                </a:lnTo>
                <a:lnTo>
                  <a:pt x="533" y="297"/>
                </a:lnTo>
                <a:lnTo>
                  <a:pt x="554" y="329"/>
                </a:lnTo>
                <a:lnTo>
                  <a:pt x="586" y="350"/>
                </a:lnTo>
                <a:lnTo>
                  <a:pt x="607" y="381"/>
                </a:lnTo>
                <a:lnTo>
                  <a:pt x="607" y="413"/>
                </a:lnTo>
                <a:lnTo>
                  <a:pt x="638" y="434"/>
                </a:lnTo>
                <a:lnTo>
                  <a:pt x="670" y="455"/>
                </a:lnTo>
                <a:lnTo>
                  <a:pt x="702" y="486"/>
                </a:lnTo>
                <a:lnTo>
                  <a:pt x="723" y="518"/>
                </a:lnTo>
                <a:lnTo>
                  <a:pt x="754" y="539"/>
                </a:lnTo>
                <a:lnTo>
                  <a:pt x="786" y="560"/>
                </a:lnTo>
                <a:lnTo>
                  <a:pt x="817" y="581"/>
                </a:lnTo>
                <a:lnTo>
                  <a:pt x="849" y="592"/>
                </a:lnTo>
                <a:lnTo>
                  <a:pt x="880" y="592"/>
                </a:lnTo>
                <a:lnTo>
                  <a:pt x="902" y="592"/>
                </a:lnTo>
                <a:lnTo>
                  <a:pt x="933" y="592"/>
                </a:lnTo>
                <a:lnTo>
                  <a:pt x="965" y="592"/>
                </a:lnTo>
                <a:lnTo>
                  <a:pt x="996" y="581"/>
                </a:lnTo>
                <a:lnTo>
                  <a:pt x="1028" y="581"/>
                </a:lnTo>
                <a:lnTo>
                  <a:pt x="1059" y="602"/>
                </a:lnTo>
                <a:lnTo>
                  <a:pt x="1091" y="623"/>
                </a:lnTo>
                <a:lnTo>
                  <a:pt x="1123" y="644"/>
                </a:lnTo>
                <a:lnTo>
                  <a:pt x="1154" y="665"/>
                </a:lnTo>
                <a:lnTo>
                  <a:pt x="1186" y="676"/>
                </a:lnTo>
                <a:lnTo>
                  <a:pt x="1217" y="686"/>
                </a:lnTo>
                <a:lnTo>
                  <a:pt x="1228" y="708"/>
                </a:lnTo>
                <a:lnTo>
                  <a:pt x="1259" y="718"/>
                </a:lnTo>
                <a:lnTo>
                  <a:pt x="1280" y="750"/>
                </a:lnTo>
                <a:lnTo>
                  <a:pt x="1312" y="781"/>
                </a:lnTo>
                <a:lnTo>
                  <a:pt x="1344" y="802"/>
                </a:lnTo>
                <a:lnTo>
                  <a:pt x="1375" y="823"/>
                </a:lnTo>
                <a:lnTo>
                  <a:pt x="1407" y="834"/>
                </a:lnTo>
                <a:lnTo>
                  <a:pt x="1438" y="865"/>
                </a:lnTo>
                <a:lnTo>
                  <a:pt x="1470" y="865"/>
                </a:lnTo>
                <a:lnTo>
                  <a:pt x="1501" y="876"/>
                </a:lnTo>
                <a:lnTo>
                  <a:pt x="1533" y="897"/>
                </a:lnTo>
                <a:lnTo>
                  <a:pt x="1565" y="908"/>
                </a:lnTo>
                <a:lnTo>
                  <a:pt x="1596" y="918"/>
                </a:lnTo>
                <a:lnTo>
                  <a:pt x="1628" y="918"/>
                </a:lnTo>
                <a:lnTo>
                  <a:pt x="1659" y="918"/>
                </a:lnTo>
                <a:lnTo>
                  <a:pt x="1691" y="918"/>
                </a:lnTo>
                <a:lnTo>
                  <a:pt x="1722" y="918"/>
                </a:lnTo>
                <a:lnTo>
                  <a:pt x="1754" y="918"/>
                </a:lnTo>
                <a:lnTo>
                  <a:pt x="1786" y="929"/>
                </a:lnTo>
                <a:lnTo>
                  <a:pt x="1817" y="939"/>
                </a:lnTo>
                <a:lnTo>
                  <a:pt x="1849" y="939"/>
                </a:lnTo>
                <a:lnTo>
                  <a:pt x="1880" y="939"/>
                </a:lnTo>
                <a:lnTo>
                  <a:pt x="1912" y="939"/>
                </a:lnTo>
                <a:lnTo>
                  <a:pt x="1943" y="939"/>
                </a:lnTo>
                <a:lnTo>
                  <a:pt x="1975" y="939"/>
                </a:lnTo>
                <a:lnTo>
                  <a:pt x="2007" y="939"/>
                </a:lnTo>
                <a:lnTo>
                  <a:pt x="2038" y="939"/>
                </a:lnTo>
                <a:lnTo>
                  <a:pt x="2070" y="939"/>
                </a:lnTo>
                <a:lnTo>
                  <a:pt x="2101" y="929"/>
                </a:lnTo>
                <a:lnTo>
                  <a:pt x="2133" y="908"/>
                </a:lnTo>
                <a:lnTo>
                  <a:pt x="2154" y="886"/>
                </a:lnTo>
                <a:lnTo>
                  <a:pt x="2185" y="876"/>
                </a:lnTo>
                <a:lnTo>
                  <a:pt x="2217" y="855"/>
                </a:lnTo>
                <a:lnTo>
                  <a:pt x="2249" y="855"/>
                </a:lnTo>
                <a:lnTo>
                  <a:pt x="2280" y="855"/>
                </a:lnTo>
                <a:lnTo>
                  <a:pt x="2312" y="855"/>
                </a:lnTo>
                <a:lnTo>
                  <a:pt x="2343" y="855"/>
                </a:lnTo>
                <a:lnTo>
                  <a:pt x="2375" y="855"/>
                </a:lnTo>
                <a:lnTo>
                  <a:pt x="2459" y="855"/>
                </a:lnTo>
                <a:lnTo>
                  <a:pt x="2522" y="855"/>
                </a:lnTo>
                <a:lnTo>
                  <a:pt x="2606" y="855"/>
                </a:lnTo>
                <a:lnTo>
                  <a:pt x="2691" y="855"/>
                </a:lnTo>
                <a:lnTo>
                  <a:pt x="2754" y="855"/>
                </a:lnTo>
                <a:lnTo>
                  <a:pt x="2817" y="855"/>
                </a:lnTo>
                <a:lnTo>
                  <a:pt x="2880" y="855"/>
                </a:lnTo>
                <a:lnTo>
                  <a:pt x="2943" y="855"/>
                </a:lnTo>
                <a:lnTo>
                  <a:pt x="3006" y="855"/>
                </a:lnTo>
                <a:lnTo>
                  <a:pt x="3069" y="855"/>
                </a:lnTo>
                <a:lnTo>
                  <a:pt x="3133" y="855"/>
                </a:lnTo>
                <a:lnTo>
                  <a:pt x="3217" y="855"/>
                </a:lnTo>
                <a:lnTo>
                  <a:pt x="3259" y="855"/>
                </a:lnTo>
                <a:lnTo>
                  <a:pt x="3343" y="855"/>
                </a:lnTo>
                <a:lnTo>
                  <a:pt x="3375" y="855"/>
                </a:lnTo>
                <a:lnTo>
                  <a:pt x="3459" y="855"/>
                </a:lnTo>
                <a:lnTo>
                  <a:pt x="3490" y="865"/>
                </a:lnTo>
                <a:lnTo>
                  <a:pt x="3532" y="876"/>
                </a:lnTo>
                <a:lnTo>
                  <a:pt x="3554" y="886"/>
                </a:lnTo>
                <a:lnTo>
                  <a:pt x="3585" y="897"/>
                </a:lnTo>
                <a:lnTo>
                  <a:pt x="3617" y="897"/>
                </a:lnTo>
                <a:lnTo>
                  <a:pt x="3648" y="897"/>
                </a:lnTo>
                <a:lnTo>
                  <a:pt x="3680" y="897"/>
                </a:lnTo>
                <a:lnTo>
                  <a:pt x="3711" y="897"/>
                </a:lnTo>
                <a:lnTo>
                  <a:pt x="3743" y="908"/>
                </a:lnTo>
                <a:lnTo>
                  <a:pt x="3817" y="908"/>
                </a:lnTo>
                <a:lnTo>
                  <a:pt x="3901" y="908"/>
                </a:lnTo>
                <a:lnTo>
                  <a:pt x="3964" y="908"/>
                </a:lnTo>
                <a:lnTo>
                  <a:pt x="4048" y="908"/>
                </a:lnTo>
                <a:lnTo>
                  <a:pt x="4122" y="897"/>
                </a:lnTo>
                <a:lnTo>
                  <a:pt x="4185" y="886"/>
                </a:lnTo>
                <a:lnTo>
                  <a:pt x="4269" y="855"/>
                </a:lnTo>
                <a:lnTo>
                  <a:pt x="4301" y="834"/>
                </a:lnTo>
                <a:lnTo>
                  <a:pt x="4332" y="813"/>
                </a:lnTo>
                <a:lnTo>
                  <a:pt x="4364" y="792"/>
                </a:lnTo>
                <a:lnTo>
                  <a:pt x="4385" y="760"/>
                </a:lnTo>
                <a:lnTo>
                  <a:pt x="4416" y="729"/>
                </a:lnTo>
                <a:lnTo>
                  <a:pt x="4438" y="708"/>
                </a:lnTo>
                <a:lnTo>
                  <a:pt x="4448" y="686"/>
                </a:lnTo>
                <a:lnTo>
                  <a:pt x="4480" y="665"/>
                </a:lnTo>
                <a:lnTo>
                  <a:pt x="4511" y="644"/>
                </a:lnTo>
                <a:lnTo>
                  <a:pt x="4543" y="634"/>
                </a:lnTo>
                <a:lnTo>
                  <a:pt x="4574" y="623"/>
                </a:lnTo>
                <a:lnTo>
                  <a:pt x="4616" y="613"/>
                </a:lnTo>
                <a:lnTo>
                  <a:pt x="4659" y="613"/>
                </a:lnTo>
                <a:lnTo>
                  <a:pt x="4743" y="592"/>
                </a:lnTo>
                <a:lnTo>
                  <a:pt x="4806" y="581"/>
                </a:lnTo>
                <a:lnTo>
                  <a:pt x="4869" y="581"/>
                </a:lnTo>
                <a:lnTo>
                  <a:pt x="4932" y="571"/>
                </a:lnTo>
                <a:lnTo>
                  <a:pt x="4995" y="560"/>
                </a:lnTo>
                <a:lnTo>
                  <a:pt x="5079" y="560"/>
                </a:lnTo>
                <a:lnTo>
                  <a:pt x="5143" y="550"/>
                </a:lnTo>
                <a:lnTo>
                  <a:pt x="5227" y="550"/>
                </a:lnTo>
                <a:lnTo>
                  <a:pt x="5311" y="539"/>
                </a:lnTo>
                <a:lnTo>
                  <a:pt x="5374" y="529"/>
                </a:lnTo>
                <a:lnTo>
                  <a:pt x="5437" y="529"/>
                </a:lnTo>
                <a:lnTo>
                  <a:pt x="5500" y="518"/>
                </a:lnTo>
                <a:lnTo>
                  <a:pt x="5564" y="518"/>
                </a:lnTo>
                <a:lnTo>
                  <a:pt x="5627" y="507"/>
                </a:lnTo>
                <a:lnTo>
                  <a:pt x="5711" y="486"/>
                </a:lnTo>
                <a:lnTo>
                  <a:pt x="5753" y="486"/>
                </a:lnTo>
                <a:lnTo>
                  <a:pt x="5759" y="486"/>
                </a:lnTo>
                <a:lnTo>
                  <a:pt x="5759" y="476"/>
                </a:lnTo>
                <a:lnTo>
                  <a:pt x="5759" y="432"/>
                </a:lnTo>
              </a:path>
            </a:pathLst>
          </a:custGeom>
          <a:noFill/>
          <a:ln w="508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17098" name="Freeform 10"/>
          <p:cNvSpPr>
            <a:spLocks/>
          </p:cNvSpPr>
          <p:nvPr/>
        </p:nvSpPr>
        <p:spPr bwMode="auto">
          <a:xfrm>
            <a:off x="0" y="3713163"/>
            <a:ext cx="1682750" cy="1020762"/>
          </a:xfrm>
          <a:custGeom>
            <a:avLst/>
            <a:gdLst/>
            <a:ahLst/>
            <a:cxnLst>
              <a:cxn ang="0">
                <a:pos x="49" y="0"/>
              </a:cxn>
              <a:cxn ang="0">
                <a:pos x="112" y="42"/>
              </a:cxn>
              <a:cxn ang="0">
                <a:pos x="175" y="63"/>
              </a:cxn>
              <a:cxn ang="0">
                <a:pos x="239" y="74"/>
              </a:cxn>
              <a:cxn ang="0">
                <a:pos x="302" y="84"/>
              </a:cxn>
              <a:cxn ang="0">
                <a:pos x="365" y="95"/>
              </a:cxn>
              <a:cxn ang="0">
                <a:pos x="428" y="116"/>
              </a:cxn>
              <a:cxn ang="0">
                <a:pos x="491" y="137"/>
              </a:cxn>
              <a:cxn ang="0">
                <a:pos x="544" y="189"/>
              </a:cxn>
              <a:cxn ang="0">
                <a:pos x="586" y="211"/>
              </a:cxn>
              <a:cxn ang="0">
                <a:pos x="628" y="274"/>
              </a:cxn>
              <a:cxn ang="0">
                <a:pos x="681" y="305"/>
              </a:cxn>
              <a:cxn ang="0">
                <a:pos x="733" y="337"/>
              </a:cxn>
              <a:cxn ang="0">
                <a:pos x="796" y="379"/>
              </a:cxn>
              <a:cxn ang="0">
                <a:pos x="838" y="421"/>
              </a:cxn>
              <a:cxn ang="0">
                <a:pos x="902" y="432"/>
              </a:cxn>
              <a:cxn ang="0">
                <a:pos x="944" y="474"/>
              </a:cxn>
              <a:cxn ang="0">
                <a:pos x="1007" y="505"/>
              </a:cxn>
              <a:cxn ang="0">
                <a:pos x="1059" y="537"/>
              </a:cxn>
              <a:cxn ang="0">
                <a:pos x="1059" y="590"/>
              </a:cxn>
              <a:cxn ang="0">
                <a:pos x="1007" y="632"/>
              </a:cxn>
              <a:cxn ang="0">
                <a:pos x="944" y="642"/>
              </a:cxn>
              <a:cxn ang="0">
                <a:pos x="880" y="642"/>
              </a:cxn>
              <a:cxn ang="0">
                <a:pos x="817" y="632"/>
              </a:cxn>
              <a:cxn ang="0">
                <a:pos x="775" y="590"/>
              </a:cxn>
              <a:cxn ang="0">
                <a:pos x="754" y="537"/>
              </a:cxn>
              <a:cxn ang="0">
                <a:pos x="733" y="547"/>
              </a:cxn>
              <a:cxn ang="0">
                <a:pos x="733" y="579"/>
              </a:cxn>
              <a:cxn ang="0">
                <a:pos x="712" y="516"/>
              </a:cxn>
              <a:cxn ang="0">
                <a:pos x="659" y="484"/>
              </a:cxn>
              <a:cxn ang="0">
                <a:pos x="607" y="453"/>
              </a:cxn>
              <a:cxn ang="0">
                <a:pos x="565" y="411"/>
              </a:cxn>
              <a:cxn ang="0">
                <a:pos x="544" y="347"/>
              </a:cxn>
              <a:cxn ang="0">
                <a:pos x="481" y="326"/>
              </a:cxn>
              <a:cxn ang="0">
                <a:pos x="438" y="284"/>
              </a:cxn>
              <a:cxn ang="0">
                <a:pos x="375" y="253"/>
              </a:cxn>
              <a:cxn ang="0">
                <a:pos x="312" y="232"/>
              </a:cxn>
              <a:cxn ang="0">
                <a:pos x="249" y="232"/>
              </a:cxn>
              <a:cxn ang="0">
                <a:pos x="186" y="232"/>
              </a:cxn>
              <a:cxn ang="0">
                <a:pos x="123" y="221"/>
              </a:cxn>
              <a:cxn ang="0">
                <a:pos x="70" y="168"/>
              </a:cxn>
              <a:cxn ang="0">
                <a:pos x="28" y="105"/>
              </a:cxn>
              <a:cxn ang="0">
                <a:pos x="0" y="13"/>
              </a:cxn>
            </a:cxnLst>
            <a:rect l="0" t="0" r="r" b="b"/>
            <a:pathLst>
              <a:path w="1060" h="643">
                <a:moveTo>
                  <a:pt x="0" y="13"/>
                </a:moveTo>
                <a:lnTo>
                  <a:pt x="49" y="0"/>
                </a:lnTo>
                <a:lnTo>
                  <a:pt x="81" y="32"/>
                </a:lnTo>
                <a:lnTo>
                  <a:pt x="112" y="42"/>
                </a:lnTo>
                <a:lnTo>
                  <a:pt x="144" y="53"/>
                </a:lnTo>
                <a:lnTo>
                  <a:pt x="175" y="63"/>
                </a:lnTo>
                <a:lnTo>
                  <a:pt x="207" y="63"/>
                </a:lnTo>
                <a:lnTo>
                  <a:pt x="239" y="74"/>
                </a:lnTo>
                <a:lnTo>
                  <a:pt x="270" y="84"/>
                </a:lnTo>
                <a:lnTo>
                  <a:pt x="302" y="84"/>
                </a:lnTo>
                <a:lnTo>
                  <a:pt x="333" y="95"/>
                </a:lnTo>
                <a:lnTo>
                  <a:pt x="365" y="95"/>
                </a:lnTo>
                <a:lnTo>
                  <a:pt x="396" y="105"/>
                </a:lnTo>
                <a:lnTo>
                  <a:pt x="428" y="116"/>
                </a:lnTo>
                <a:lnTo>
                  <a:pt x="460" y="116"/>
                </a:lnTo>
                <a:lnTo>
                  <a:pt x="491" y="137"/>
                </a:lnTo>
                <a:lnTo>
                  <a:pt x="512" y="168"/>
                </a:lnTo>
                <a:lnTo>
                  <a:pt x="544" y="189"/>
                </a:lnTo>
                <a:lnTo>
                  <a:pt x="575" y="189"/>
                </a:lnTo>
                <a:lnTo>
                  <a:pt x="586" y="211"/>
                </a:lnTo>
                <a:lnTo>
                  <a:pt x="617" y="242"/>
                </a:lnTo>
                <a:lnTo>
                  <a:pt x="628" y="274"/>
                </a:lnTo>
                <a:lnTo>
                  <a:pt x="659" y="284"/>
                </a:lnTo>
                <a:lnTo>
                  <a:pt x="681" y="305"/>
                </a:lnTo>
                <a:lnTo>
                  <a:pt x="702" y="337"/>
                </a:lnTo>
                <a:lnTo>
                  <a:pt x="733" y="337"/>
                </a:lnTo>
                <a:lnTo>
                  <a:pt x="765" y="358"/>
                </a:lnTo>
                <a:lnTo>
                  <a:pt x="796" y="379"/>
                </a:lnTo>
                <a:lnTo>
                  <a:pt x="807" y="411"/>
                </a:lnTo>
                <a:lnTo>
                  <a:pt x="838" y="421"/>
                </a:lnTo>
                <a:lnTo>
                  <a:pt x="870" y="421"/>
                </a:lnTo>
                <a:lnTo>
                  <a:pt x="902" y="432"/>
                </a:lnTo>
                <a:lnTo>
                  <a:pt x="912" y="463"/>
                </a:lnTo>
                <a:lnTo>
                  <a:pt x="944" y="474"/>
                </a:lnTo>
                <a:lnTo>
                  <a:pt x="975" y="495"/>
                </a:lnTo>
                <a:lnTo>
                  <a:pt x="1007" y="505"/>
                </a:lnTo>
                <a:lnTo>
                  <a:pt x="1038" y="505"/>
                </a:lnTo>
                <a:lnTo>
                  <a:pt x="1059" y="537"/>
                </a:lnTo>
                <a:lnTo>
                  <a:pt x="1059" y="568"/>
                </a:lnTo>
                <a:lnTo>
                  <a:pt x="1059" y="590"/>
                </a:lnTo>
                <a:lnTo>
                  <a:pt x="1038" y="621"/>
                </a:lnTo>
                <a:lnTo>
                  <a:pt x="1007" y="632"/>
                </a:lnTo>
                <a:lnTo>
                  <a:pt x="975" y="642"/>
                </a:lnTo>
                <a:lnTo>
                  <a:pt x="944" y="642"/>
                </a:lnTo>
                <a:lnTo>
                  <a:pt x="912" y="642"/>
                </a:lnTo>
                <a:lnTo>
                  <a:pt x="880" y="642"/>
                </a:lnTo>
                <a:lnTo>
                  <a:pt x="849" y="642"/>
                </a:lnTo>
                <a:lnTo>
                  <a:pt x="817" y="632"/>
                </a:lnTo>
                <a:lnTo>
                  <a:pt x="807" y="600"/>
                </a:lnTo>
                <a:lnTo>
                  <a:pt x="775" y="590"/>
                </a:lnTo>
                <a:lnTo>
                  <a:pt x="765" y="568"/>
                </a:lnTo>
                <a:lnTo>
                  <a:pt x="754" y="537"/>
                </a:lnTo>
                <a:lnTo>
                  <a:pt x="723" y="516"/>
                </a:lnTo>
                <a:lnTo>
                  <a:pt x="733" y="547"/>
                </a:lnTo>
                <a:lnTo>
                  <a:pt x="765" y="568"/>
                </a:lnTo>
                <a:lnTo>
                  <a:pt x="733" y="579"/>
                </a:lnTo>
                <a:lnTo>
                  <a:pt x="723" y="547"/>
                </a:lnTo>
                <a:lnTo>
                  <a:pt x="712" y="516"/>
                </a:lnTo>
                <a:lnTo>
                  <a:pt x="681" y="495"/>
                </a:lnTo>
                <a:lnTo>
                  <a:pt x="659" y="484"/>
                </a:lnTo>
                <a:lnTo>
                  <a:pt x="628" y="484"/>
                </a:lnTo>
                <a:lnTo>
                  <a:pt x="607" y="453"/>
                </a:lnTo>
                <a:lnTo>
                  <a:pt x="596" y="421"/>
                </a:lnTo>
                <a:lnTo>
                  <a:pt x="565" y="411"/>
                </a:lnTo>
                <a:lnTo>
                  <a:pt x="554" y="379"/>
                </a:lnTo>
                <a:lnTo>
                  <a:pt x="544" y="347"/>
                </a:lnTo>
                <a:lnTo>
                  <a:pt x="512" y="347"/>
                </a:lnTo>
                <a:lnTo>
                  <a:pt x="481" y="326"/>
                </a:lnTo>
                <a:lnTo>
                  <a:pt x="449" y="316"/>
                </a:lnTo>
                <a:lnTo>
                  <a:pt x="438" y="284"/>
                </a:lnTo>
                <a:lnTo>
                  <a:pt x="407" y="263"/>
                </a:lnTo>
                <a:lnTo>
                  <a:pt x="375" y="253"/>
                </a:lnTo>
                <a:lnTo>
                  <a:pt x="344" y="242"/>
                </a:lnTo>
                <a:lnTo>
                  <a:pt x="312" y="232"/>
                </a:lnTo>
                <a:lnTo>
                  <a:pt x="281" y="232"/>
                </a:lnTo>
                <a:lnTo>
                  <a:pt x="249" y="232"/>
                </a:lnTo>
                <a:lnTo>
                  <a:pt x="217" y="232"/>
                </a:lnTo>
                <a:lnTo>
                  <a:pt x="186" y="232"/>
                </a:lnTo>
                <a:lnTo>
                  <a:pt x="154" y="232"/>
                </a:lnTo>
                <a:lnTo>
                  <a:pt x="123" y="221"/>
                </a:lnTo>
                <a:lnTo>
                  <a:pt x="102" y="189"/>
                </a:lnTo>
                <a:lnTo>
                  <a:pt x="70" y="168"/>
                </a:lnTo>
                <a:lnTo>
                  <a:pt x="49" y="137"/>
                </a:lnTo>
                <a:lnTo>
                  <a:pt x="28" y="105"/>
                </a:lnTo>
                <a:lnTo>
                  <a:pt x="7" y="74"/>
                </a:lnTo>
                <a:lnTo>
                  <a:pt x="0" y="13"/>
                </a:lnTo>
                <a:lnTo>
                  <a:pt x="0" y="13"/>
                </a:lnTo>
              </a:path>
            </a:pathLst>
          </a:custGeom>
          <a:solidFill>
            <a:schemeClr val="accent2"/>
          </a:solidFill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17099" name="Freeform 11"/>
          <p:cNvSpPr>
            <a:spLocks/>
          </p:cNvSpPr>
          <p:nvPr/>
        </p:nvSpPr>
        <p:spPr bwMode="auto">
          <a:xfrm>
            <a:off x="7194550" y="3505200"/>
            <a:ext cx="1949450" cy="1262063"/>
          </a:xfrm>
          <a:custGeom>
            <a:avLst/>
            <a:gdLst/>
            <a:ahLst/>
            <a:cxnLst>
              <a:cxn ang="0">
                <a:pos x="1210" y="78"/>
              </a:cxn>
              <a:cxn ang="0">
                <a:pos x="1126" y="142"/>
              </a:cxn>
              <a:cxn ang="0">
                <a:pos x="1074" y="236"/>
              </a:cxn>
              <a:cxn ang="0">
                <a:pos x="1063" y="331"/>
              </a:cxn>
              <a:cxn ang="0">
                <a:pos x="1063" y="331"/>
              </a:cxn>
              <a:cxn ang="0">
                <a:pos x="1042" y="426"/>
              </a:cxn>
              <a:cxn ang="0">
                <a:pos x="989" y="478"/>
              </a:cxn>
              <a:cxn ang="0">
                <a:pos x="905" y="521"/>
              </a:cxn>
              <a:cxn ang="0">
                <a:pos x="895" y="521"/>
              </a:cxn>
              <a:cxn ang="0">
                <a:pos x="779" y="552"/>
              </a:cxn>
              <a:cxn ang="0">
                <a:pos x="684" y="573"/>
              </a:cxn>
              <a:cxn ang="0">
                <a:pos x="590" y="573"/>
              </a:cxn>
              <a:cxn ang="0">
                <a:pos x="526" y="605"/>
              </a:cxn>
              <a:cxn ang="0">
                <a:pos x="432" y="615"/>
              </a:cxn>
              <a:cxn ang="0">
                <a:pos x="337" y="615"/>
              </a:cxn>
              <a:cxn ang="0">
                <a:pos x="242" y="615"/>
              </a:cxn>
              <a:cxn ang="0">
                <a:pos x="148" y="615"/>
              </a:cxn>
              <a:cxn ang="0">
                <a:pos x="74" y="657"/>
              </a:cxn>
              <a:cxn ang="0">
                <a:pos x="42" y="668"/>
              </a:cxn>
              <a:cxn ang="0">
                <a:pos x="63" y="626"/>
              </a:cxn>
              <a:cxn ang="0">
                <a:pos x="0" y="710"/>
              </a:cxn>
              <a:cxn ang="0">
                <a:pos x="74" y="784"/>
              </a:cxn>
              <a:cxn ang="0">
                <a:pos x="158" y="794"/>
              </a:cxn>
              <a:cxn ang="0">
                <a:pos x="253" y="794"/>
              </a:cxn>
              <a:cxn ang="0">
                <a:pos x="348" y="773"/>
              </a:cxn>
              <a:cxn ang="0">
                <a:pos x="453" y="763"/>
              </a:cxn>
              <a:cxn ang="0">
                <a:pos x="547" y="752"/>
              </a:cxn>
              <a:cxn ang="0">
                <a:pos x="642" y="742"/>
              </a:cxn>
              <a:cxn ang="0">
                <a:pos x="737" y="742"/>
              </a:cxn>
              <a:cxn ang="0">
                <a:pos x="842" y="731"/>
              </a:cxn>
              <a:cxn ang="0">
                <a:pos x="937" y="721"/>
              </a:cxn>
              <a:cxn ang="0">
                <a:pos x="1042" y="721"/>
              </a:cxn>
              <a:cxn ang="0">
                <a:pos x="1137" y="678"/>
              </a:cxn>
              <a:cxn ang="0">
                <a:pos x="1227" y="668"/>
              </a:cxn>
              <a:cxn ang="0">
                <a:pos x="1227" y="573"/>
              </a:cxn>
              <a:cxn ang="0">
                <a:pos x="1227" y="542"/>
              </a:cxn>
              <a:cxn ang="0">
                <a:pos x="1227" y="499"/>
              </a:cxn>
              <a:cxn ang="0">
                <a:pos x="1227" y="468"/>
              </a:cxn>
              <a:cxn ang="0">
                <a:pos x="1227" y="436"/>
              </a:cxn>
              <a:cxn ang="0">
                <a:pos x="1227" y="405"/>
              </a:cxn>
              <a:cxn ang="0">
                <a:pos x="1227" y="352"/>
              </a:cxn>
              <a:cxn ang="0">
                <a:pos x="1227" y="320"/>
              </a:cxn>
              <a:cxn ang="0">
                <a:pos x="1227" y="289"/>
              </a:cxn>
              <a:cxn ang="0">
                <a:pos x="1227" y="257"/>
              </a:cxn>
              <a:cxn ang="0">
                <a:pos x="1227" y="226"/>
              </a:cxn>
              <a:cxn ang="0">
                <a:pos x="1227" y="194"/>
              </a:cxn>
              <a:cxn ang="0">
                <a:pos x="1227" y="163"/>
              </a:cxn>
              <a:cxn ang="0">
                <a:pos x="1227" y="131"/>
              </a:cxn>
              <a:cxn ang="0">
                <a:pos x="1227" y="99"/>
              </a:cxn>
              <a:cxn ang="0">
                <a:pos x="1227" y="68"/>
              </a:cxn>
              <a:cxn ang="0">
                <a:pos x="1227" y="0"/>
              </a:cxn>
            </a:cxnLst>
            <a:rect l="0" t="0" r="r" b="b"/>
            <a:pathLst>
              <a:path w="1228" h="795">
                <a:moveTo>
                  <a:pt x="1227" y="0"/>
                </a:moveTo>
                <a:lnTo>
                  <a:pt x="1227" y="47"/>
                </a:lnTo>
                <a:lnTo>
                  <a:pt x="1210" y="78"/>
                </a:lnTo>
                <a:lnTo>
                  <a:pt x="1179" y="99"/>
                </a:lnTo>
                <a:lnTo>
                  <a:pt x="1147" y="120"/>
                </a:lnTo>
                <a:lnTo>
                  <a:pt x="1126" y="142"/>
                </a:lnTo>
                <a:lnTo>
                  <a:pt x="1095" y="173"/>
                </a:lnTo>
                <a:lnTo>
                  <a:pt x="1074" y="205"/>
                </a:lnTo>
                <a:lnTo>
                  <a:pt x="1074" y="236"/>
                </a:lnTo>
                <a:lnTo>
                  <a:pt x="1074" y="268"/>
                </a:lnTo>
                <a:lnTo>
                  <a:pt x="1063" y="299"/>
                </a:lnTo>
                <a:lnTo>
                  <a:pt x="1063" y="331"/>
                </a:lnTo>
                <a:lnTo>
                  <a:pt x="1063" y="268"/>
                </a:lnTo>
                <a:lnTo>
                  <a:pt x="1063" y="299"/>
                </a:lnTo>
                <a:lnTo>
                  <a:pt x="1063" y="331"/>
                </a:lnTo>
                <a:lnTo>
                  <a:pt x="1053" y="363"/>
                </a:lnTo>
                <a:lnTo>
                  <a:pt x="1042" y="394"/>
                </a:lnTo>
                <a:lnTo>
                  <a:pt x="1042" y="426"/>
                </a:lnTo>
                <a:lnTo>
                  <a:pt x="1042" y="468"/>
                </a:lnTo>
                <a:lnTo>
                  <a:pt x="1011" y="468"/>
                </a:lnTo>
                <a:lnTo>
                  <a:pt x="989" y="478"/>
                </a:lnTo>
                <a:lnTo>
                  <a:pt x="958" y="478"/>
                </a:lnTo>
                <a:lnTo>
                  <a:pt x="937" y="510"/>
                </a:lnTo>
                <a:lnTo>
                  <a:pt x="905" y="521"/>
                </a:lnTo>
                <a:lnTo>
                  <a:pt x="958" y="521"/>
                </a:lnTo>
                <a:lnTo>
                  <a:pt x="926" y="521"/>
                </a:lnTo>
                <a:lnTo>
                  <a:pt x="895" y="521"/>
                </a:lnTo>
                <a:lnTo>
                  <a:pt x="853" y="531"/>
                </a:lnTo>
                <a:lnTo>
                  <a:pt x="811" y="542"/>
                </a:lnTo>
                <a:lnTo>
                  <a:pt x="779" y="552"/>
                </a:lnTo>
                <a:lnTo>
                  <a:pt x="747" y="563"/>
                </a:lnTo>
                <a:lnTo>
                  <a:pt x="716" y="563"/>
                </a:lnTo>
                <a:lnTo>
                  <a:pt x="684" y="573"/>
                </a:lnTo>
                <a:lnTo>
                  <a:pt x="653" y="573"/>
                </a:lnTo>
                <a:lnTo>
                  <a:pt x="621" y="573"/>
                </a:lnTo>
                <a:lnTo>
                  <a:pt x="590" y="573"/>
                </a:lnTo>
                <a:lnTo>
                  <a:pt x="558" y="573"/>
                </a:lnTo>
                <a:lnTo>
                  <a:pt x="526" y="573"/>
                </a:lnTo>
                <a:lnTo>
                  <a:pt x="526" y="605"/>
                </a:lnTo>
                <a:lnTo>
                  <a:pt x="495" y="615"/>
                </a:lnTo>
                <a:lnTo>
                  <a:pt x="463" y="615"/>
                </a:lnTo>
                <a:lnTo>
                  <a:pt x="432" y="615"/>
                </a:lnTo>
                <a:lnTo>
                  <a:pt x="400" y="615"/>
                </a:lnTo>
                <a:lnTo>
                  <a:pt x="369" y="615"/>
                </a:lnTo>
                <a:lnTo>
                  <a:pt x="337" y="615"/>
                </a:lnTo>
                <a:lnTo>
                  <a:pt x="305" y="615"/>
                </a:lnTo>
                <a:lnTo>
                  <a:pt x="274" y="615"/>
                </a:lnTo>
                <a:lnTo>
                  <a:pt x="242" y="615"/>
                </a:lnTo>
                <a:lnTo>
                  <a:pt x="211" y="615"/>
                </a:lnTo>
                <a:lnTo>
                  <a:pt x="179" y="615"/>
                </a:lnTo>
                <a:lnTo>
                  <a:pt x="148" y="615"/>
                </a:lnTo>
                <a:lnTo>
                  <a:pt x="116" y="626"/>
                </a:lnTo>
                <a:lnTo>
                  <a:pt x="84" y="626"/>
                </a:lnTo>
                <a:lnTo>
                  <a:pt x="74" y="657"/>
                </a:lnTo>
                <a:lnTo>
                  <a:pt x="42" y="668"/>
                </a:lnTo>
                <a:lnTo>
                  <a:pt x="11" y="668"/>
                </a:lnTo>
                <a:lnTo>
                  <a:pt x="42" y="668"/>
                </a:lnTo>
                <a:lnTo>
                  <a:pt x="74" y="657"/>
                </a:lnTo>
                <a:lnTo>
                  <a:pt x="95" y="626"/>
                </a:lnTo>
                <a:lnTo>
                  <a:pt x="63" y="626"/>
                </a:lnTo>
                <a:lnTo>
                  <a:pt x="32" y="647"/>
                </a:lnTo>
                <a:lnTo>
                  <a:pt x="11" y="678"/>
                </a:lnTo>
                <a:lnTo>
                  <a:pt x="0" y="710"/>
                </a:lnTo>
                <a:lnTo>
                  <a:pt x="32" y="731"/>
                </a:lnTo>
                <a:lnTo>
                  <a:pt x="63" y="752"/>
                </a:lnTo>
                <a:lnTo>
                  <a:pt x="74" y="784"/>
                </a:lnTo>
                <a:lnTo>
                  <a:pt x="105" y="794"/>
                </a:lnTo>
                <a:lnTo>
                  <a:pt x="127" y="794"/>
                </a:lnTo>
                <a:lnTo>
                  <a:pt x="158" y="794"/>
                </a:lnTo>
                <a:lnTo>
                  <a:pt x="190" y="794"/>
                </a:lnTo>
                <a:lnTo>
                  <a:pt x="221" y="794"/>
                </a:lnTo>
                <a:lnTo>
                  <a:pt x="253" y="794"/>
                </a:lnTo>
                <a:lnTo>
                  <a:pt x="284" y="784"/>
                </a:lnTo>
                <a:lnTo>
                  <a:pt x="316" y="773"/>
                </a:lnTo>
                <a:lnTo>
                  <a:pt x="348" y="773"/>
                </a:lnTo>
                <a:lnTo>
                  <a:pt x="379" y="773"/>
                </a:lnTo>
                <a:lnTo>
                  <a:pt x="421" y="763"/>
                </a:lnTo>
                <a:lnTo>
                  <a:pt x="453" y="763"/>
                </a:lnTo>
                <a:lnTo>
                  <a:pt x="484" y="763"/>
                </a:lnTo>
                <a:lnTo>
                  <a:pt x="516" y="763"/>
                </a:lnTo>
                <a:lnTo>
                  <a:pt x="547" y="752"/>
                </a:lnTo>
                <a:lnTo>
                  <a:pt x="569" y="752"/>
                </a:lnTo>
                <a:lnTo>
                  <a:pt x="600" y="742"/>
                </a:lnTo>
                <a:lnTo>
                  <a:pt x="642" y="742"/>
                </a:lnTo>
                <a:lnTo>
                  <a:pt x="674" y="742"/>
                </a:lnTo>
                <a:lnTo>
                  <a:pt x="705" y="742"/>
                </a:lnTo>
                <a:lnTo>
                  <a:pt x="737" y="742"/>
                </a:lnTo>
                <a:lnTo>
                  <a:pt x="779" y="731"/>
                </a:lnTo>
                <a:lnTo>
                  <a:pt x="811" y="731"/>
                </a:lnTo>
                <a:lnTo>
                  <a:pt x="842" y="731"/>
                </a:lnTo>
                <a:lnTo>
                  <a:pt x="874" y="731"/>
                </a:lnTo>
                <a:lnTo>
                  <a:pt x="905" y="731"/>
                </a:lnTo>
                <a:lnTo>
                  <a:pt x="937" y="721"/>
                </a:lnTo>
                <a:lnTo>
                  <a:pt x="979" y="721"/>
                </a:lnTo>
                <a:lnTo>
                  <a:pt x="1011" y="721"/>
                </a:lnTo>
                <a:lnTo>
                  <a:pt x="1042" y="721"/>
                </a:lnTo>
                <a:lnTo>
                  <a:pt x="1074" y="710"/>
                </a:lnTo>
                <a:lnTo>
                  <a:pt x="1105" y="689"/>
                </a:lnTo>
                <a:lnTo>
                  <a:pt x="1137" y="678"/>
                </a:lnTo>
                <a:lnTo>
                  <a:pt x="1168" y="657"/>
                </a:lnTo>
                <a:lnTo>
                  <a:pt x="1200" y="657"/>
                </a:lnTo>
                <a:lnTo>
                  <a:pt x="1227" y="668"/>
                </a:lnTo>
                <a:lnTo>
                  <a:pt x="1227" y="636"/>
                </a:lnTo>
                <a:lnTo>
                  <a:pt x="1227" y="605"/>
                </a:lnTo>
                <a:lnTo>
                  <a:pt x="1227" y="573"/>
                </a:lnTo>
                <a:lnTo>
                  <a:pt x="1227" y="563"/>
                </a:lnTo>
                <a:lnTo>
                  <a:pt x="1227" y="552"/>
                </a:lnTo>
                <a:lnTo>
                  <a:pt x="1227" y="542"/>
                </a:lnTo>
                <a:lnTo>
                  <a:pt x="1227" y="531"/>
                </a:lnTo>
                <a:lnTo>
                  <a:pt x="1227" y="521"/>
                </a:lnTo>
                <a:lnTo>
                  <a:pt x="1227" y="499"/>
                </a:lnTo>
                <a:lnTo>
                  <a:pt x="1227" y="489"/>
                </a:lnTo>
                <a:lnTo>
                  <a:pt x="1227" y="478"/>
                </a:lnTo>
                <a:lnTo>
                  <a:pt x="1227" y="468"/>
                </a:lnTo>
                <a:lnTo>
                  <a:pt x="1227" y="457"/>
                </a:lnTo>
                <a:lnTo>
                  <a:pt x="1227" y="447"/>
                </a:lnTo>
                <a:lnTo>
                  <a:pt x="1227" y="436"/>
                </a:lnTo>
                <a:lnTo>
                  <a:pt x="1227" y="426"/>
                </a:lnTo>
                <a:lnTo>
                  <a:pt x="1227" y="415"/>
                </a:lnTo>
                <a:lnTo>
                  <a:pt x="1227" y="405"/>
                </a:lnTo>
                <a:lnTo>
                  <a:pt x="1227" y="384"/>
                </a:lnTo>
                <a:lnTo>
                  <a:pt x="1227" y="363"/>
                </a:lnTo>
                <a:lnTo>
                  <a:pt x="1227" y="352"/>
                </a:lnTo>
                <a:lnTo>
                  <a:pt x="1227" y="342"/>
                </a:lnTo>
                <a:lnTo>
                  <a:pt x="1227" y="331"/>
                </a:lnTo>
                <a:lnTo>
                  <a:pt x="1227" y="320"/>
                </a:lnTo>
                <a:lnTo>
                  <a:pt x="1227" y="310"/>
                </a:lnTo>
                <a:lnTo>
                  <a:pt x="1227" y="299"/>
                </a:lnTo>
                <a:lnTo>
                  <a:pt x="1227" y="289"/>
                </a:lnTo>
                <a:lnTo>
                  <a:pt x="1227" y="278"/>
                </a:lnTo>
                <a:lnTo>
                  <a:pt x="1227" y="268"/>
                </a:lnTo>
                <a:lnTo>
                  <a:pt x="1227" y="257"/>
                </a:lnTo>
                <a:lnTo>
                  <a:pt x="1227" y="247"/>
                </a:lnTo>
                <a:lnTo>
                  <a:pt x="1227" y="236"/>
                </a:lnTo>
                <a:lnTo>
                  <a:pt x="1227" y="226"/>
                </a:lnTo>
                <a:lnTo>
                  <a:pt x="1227" y="215"/>
                </a:lnTo>
                <a:lnTo>
                  <a:pt x="1227" y="205"/>
                </a:lnTo>
                <a:lnTo>
                  <a:pt x="1227" y="194"/>
                </a:lnTo>
                <a:lnTo>
                  <a:pt x="1227" y="184"/>
                </a:lnTo>
                <a:lnTo>
                  <a:pt x="1227" y="173"/>
                </a:lnTo>
                <a:lnTo>
                  <a:pt x="1227" y="163"/>
                </a:lnTo>
                <a:lnTo>
                  <a:pt x="1227" y="152"/>
                </a:lnTo>
                <a:lnTo>
                  <a:pt x="1227" y="142"/>
                </a:lnTo>
                <a:lnTo>
                  <a:pt x="1227" y="131"/>
                </a:lnTo>
                <a:lnTo>
                  <a:pt x="1227" y="120"/>
                </a:lnTo>
                <a:lnTo>
                  <a:pt x="1227" y="110"/>
                </a:lnTo>
                <a:lnTo>
                  <a:pt x="1227" y="99"/>
                </a:lnTo>
                <a:lnTo>
                  <a:pt x="1227" y="89"/>
                </a:lnTo>
                <a:lnTo>
                  <a:pt x="1227" y="78"/>
                </a:lnTo>
                <a:lnTo>
                  <a:pt x="1227" y="68"/>
                </a:lnTo>
                <a:lnTo>
                  <a:pt x="1227" y="57"/>
                </a:lnTo>
                <a:lnTo>
                  <a:pt x="1227" y="47"/>
                </a:lnTo>
                <a:lnTo>
                  <a:pt x="1227" y="0"/>
                </a:lnTo>
                <a:lnTo>
                  <a:pt x="1227" y="48"/>
                </a:lnTo>
              </a:path>
            </a:pathLst>
          </a:custGeom>
          <a:solidFill>
            <a:schemeClr val="accent2"/>
          </a:solidFill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b="0"/>
              <a:t>PATIENT IDENTIFICATION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 marL="571500" indent="-571500"/>
            <a:r>
              <a:rPr lang="en-US" b="1"/>
              <a:t>Is your patient a “BLEEDER” ?</a:t>
            </a:r>
          </a:p>
          <a:p>
            <a:pPr marL="571500" indent="-571500"/>
            <a:r>
              <a:rPr lang="en-US" b="1"/>
              <a:t>A Good History :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b="1"/>
              <a:t>	1.	Physical Examination.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b="1"/>
              <a:t>	2.	Screening Clinical lab tests.</a:t>
            </a:r>
          </a:p>
          <a:p>
            <a:pPr marL="571500" indent="-571500">
              <a:buFont typeface="Wingdings" pitchFamily="2" charset="2"/>
              <a:buNone/>
            </a:pPr>
            <a:r>
              <a:rPr lang="en-US" b="1"/>
              <a:t>	3.	Observation of excessive bleeding following  a 	surgical procedure.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4628</TotalTime>
  <Words>1417</Words>
  <Application>Microsoft Office PowerPoint</Application>
  <PresentationFormat>On-screen Show (4:3)</PresentationFormat>
  <Paragraphs>490</Paragraphs>
  <Slides>69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5" baseType="lpstr">
      <vt:lpstr>Arial</vt:lpstr>
      <vt:lpstr>Garamond</vt:lpstr>
      <vt:lpstr>Times New Roman</vt:lpstr>
      <vt:lpstr>Wingdings</vt:lpstr>
      <vt:lpstr>Symbol</vt:lpstr>
      <vt:lpstr>Stream</vt:lpstr>
      <vt:lpstr>Principles of Hematology in Relation  to Dental Management</vt:lpstr>
      <vt:lpstr>Goals</vt:lpstr>
      <vt:lpstr>OVERVIEW</vt:lpstr>
      <vt:lpstr>What is Hemostasis ?</vt:lpstr>
      <vt:lpstr>Hemostasis</vt:lpstr>
      <vt:lpstr>Conditions which can cause Bleeding Disorders</vt:lpstr>
      <vt:lpstr>Platelet Disorders </vt:lpstr>
      <vt:lpstr>Slide 8</vt:lpstr>
      <vt:lpstr>PATIENT IDENTIFICATION</vt:lpstr>
      <vt:lpstr>WHAT TESTS TO ORDER ?</vt:lpstr>
      <vt:lpstr>HEMOPHILIA - A</vt:lpstr>
      <vt:lpstr>SCREENING TESTS</vt:lpstr>
      <vt:lpstr>DENTAL MANAGEMENT</vt:lpstr>
      <vt:lpstr>REPLACEMENT THERAPY</vt:lpstr>
      <vt:lpstr>HEMOPHILIA - B / CHRISTMAS DISEASE</vt:lpstr>
      <vt:lpstr>Screening Tests</vt:lpstr>
      <vt:lpstr>Replacement Therapy</vt:lpstr>
      <vt:lpstr>VON-WILLEBRAND’S DISEASE </vt:lpstr>
      <vt:lpstr>VON-WILLEBRAND’S DISEASE (continued.)</vt:lpstr>
      <vt:lpstr>vWD type I, II &amp; III</vt:lpstr>
      <vt:lpstr>Dental Management</vt:lpstr>
      <vt:lpstr>Liver Disease</vt:lpstr>
      <vt:lpstr>Dental Management of Patients on Anti Coagulation Therapy</vt:lpstr>
      <vt:lpstr>Heparin</vt:lpstr>
      <vt:lpstr>Coumadin</vt:lpstr>
      <vt:lpstr>Considerations</vt:lpstr>
      <vt:lpstr>Considerations (continued.)</vt:lpstr>
      <vt:lpstr>Drugs which inhibit Anticoagulants</vt:lpstr>
      <vt:lpstr>Drugs which Potentiate Anticoagulants</vt:lpstr>
      <vt:lpstr>Drugs with No Interaction</vt:lpstr>
      <vt:lpstr>CONCLUSION </vt:lpstr>
      <vt:lpstr>CLINICAL CLUES</vt:lpstr>
      <vt:lpstr>COAGULATION   CASCADE</vt:lpstr>
      <vt:lpstr>PATIENTS ON ASPIRIN THERAPY</vt:lpstr>
      <vt:lpstr>What are the three phases of hemostasis?</vt:lpstr>
      <vt:lpstr>Slide 36</vt:lpstr>
      <vt:lpstr>Which blood tests used to monitor warfarin (coumadin), ASA, and Heparin?</vt:lpstr>
      <vt:lpstr>How dose heparin, ASA, Coumadin affect clotting? </vt:lpstr>
      <vt:lpstr>Coumadin</vt:lpstr>
      <vt:lpstr>Heparin</vt:lpstr>
      <vt:lpstr>Heparin</vt:lpstr>
      <vt:lpstr>Liver Disease</vt:lpstr>
      <vt:lpstr>Slide 43</vt:lpstr>
      <vt:lpstr>What are the diseases caused by deficiency of factors VIII, IX?</vt:lpstr>
      <vt:lpstr> </vt:lpstr>
      <vt:lpstr>Which blood clotting factors are  vit K dependent?</vt:lpstr>
      <vt:lpstr>Slide 47</vt:lpstr>
      <vt:lpstr> What are the normal values for each of PT, PTT, platelets count, WBC count, Bleeding time (BT)?</vt:lpstr>
      <vt:lpstr> </vt:lpstr>
      <vt:lpstr>What are the reversal agents (if any) for each of ASA, Warfarin, and Heparin? </vt:lpstr>
      <vt:lpstr>Slide 51</vt:lpstr>
      <vt:lpstr>How long you should wait after stopping each of ASA, Warfarin, and Heparin? </vt:lpstr>
      <vt:lpstr>Slide 53</vt:lpstr>
      <vt:lpstr>Slide 54</vt:lpstr>
      <vt:lpstr>Slide 55</vt:lpstr>
      <vt:lpstr>Slide 56</vt:lpstr>
      <vt:lpstr>Slide 57</vt:lpstr>
      <vt:lpstr>Slide 58</vt:lpstr>
      <vt:lpstr>When it is safe to re-start each of ASA, Warfarin, and Heparin after a surgical procedure? </vt:lpstr>
      <vt:lpstr>Slide 60</vt:lpstr>
      <vt:lpstr>Slide 61</vt:lpstr>
      <vt:lpstr>Slide 62</vt:lpstr>
      <vt:lpstr>Slide 63</vt:lpstr>
      <vt:lpstr>Case #1</vt:lpstr>
      <vt:lpstr>Slide 65</vt:lpstr>
      <vt:lpstr>Case #2</vt:lpstr>
      <vt:lpstr>Case #3</vt:lpstr>
      <vt:lpstr>Case #4</vt:lpstr>
      <vt:lpstr>If BT, aPTT, PT are all normal: One or more of the following must be true:</vt:lpstr>
    </vt:vector>
  </TitlesOfParts>
  <Company>bu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risk factors for liver disease?</dc:title>
  <dc:creator>sb</dc:creator>
  <cp:lastModifiedBy>sb</cp:lastModifiedBy>
  <cp:revision>17</cp:revision>
  <dcterms:created xsi:type="dcterms:W3CDTF">2003-01-25T04:14:53Z</dcterms:created>
  <dcterms:modified xsi:type="dcterms:W3CDTF">2011-01-14T20:45:13Z</dcterms:modified>
</cp:coreProperties>
</file>