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4A4D0-2A9F-4363-B9FC-5602F66CBA36}" type="datetimeFigureOut">
              <a:rPr lang="en-US" smtClean="0"/>
              <a:t>2/21/2016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462F3-AE5A-4470-BF89-E8E4EB9A1A5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4A4D0-2A9F-4363-B9FC-5602F66CBA36}" type="datetimeFigureOut">
              <a:rPr lang="en-US" smtClean="0"/>
              <a:t>2/21/2016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462F3-AE5A-4470-BF89-E8E4EB9A1A5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4A4D0-2A9F-4363-B9FC-5602F66CBA36}" type="datetimeFigureOut">
              <a:rPr lang="en-US" smtClean="0"/>
              <a:t>2/21/2016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462F3-AE5A-4470-BF89-E8E4EB9A1A5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4A4D0-2A9F-4363-B9FC-5602F66CBA36}" type="datetimeFigureOut">
              <a:rPr lang="en-US" smtClean="0"/>
              <a:t>2/21/2016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462F3-AE5A-4470-BF89-E8E4EB9A1A5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4A4D0-2A9F-4363-B9FC-5602F66CBA36}" type="datetimeFigureOut">
              <a:rPr lang="en-US" smtClean="0"/>
              <a:t>2/21/2016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462F3-AE5A-4470-BF89-E8E4EB9A1A5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4A4D0-2A9F-4363-B9FC-5602F66CBA36}" type="datetimeFigureOut">
              <a:rPr lang="en-US" smtClean="0"/>
              <a:t>2/21/2016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462F3-AE5A-4470-BF89-E8E4EB9A1A5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4A4D0-2A9F-4363-B9FC-5602F66CBA36}" type="datetimeFigureOut">
              <a:rPr lang="en-US" smtClean="0"/>
              <a:t>2/21/2016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462F3-AE5A-4470-BF89-E8E4EB9A1A5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4A4D0-2A9F-4363-B9FC-5602F66CBA36}" type="datetimeFigureOut">
              <a:rPr lang="en-US" smtClean="0"/>
              <a:t>2/21/2016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462F3-AE5A-4470-BF89-E8E4EB9A1A5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4A4D0-2A9F-4363-B9FC-5602F66CBA36}" type="datetimeFigureOut">
              <a:rPr lang="en-US" smtClean="0"/>
              <a:t>2/21/2016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462F3-AE5A-4470-BF89-E8E4EB9A1A5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4A4D0-2A9F-4363-B9FC-5602F66CBA36}" type="datetimeFigureOut">
              <a:rPr lang="en-US" smtClean="0"/>
              <a:t>2/21/2016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462F3-AE5A-4470-BF89-E8E4EB9A1A5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4A4D0-2A9F-4363-B9FC-5602F66CBA36}" type="datetimeFigureOut">
              <a:rPr lang="en-US" smtClean="0"/>
              <a:t>2/21/2016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CD462F3-AE5A-4470-BF89-E8E4EB9A1A5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ACD462F3-AE5A-4470-BF89-E8E4EB9A1A58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9554A4D0-2A9F-4363-B9FC-5602F66CBA36}" type="datetimeFigureOut">
              <a:rPr lang="en-US" smtClean="0"/>
              <a:t>2/21/2016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Malaria: Plasmodium sp.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Phylum: </a:t>
            </a:r>
            <a:r>
              <a:rPr lang="en-US" sz="4000" dirty="0" err="1" smtClean="0"/>
              <a:t>Apicomplexa</a:t>
            </a:r>
            <a:r>
              <a:rPr lang="en-US" sz="4000" dirty="0" smtClean="0"/>
              <a:t>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557825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COMPLICATIONS: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14300" indent="0">
              <a:buNone/>
            </a:pPr>
            <a:r>
              <a:rPr lang="en-US" dirty="0" smtClean="0"/>
              <a:t>1- </a:t>
            </a:r>
            <a:r>
              <a:rPr lang="en-US" dirty="0"/>
              <a:t>B</a:t>
            </a:r>
            <a:r>
              <a:rPr lang="en-US" dirty="0" smtClean="0"/>
              <a:t>lack </a:t>
            </a:r>
            <a:r>
              <a:rPr lang="en-US" dirty="0"/>
              <a:t>water fever also </a:t>
            </a:r>
            <a:r>
              <a:rPr lang="en-US" u="sng" dirty="0"/>
              <a:t>called pernicious syndrome</a:t>
            </a:r>
            <a:r>
              <a:rPr lang="en-US" dirty="0"/>
              <a:t> </a:t>
            </a:r>
            <a:r>
              <a:rPr lang="en-US" dirty="0" smtClean="0"/>
              <a:t>caused by: </a:t>
            </a:r>
            <a:r>
              <a:rPr lang="en-US" i="1" dirty="0" err="1" smtClean="0"/>
              <a:t>P.falciparum</a:t>
            </a:r>
            <a:r>
              <a:rPr lang="en-US" dirty="0" smtClean="0"/>
              <a:t>.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r>
              <a:rPr lang="en-US" dirty="0" smtClean="0"/>
              <a:t>2- </a:t>
            </a:r>
            <a:r>
              <a:rPr lang="en-US" dirty="0"/>
              <a:t>N</a:t>
            </a:r>
            <a:r>
              <a:rPr lang="en-US" dirty="0" smtClean="0"/>
              <a:t>ephrotic </a:t>
            </a:r>
            <a:r>
              <a:rPr lang="en-US" dirty="0"/>
              <a:t>syndrome </a:t>
            </a:r>
            <a:r>
              <a:rPr lang="en-US" dirty="0" smtClean="0"/>
              <a:t>caused by: </a:t>
            </a:r>
            <a:r>
              <a:rPr lang="en-US" i="1" dirty="0" smtClean="0"/>
              <a:t>P</a:t>
            </a:r>
            <a:r>
              <a:rPr lang="en-US" i="1" dirty="0"/>
              <a:t>. </a:t>
            </a:r>
            <a:r>
              <a:rPr lang="en-US" i="1" dirty="0" err="1" smtClean="0"/>
              <a:t>malariae</a:t>
            </a:r>
            <a:r>
              <a:rPr lang="en-US" i="1" dirty="0" smtClean="0"/>
              <a:t>.</a:t>
            </a:r>
          </a:p>
          <a:p>
            <a:pPr marL="114300" indent="0">
              <a:buNone/>
            </a:pPr>
            <a:endParaRPr lang="en-US" i="1" dirty="0"/>
          </a:p>
          <a:p>
            <a:pPr marL="114300" lvl="0" indent="0">
              <a:buNone/>
            </a:pPr>
            <a:r>
              <a:rPr lang="en-US" i="1" dirty="0" smtClean="0"/>
              <a:t>3- </a:t>
            </a:r>
            <a:r>
              <a:rPr lang="en-US" dirty="0"/>
              <a:t>Malarial </a:t>
            </a:r>
            <a:r>
              <a:rPr lang="en-US" dirty="0" smtClean="0"/>
              <a:t>relapse caused by: </a:t>
            </a:r>
            <a:r>
              <a:rPr lang="en-US" i="1" dirty="0" smtClean="0"/>
              <a:t>P</a:t>
            </a:r>
            <a:r>
              <a:rPr lang="en-US" i="1" dirty="0"/>
              <a:t>. vivax, P. </a:t>
            </a:r>
            <a:r>
              <a:rPr lang="en-US" i="1" dirty="0" err="1" smtClean="0"/>
              <a:t>ovale</a:t>
            </a:r>
            <a:r>
              <a:rPr lang="en-US" dirty="0" smtClean="0"/>
              <a:t>.</a:t>
            </a:r>
          </a:p>
          <a:p>
            <a:pPr marL="114300" lvl="0" indent="0">
              <a:buNone/>
            </a:pPr>
            <a:endParaRPr lang="en-US" dirty="0"/>
          </a:p>
          <a:p>
            <a:pPr marL="114300" lvl="0" indent="0">
              <a:buNone/>
            </a:pPr>
            <a:r>
              <a:rPr lang="en-US" dirty="0" smtClean="0"/>
              <a:t>4- </a:t>
            </a:r>
            <a:r>
              <a:rPr lang="en-US" dirty="0"/>
              <a:t>Malarial </a:t>
            </a:r>
            <a:r>
              <a:rPr lang="en-US" dirty="0" smtClean="0"/>
              <a:t>recrudescence caused by: </a:t>
            </a:r>
            <a:r>
              <a:rPr lang="en-US" i="1" dirty="0" smtClean="0"/>
              <a:t>P</a:t>
            </a:r>
            <a:r>
              <a:rPr lang="en-US" i="1" dirty="0"/>
              <a:t>. </a:t>
            </a:r>
            <a:r>
              <a:rPr lang="en-US" i="1" dirty="0" err="1"/>
              <a:t>malariae</a:t>
            </a:r>
            <a:r>
              <a:rPr lang="en-US" dirty="0"/>
              <a:t> </a:t>
            </a:r>
            <a:r>
              <a:rPr lang="en-US" dirty="0" smtClean="0"/>
              <a:t>mainly.</a:t>
            </a:r>
          </a:p>
          <a:p>
            <a:pPr marL="114300" lvl="0" indent="0">
              <a:buNone/>
            </a:pPr>
            <a:endParaRPr lang="en-US" dirty="0"/>
          </a:p>
          <a:p>
            <a:pPr marL="114300" indent="0">
              <a:buNone/>
            </a:pPr>
            <a:r>
              <a:rPr lang="en-US" dirty="0" smtClean="0"/>
              <a:t>5- </a:t>
            </a:r>
            <a:r>
              <a:rPr lang="en-US" dirty="0"/>
              <a:t>Severe </a:t>
            </a:r>
            <a:r>
              <a:rPr lang="en-US" dirty="0" err="1"/>
              <a:t>haemolytic</a:t>
            </a:r>
            <a:r>
              <a:rPr lang="en-US" dirty="0"/>
              <a:t> </a:t>
            </a:r>
            <a:r>
              <a:rPr lang="en-US" dirty="0" err="1" smtClean="0"/>
              <a:t>anaemia</a:t>
            </a:r>
            <a:r>
              <a:rPr lang="en-US" dirty="0" smtClean="0"/>
              <a:t> caused </a:t>
            </a:r>
            <a:r>
              <a:rPr lang="en-US" dirty="0" err="1" smtClean="0"/>
              <a:t>bt</a:t>
            </a:r>
            <a:r>
              <a:rPr lang="en-US" dirty="0" smtClean="0"/>
              <a:t>: </a:t>
            </a:r>
            <a:r>
              <a:rPr lang="en-US" i="1" dirty="0" smtClean="0"/>
              <a:t>P</a:t>
            </a:r>
            <a:r>
              <a:rPr lang="en-US" i="1" dirty="0"/>
              <a:t>. </a:t>
            </a:r>
            <a:r>
              <a:rPr lang="en-US" i="1" dirty="0" smtClean="0"/>
              <a:t>falciparum.</a:t>
            </a:r>
          </a:p>
          <a:p>
            <a:pPr marL="114300" indent="0">
              <a:buNone/>
            </a:pPr>
            <a:endParaRPr lang="en-US" dirty="0"/>
          </a:p>
          <a:p>
            <a:pPr marL="114300" lvl="0" indent="0">
              <a:buNone/>
            </a:pPr>
            <a:endParaRPr lang="en-US" dirty="0"/>
          </a:p>
          <a:p>
            <a:pPr marL="11430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9050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0" indent="-457200">
              <a:buAutoNum type="alphaLcParenR"/>
            </a:pPr>
            <a:r>
              <a:rPr lang="en-US" dirty="0" smtClean="0"/>
              <a:t>Chemoprophylaxis</a:t>
            </a:r>
          </a:p>
          <a:p>
            <a:pPr marL="571500" indent="-457200">
              <a:buAutoNum type="alphaLcParenR"/>
            </a:pPr>
            <a:endParaRPr lang="en-US" dirty="0"/>
          </a:p>
          <a:p>
            <a:pPr marL="571500" indent="-457200">
              <a:buAutoNum type="alphaLcParenR"/>
            </a:pPr>
            <a:r>
              <a:rPr lang="en-US" dirty="0" smtClean="0"/>
              <a:t>Treatment:</a:t>
            </a:r>
          </a:p>
          <a:p>
            <a:pPr marL="114300" indent="0">
              <a:buNone/>
            </a:pPr>
            <a:r>
              <a:rPr lang="en-US" dirty="0"/>
              <a:t>different drugs required for different stages of life cycle </a:t>
            </a:r>
            <a:endParaRPr lang="en-US" dirty="0" smtClean="0"/>
          </a:p>
          <a:p>
            <a:pPr marL="114300" indent="0">
              <a:buNone/>
            </a:pPr>
            <a:r>
              <a:rPr lang="en-US" dirty="0" smtClean="0"/>
              <a:t>(</a:t>
            </a:r>
            <a:r>
              <a:rPr lang="en-US" dirty="0" err="1"/>
              <a:t>eg</a:t>
            </a:r>
            <a:r>
              <a:rPr lang="en-US" dirty="0"/>
              <a:t>. </a:t>
            </a:r>
            <a:r>
              <a:rPr lang="en-US" dirty="0" err="1"/>
              <a:t>primaquine</a:t>
            </a:r>
            <a:r>
              <a:rPr lang="en-US" dirty="0"/>
              <a:t> and </a:t>
            </a:r>
            <a:r>
              <a:rPr lang="en-US" dirty="0" err="1"/>
              <a:t>Malarone</a:t>
            </a:r>
            <a:r>
              <a:rPr lang="en-US" dirty="0"/>
              <a:t> for hepatic </a:t>
            </a:r>
            <a:r>
              <a:rPr lang="en-US" dirty="0" err="1"/>
              <a:t>schizonts</a:t>
            </a:r>
            <a:r>
              <a:rPr lang="en-US" dirty="0"/>
              <a:t> and gametocytes</a:t>
            </a:r>
            <a:r>
              <a:rPr lang="en-US" dirty="0" smtClean="0"/>
              <a:t>).</a:t>
            </a:r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r>
              <a:rPr lang="en-US" dirty="0" smtClean="0"/>
              <a:t>(</a:t>
            </a:r>
            <a:r>
              <a:rPr lang="en-US" dirty="0" err="1"/>
              <a:t>mefloquine</a:t>
            </a:r>
            <a:r>
              <a:rPr lang="en-US" dirty="0"/>
              <a:t>, quinine and chloroquine for RBC </a:t>
            </a:r>
            <a:r>
              <a:rPr lang="en-US" dirty="0" err="1"/>
              <a:t>schizonts</a:t>
            </a:r>
            <a:r>
              <a:rPr lang="en-US" dirty="0"/>
              <a:t> and </a:t>
            </a:r>
            <a:r>
              <a:rPr lang="en-US" dirty="0" err="1"/>
              <a:t>trophozoites</a:t>
            </a:r>
            <a:r>
              <a:rPr lang="en-US" smtClean="0"/>
              <a:t>).</a:t>
            </a:r>
          </a:p>
          <a:p>
            <a:pPr marL="1143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2020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114300" indent="0">
              <a:buNone/>
            </a:pPr>
            <a:r>
              <a:rPr lang="en-US" dirty="0" smtClean="0"/>
              <a:t>Genus: Plasmodium 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r>
              <a:rPr lang="en-US" dirty="0" smtClean="0"/>
              <a:t>Species</a:t>
            </a:r>
            <a:r>
              <a:rPr lang="en-US" dirty="0"/>
              <a:t>: </a:t>
            </a:r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r>
              <a:rPr lang="en-US" i="1" dirty="0"/>
              <a:t>F</a:t>
            </a:r>
            <a:r>
              <a:rPr lang="en-US" i="1" dirty="0" smtClean="0"/>
              <a:t>alciparum</a:t>
            </a:r>
            <a:r>
              <a:rPr lang="en-US" dirty="0" smtClean="0"/>
              <a:t>,</a:t>
            </a:r>
          </a:p>
          <a:p>
            <a:pPr marL="114300" indent="0">
              <a:buNone/>
            </a:pPr>
            <a:r>
              <a:rPr lang="en-US" dirty="0" smtClean="0"/>
              <a:t> </a:t>
            </a:r>
          </a:p>
          <a:p>
            <a:pPr marL="114300" indent="0">
              <a:buNone/>
            </a:pPr>
            <a:r>
              <a:rPr lang="en-US" i="1" dirty="0"/>
              <a:t>V</a:t>
            </a:r>
            <a:r>
              <a:rPr lang="en-US" i="1" dirty="0" smtClean="0"/>
              <a:t>ivax</a:t>
            </a:r>
            <a:r>
              <a:rPr lang="en-US" dirty="0"/>
              <a:t>, </a:t>
            </a:r>
            <a:endParaRPr lang="en-US" dirty="0" smtClean="0"/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r>
              <a:rPr lang="en-US" i="1" dirty="0" err="1"/>
              <a:t>O</a:t>
            </a:r>
            <a:r>
              <a:rPr lang="en-US" i="1" dirty="0" err="1" smtClean="0"/>
              <a:t>vale</a:t>
            </a:r>
            <a:r>
              <a:rPr lang="en-US" dirty="0" smtClean="0"/>
              <a:t>,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r>
              <a:rPr lang="en-US" i="1" dirty="0" err="1" smtClean="0"/>
              <a:t>Malariae</a:t>
            </a:r>
            <a:r>
              <a:rPr lang="en-US" i="1" dirty="0" smtClean="0"/>
              <a:t>,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r>
              <a:rPr lang="en-US" dirty="0" smtClean="0"/>
              <a:t>5</a:t>
            </a:r>
            <a:r>
              <a:rPr lang="en-US" baseline="30000" dirty="0" smtClean="0"/>
              <a:t>th</a:t>
            </a:r>
            <a:r>
              <a:rPr lang="en-US" dirty="0" smtClean="0"/>
              <a:t> species: </a:t>
            </a:r>
            <a:r>
              <a:rPr lang="en-US" dirty="0"/>
              <a:t> </a:t>
            </a:r>
            <a:r>
              <a:rPr lang="en-US" i="1" dirty="0"/>
              <a:t>Plasmodium </a:t>
            </a:r>
            <a:r>
              <a:rPr lang="en-US" i="1" dirty="0" err="1" smtClean="0"/>
              <a:t>knowlesi</a:t>
            </a:r>
            <a:r>
              <a:rPr lang="en-US" i="1" dirty="0"/>
              <a:t>: a species that infects primates – has led to human malaria, but the exact mode of transmission remains unclear.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7934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Epidemiology: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600200"/>
            <a:ext cx="5809524" cy="4171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0678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Spread: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r>
              <a:rPr lang="en-US" dirty="0" smtClean="0"/>
              <a:t>Anopheles </a:t>
            </a:r>
            <a:r>
              <a:rPr lang="en-US" dirty="0"/>
              <a:t>female bite</a:t>
            </a:r>
          </a:p>
          <a:p>
            <a:pPr marL="114300" indent="0">
              <a:buNone/>
            </a:pPr>
            <a:r>
              <a:rPr lang="en-US" dirty="0"/>
              <a:t>              </a:t>
            </a:r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r>
              <a:rPr lang="en-US" dirty="0" smtClean="0"/>
              <a:t>blood </a:t>
            </a:r>
            <a:r>
              <a:rPr lang="en-US" dirty="0"/>
              <a:t>transfusion</a:t>
            </a:r>
          </a:p>
          <a:p>
            <a:pPr marL="114300" indent="0">
              <a:buNone/>
            </a:pPr>
            <a:r>
              <a:rPr lang="en-US" dirty="0"/>
              <a:t>              </a:t>
            </a:r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r>
              <a:rPr lang="en-US" dirty="0" smtClean="0"/>
              <a:t>vertical </a:t>
            </a:r>
            <a:r>
              <a:rPr lang="en-US" dirty="0"/>
              <a:t>- transmission mother/child (congenital)</a:t>
            </a:r>
          </a:p>
          <a:p>
            <a:pPr marL="1143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0822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dirty="0"/>
              <a:t>Hepatic </a:t>
            </a:r>
            <a:r>
              <a:rPr lang="en-US" dirty="0" err="1"/>
              <a:t>schizont</a:t>
            </a:r>
            <a:r>
              <a:rPr lang="en-US" dirty="0"/>
              <a:t> </a:t>
            </a:r>
            <a:r>
              <a:rPr lang="en-US" dirty="0" smtClean="0"/>
              <a:t>: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r>
              <a:rPr lang="en-US" dirty="0" err="1" smtClean="0"/>
              <a:t>Trophozoite</a:t>
            </a:r>
            <a:r>
              <a:rPr lang="en-US" dirty="0" smtClean="0"/>
              <a:t>: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r>
              <a:rPr lang="en-US" dirty="0" err="1"/>
              <a:t>Erythrocytic</a:t>
            </a:r>
            <a:r>
              <a:rPr lang="en-US" dirty="0"/>
              <a:t> </a:t>
            </a:r>
            <a:r>
              <a:rPr lang="en-US" dirty="0" err="1" smtClean="0"/>
              <a:t>schizont</a:t>
            </a:r>
            <a:r>
              <a:rPr lang="en-US" dirty="0" smtClean="0"/>
              <a:t>: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r>
              <a:rPr lang="en-US" dirty="0" err="1" smtClean="0"/>
              <a:t>Merozoite</a:t>
            </a:r>
            <a:r>
              <a:rPr lang="en-US" dirty="0" smtClean="0"/>
              <a:t>: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r>
              <a:rPr lang="en-US" dirty="0" smtClean="0"/>
              <a:t>Gametocyte: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r>
              <a:rPr lang="en-US" dirty="0" err="1" smtClean="0"/>
              <a:t>Sporozoite</a:t>
            </a:r>
            <a:r>
              <a:rPr lang="en-US" dirty="0" smtClean="0"/>
              <a:t>: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275" y="1482149"/>
            <a:ext cx="200025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905000"/>
            <a:ext cx="1752600" cy="134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248025"/>
            <a:ext cx="1762125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9275" y="3962399"/>
            <a:ext cx="1914525" cy="138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5343524"/>
            <a:ext cx="1981200" cy="134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8499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Life Cycle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219200"/>
            <a:ext cx="56388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4797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Clinical picture of </a:t>
            </a:r>
            <a:r>
              <a:rPr lang="en-US" dirty="0" smtClean="0"/>
              <a:t>Malaria: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dirty="0"/>
              <a:t>fever, </a:t>
            </a:r>
            <a:endParaRPr lang="en-US" dirty="0" smtClean="0"/>
          </a:p>
          <a:p>
            <a:pPr marL="114300" indent="0">
              <a:buNone/>
            </a:pPr>
            <a:r>
              <a:rPr lang="en-US" dirty="0" smtClean="0"/>
              <a:t>chills</a:t>
            </a:r>
            <a:r>
              <a:rPr lang="en-US" dirty="0"/>
              <a:t>, </a:t>
            </a:r>
            <a:endParaRPr lang="en-US" dirty="0" smtClean="0"/>
          </a:p>
          <a:p>
            <a:pPr marL="114300" indent="0">
              <a:buNone/>
            </a:pPr>
            <a:r>
              <a:rPr lang="en-US" dirty="0" err="1" smtClean="0"/>
              <a:t>anaemia</a:t>
            </a:r>
            <a:r>
              <a:rPr lang="en-US" dirty="0"/>
              <a:t>, </a:t>
            </a:r>
            <a:endParaRPr lang="en-US" dirty="0" smtClean="0"/>
          </a:p>
          <a:p>
            <a:pPr marL="114300" indent="0">
              <a:buNone/>
            </a:pPr>
            <a:r>
              <a:rPr lang="en-US" dirty="0" smtClean="0"/>
              <a:t>headache</a:t>
            </a:r>
            <a:r>
              <a:rPr lang="en-US" dirty="0"/>
              <a:t>, </a:t>
            </a:r>
            <a:endParaRPr lang="en-US" dirty="0" smtClean="0"/>
          </a:p>
          <a:p>
            <a:pPr marL="114300" indent="0">
              <a:buNone/>
            </a:pPr>
            <a:r>
              <a:rPr lang="en-US" dirty="0" smtClean="0"/>
              <a:t>splenomegaly</a:t>
            </a:r>
            <a:r>
              <a:rPr lang="en-US" dirty="0"/>
              <a:t>, </a:t>
            </a:r>
            <a:endParaRPr lang="en-US" dirty="0" smtClean="0"/>
          </a:p>
          <a:p>
            <a:pPr marL="114300" indent="0">
              <a:buNone/>
            </a:pPr>
            <a:r>
              <a:rPr lang="en-US" dirty="0" smtClean="0"/>
              <a:t>Jaundice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r>
              <a:rPr lang="en-US" dirty="0" smtClean="0"/>
              <a:t>Travel history </a:t>
            </a:r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r>
              <a:rPr lang="en-US" dirty="0"/>
              <a:t>F</a:t>
            </a:r>
            <a:r>
              <a:rPr lang="en-US" dirty="0" smtClean="0"/>
              <a:t>ever </a:t>
            </a:r>
            <a:r>
              <a:rPr lang="en-US" dirty="0"/>
              <a:t>pattern (paroxysm): cold stage, hot stage, sweating stage.</a:t>
            </a:r>
          </a:p>
        </p:txBody>
      </p:sp>
    </p:spTree>
    <p:extLst>
      <p:ext uri="{BB962C8B-B14F-4D97-AF65-F5344CB8AC3E}">
        <p14:creationId xmlns:p14="http://schemas.microsoft.com/office/powerpoint/2010/main" val="4137508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Diagnosis of malaria: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14300" indent="0">
              <a:buNone/>
            </a:pPr>
            <a:r>
              <a:rPr lang="en-US" dirty="0" smtClean="0"/>
              <a:t>1-Peripheral </a:t>
            </a:r>
            <a:r>
              <a:rPr lang="en-US" dirty="0"/>
              <a:t>blood </a:t>
            </a:r>
            <a:r>
              <a:rPr lang="en-US" dirty="0" smtClean="0"/>
              <a:t>examination.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r>
              <a:rPr lang="en-US" dirty="0" smtClean="0"/>
              <a:t>2-Bone </a:t>
            </a:r>
            <a:r>
              <a:rPr lang="en-US" dirty="0"/>
              <a:t>marrow </a:t>
            </a:r>
            <a:r>
              <a:rPr lang="en-US" dirty="0" smtClean="0"/>
              <a:t>biopsy.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r>
              <a:rPr lang="en-US" dirty="0" smtClean="0"/>
              <a:t>3-Quantitative </a:t>
            </a:r>
            <a:r>
              <a:rPr lang="en-US" dirty="0"/>
              <a:t>buffy coat technique (QBC), detects the DNA of the parasite and give fluorescence</a:t>
            </a:r>
            <a:r>
              <a:rPr lang="en-US" dirty="0" smtClean="0"/>
              <a:t>.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r>
              <a:rPr lang="en-US" dirty="0" smtClean="0"/>
              <a:t>4-Serology</a:t>
            </a:r>
            <a:r>
              <a:rPr lang="en-US" dirty="0"/>
              <a:t>: IHAT, IFAT and ELISA for detection of </a:t>
            </a:r>
            <a:r>
              <a:rPr lang="en-US" dirty="0" smtClean="0"/>
              <a:t>Abs.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r>
              <a:rPr lang="en-US" dirty="0" smtClean="0"/>
              <a:t>5-immunodiagnostic </a:t>
            </a:r>
            <a:r>
              <a:rPr lang="en-US" dirty="0"/>
              <a:t>strip test (dip stick test), ELISA for detection of </a:t>
            </a:r>
            <a:r>
              <a:rPr lang="en-US" dirty="0" err="1"/>
              <a:t>Ags</a:t>
            </a:r>
            <a:r>
              <a:rPr lang="en-US" dirty="0"/>
              <a:t> in the peripheral blood</a:t>
            </a:r>
            <a:r>
              <a:rPr lang="en-US" dirty="0" smtClean="0"/>
              <a:t>.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r>
              <a:rPr lang="en-US" dirty="0" smtClean="0"/>
              <a:t>6-PCR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3963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DIAGNOSIS OF SPECIES: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0" indent="-457200">
              <a:buAutoNum type="alphaLcParenR"/>
            </a:pPr>
            <a:r>
              <a:rPr lang="en-US" dirty="0" smtClean="0"/>
              <a:t>clinical picture</a:t>
            </a:r>
          </a:p>
          <a:p>
            <a:pPr marL="571500" indent="-457200">
              <a:buAutoNum type="alphaLcParenR"/>
            </a:pPr>
            <a:endParaRPr lang="en-US" dirty="0"/>
          </a:p>
          <a:p>
            <a:pPr marL="571500" indent="-457200">
              <a:buAutoNum type="alphaLcParenR"/>
            </a:pPr>
            <a:endParaRPr lang="en-US" dirty="0" smtClean="0"/>
          </a:p>
          <a:p>
            <a:pPr marL="571500" indent="-457200">
              <a:buAutoNum type="alphaLcParenR"/>
            </a:pPr>
            <a:r>
              <a:rPr lang="en-US" dirty="0"/>
              <a:t>examination of thin </a:t>
            </a:r>
            <a:r>
              <a:rPr lang="en-US" dirty="0" smtClean="0"/>
              <a:t>smear</a:t>
            </a:r>
          </a:p>
          <a:p>
            <a:pPr marL="571500" indent="-457200">
              <a:buAutoNum type="alphaLcParenR"/>
            </a:pPr>
            <a:endParaRPr lang="en-US" dirty="0"/>
          </a:p>
          <a:p>
            <a:pPr marL="11430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2176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42</TotalTime>
  <Words>264</Words>
  <Application>Microsoft Office PowerPoint</Application>
  <PresentationFormat>On-screen Show (4:3)</PresentationFormat>
  <Paragraphs>89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Adjacency</vt:lpstr>
      <vt:lpstr>Malaria: Plasmodium sp.</vt:lpstr>
      <vt:lpstr>PowerPoint Presentation</vt:lpstr>
      <vt:lpstr>Epidemiology:</vt:lpstr>
      <vt:lpstr>Spread:</vt:lpstr>
      <vt:lpstr>Definitions:</vt:lpstr>
      <vt:lpstr>Life Cycle</vt:lpstr>
      <vt:lpstr>Clinical picture of Malaria:</vt:lpstr>
      <vt:lpstr>Diagnosis of malaria:</vt:lpstr>
      <vt:lpstr>DIAGNOSIS OF SPECIES:</vt:lpstr>
      <vt:lpstr>COMPLICATIONS:</vt:lpstr>
      <vt:lpstr>Treatment: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Malaria: Plasmodium sp.</dc:title>
  <dc:creator>Danah Alturbak</dc:creator>
  <cp:lastModifiedBy>Danah Alturbak</cp:lastModifiedBy>
  <cp:revision>10</cp:revision>
  <dcterms:created xsi:type="dcterms:W3CDTF">2016-02-21T04:08:29Z</dcterms:created>
  <dcterms:modified xsi:type="dcterms:W3CDTF">2016-02-21T04:55:10Z</dcterms:modified>
</cp:coreProperties>
</file>