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6"/>
  </p:notesMasterIdLst>
  <p:sldIdLst>
    <p:sldId id="257" r:id="rId2"/>
    <p:sldId id="263" r:id="rId3"/>
    <p:sldId id="267" r:id="rId4"/>
    <p:sldId id="259" r:id="rId5"/>
    <p:sldId id="260" r:id="rId6"/>
    <p:sldId id="288" r:id="rId7"/>
    <p:sldId id="280" r:id="rId8"/>
    <p:sldId id="269" r:id="rId9"/>
    <p:sldId id="291" r:id="rId10"/>
    <p:sldId id="278" r:id="rId11"/>
    <p:sldId id="273" r:id="rId12"/>
    <p:sldId id="285" r:id="rId13"/>
    <p:sldId id="282" r:id="rId14"/>
    <p:sldId id="28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12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4660"/>
  </p:normalViewPr>
  <p:slideViewPr>
    <p:cSldViewPr>
      <p:cViewPr>
        <p:scale>
          <a:sx n="72" d="100"/>
          <a:sy n="72" d="100"/>
        </p:scale>
        <p:origin x="-1188"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BE8F9-19D2-4D2F-B1B5-37FBD62EF6F4}" type="datetimeFigureOut">
              <a:rPr lang="en-US" smtClean="0"/>
              <a:pPr/>
              <a:t>2/10/2016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88E6C0-CA36-4F45-A416-8D22D4F07CCD}" type="slidenum">
              <a:rPr lang="en-US" smtClean="0"/>
              <a:pPr/>
              <a:t>‹#›</a:t>
            </a:fld>
            <a:endParaRPr lang="en-US"/>
          </a:p>
        </p:txBody>
      </p:sp>
    </p:spTree>
    <p:extLst>
      <p:ext uri="{BB962C8B-B14F-4D97-AF65-F5344CB8AC3E}">
        <p14:creationId xmlns:p14="http://schemas.microsoft.com/office/powerpoint/2010/main" val="3005949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88E6C0-CA36-4F45-A416-8D22D4F07CCD}"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C71135A-568E-4300-8306-93021DBFBC86}" type="datetimeFigureOut">
              <a:rPr lang="en-US" smtClean="0"/>
              <a:pPr/>
              <a:t>2/10/2016</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0433E4DA-A040-41EA-A168-DEAAFBFCC1F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71135A-568E-4300-8306-93021DBFBC86}" type="datetimeFigureOut">
              <a:rPr lang="en-US" smtClean="0"/>
              <a:pPr/>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33E4DA-A040-41EA-A168-DEAAFBFCC1F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71135A-568E-4300-8306-93021DBFBC86}" type="datetimeFigureOut">
              <a:rPr lang="en-US" smtClean="0"/>
              <a:pPr/>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33E4DA-A040-41EA-A168-DEAAFBFCC1F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C71135A-568E-4300-8306-93021DBFBC86}" type="datetimeFigureOut">
              <a:rPr lang="en-US" smtClean="0"/>
              <a:pPr/>
              <a:t>2/10/2016</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0433E4DA-A040-41EA-A168-DEAAFBFCC1F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C71135A-568E-4300-8306-93021DBFBC86}" type="datetimeFigureOut">
              <a:rPr lang="en-US" smtClean="0"/>
              <a:pPr/>
              <a:t>2/10/2016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0433E4DA-A040-41EA-A168-DEAAFBFCC1F3}"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C71135A-568E-4300-8306-93021DBFBC86}" type="datetimeFigureOut">
              <a:rPr lang="en-US" smtClean="0"/>
              <a:pPr/>
              <a:t>2/10/2016</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0433E4DA-A040-41EA-A168-DEAAFBFCC1F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C71135A-568E-4300-8306-93021DBFBC86}" type="datetimeFigureOut">
              <a:rPr lang="en-US" smtClean="0"/>
              <a:pPr/>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0433E4DA-A040-41EA-A168-DEAAFBFCC1F3}"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C71135A-568E-4300-8306-93021DBFBC86}" type="datetimeFigureOut">
              <a:rPr lang="en-US" smtClean="0"/>
              <a:pPr/>
              <a:t>2/10/2016</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33E4DA-A040-41EA-A168-DEAAFBFCC1F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71135A-568E-4300-8306-93021DBFBC86}" type="datetimeFigureOut">
              <a:rPr lang="en-US" smtClean="0"/>
              <a:pPr/>
              <a:t>2/10/2016</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33E4DA-A040-41EA-A168-DEAAFBFCC1F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C71135A-568E-4300-8306-93021DBFBC86}" type="datetimeFigureOut">
              <a:rPr lang="en-US" smtClean="0"/>
              <a:pPr/>
              <a:t>2/10/2016</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33E4DA-A040-41EA-A168-DEAAFBFCC1F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0C71135A-568E-4300-8306-93021DBFBC86}" type="datetimeFigureOut">
              <a:rPr lang="en-US" smtClean="0"/>
              <a:pPr/>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0433E4DA-A040-41EA-A168-DEAAFBFCC1F3}"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C71135A-568E-4300-8306-93021DBFBC86}" type="datetimeFigureOut">
              <a:rPr lang="en-US" smtClean="0"/>
              <a:pPr/>
              <a:t>2/10/2016</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433E4DA-A040-41EA-A168-DEAAFBFCC1F3}"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81000"/>
            <a:ext cx="8001000" cy="1046440"/>
          </a:xfrm>
          <a:prstGeom prst="rect">
            <a:avLst/>
          </a:prstGeom>
          <a:noFill/>
        </p:spPr>
        <p:txBody>
          <a:bodyPr wrap="square" rtlCol="0">
            <a:spAutoFit/>
          </a:bodyPr>
          <a:lstStyle/>
          <a:p>
            <a:r>
              <a:rPr lang="en-US" sz="4400" dirty="0" smtClean="0"/>
              <a:t>       A SEMINAR ON MAGLEV</a:t>
            </a:r>
          </a:p>
          <a:p>
            <a:endParaRPr lang="en-US" dirty="0"/>
          </a:p>
        </p:txBody>
      </p:sp>
      <p:pic>
        <p:nvPicPr>
          <p:cNvPr id="2" name="Picture 3" descr="C:\Users\mani\Downloads\800px-A_maglev_train_coming_out,_Pudong_International_Airport,_Shanghai.jpg"/>
          <p:cNvPicPr>
            <a:picLocks noChangeAspect="1" noChangeArrowheads="1"/>
          </p:cNvPicPr>
          <p:nvPr/>
        </p:nvPicPr>
        <p:blipFill>
          <a:blip r:embed="rId2"/>
          <a:srcRect/>
          <a:stretch>
            <a:fillRect/>
          </a:stretch>
        </p:blipFill>
        <p:spPr bwMode="auto">
          <a:xfrm>
            <a:off x="0" y="1072707"/>
            <a:ext cx="9144000" cy="372789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nvGraphicFramePr>
        <p:xfrm>
          <a:off x="0" y="754490"/>
          <a:ext cx="8915400" cy="6103510"/>
        </p:xfrm>
        <a:graphic>
          <a:graphicData uri="http://schemas.openxmlformats.org/drawingml/2006/table">
            <a:tbl>
              <a:tblPr firstRow="1" bandRow="1">
                <a:tableStyleId>{5C22544A-7EE6-4342-B048-85BDC9FD1C3A}</a:tableStyleId>
              </a:tblPr>
              <a:tblGrid>
                <a:gridCol w="2768600"/>
                <a:gridCol w="2768600"/>
                <a:gridCol w="3378200"/>
              </a:tblGrid>
              <a:tr h="661261">
                <a:tc>
                  <a:txBody>
                    <a:bodyPr/>
                    <a:lstStyle/>
                    <a:p>
                      <a:pPr marL="0" marR="0" algn="just">
                        <a:spcBef>
                          <a:spcPts val="0"/>
                        </a:spcBef>
                        <a:spcAft>
                          <a:spcPts val="0"/>
                        </a:spcAft>
                      </a:pPr>
                      <a:endParaRPr lang="en-US" sz="2000" b="1" cap="all" dirty="0" smtClean="0">
                        <a:latin typeface="Times New Roman"/>
                        <a:ea typeface="Times New Roman"/>
                        <a:cs typeface="Times New Roman"/>
                      </a:endParaRPr>
                    </a:p>
                    <a:p>
                      <a:pPr marL="0" marR="0" algn="ctr">
                        <a:spcBef>
                          <a:spcPts val="0"/>
                        </a:spcBef>
                        <a:spcAft>
                          <a:spcPts val="0"/>
                        </a:spcAft>
                      </a:pPr>
                      <a:r>
                        <a:rPr lang="en-US" sz="2500" b="1" cap="all" dirty="0" smtClean="0">
                          <a:latin typeface="Times New Roman"/>
                          <a:ea typeface="Times New Roman"/>
                          <a:cs typeface="Times New Roman"/>
                        </a:rPr>
                        <a:t>Technology</a:t>
                      </a:r>
                      <a:endParaRPr lang="en-US" sz="2500" dirty="0">
                        <a:latin typeface="Times New Roman"/>
                        <a:ea typeface="Times New Roman"/>
                        <a:cs typeface="Times New Roman"/>
                      </a:endParaRPr>
                    </a:p>
                  </a:txBody>
                  <a:tcPr marL="68580" marR="68580" marT="0" marB="0"/>
                </a:tc>
                <a:tc>
                  <a:txBody>
                    <a:bodyPr/>
                    <a:lstStyle/>
                    <a:p>
                      <a:pPr marL="0" marR="0" algn="just">
                        <a:spcBef>
                          <a:spcPts val="0"/>
                        </a:spcBef>
                        <a:spcAft>
                          <a:spcPts val="0"/>
                        </a:spcAft>
                      </a:pPr>
                      <a:endParaRPr lang="en-US" sz="2000" b="1" cap="all" dirty="0" smtClean="0">
                        <a:latin typeface="Times New Roman"/>
                        <a:ea typeface="Times New Roman"/>
                        <a:cs typeface="Times New Roman"/>
                      </a:endParaRPr>
                    </a:p>
                    <a:p>
                      <a:pPr marL="0" marR="0" algn="ctr">
                        <a:spcBef>
                          <a:spcPts val="0"/>
                        </a:spcBef>
                        <a:spcAft>
                          <a:spcPts val="0"/>
                        </a:spcAft>
                      </a:pPr>
                      <a:r>
                        <a:rPr lang="en-US" sz="2500" b="1" cap="all" dirty="0" smtClean="0">
                          <a:latin typeface="Times New Roman"/>
                          <a:ea typeface="Times New Roman"/>
                          <a:cs typeface="Times New Roman"/>
                        </a:rPr>
                        <a:t>Pros</a:t>
                      </a:r>
                      <a:endParaRPr lang="en-US" sz="2500" dirty="0">
                        <a:latin typeface="Times New Roman"/>
                        <a:ea typeface="Times New Roman"/>
                        <a:cs typeface="Times New Roman"/>
                      </a:endParaRPr>
                    </a:p>
                  </a:txBody>
                  <a:tcPr marL="68580" marR="68580" marT="0" marB="0"/>
                </a:tc>
                <a:tc>
                  <a:txBody>
                    <a:bodyPr/>
                    <a:lstStyle/>
                    <a:p>
                      <a:endParaRPr kumimoji="0" lang="en-US" sz="1800" b="1" kern="1200" cap="all" dirty="0" smtClean="0">
                        <a:solidFill>
                          <a:schemeClr val="lt1"/>
                        </a:solidFill>
                        <a:latin typeface="+mn-lt"/>
                        <a:ea typeface="+mn-ea"/>
                        <a:cs typeface="+mn-cs"/>
                      </a:endParaRPr>
                    </a:p>
                    <a:p>
                      <a:pPr algn="ctr"/>
                      <a:r>
                        <a:rPr kumimoji="0" lang="en-US" sz="2500" b="1" kern="1200" cap="all" dirty="0" smtClean="0">
                          <a:solidFill>
                            <a:schemeClr val="lt1"/>
                          </a:solidFill>
                          <a:latin typeface="Times New Roman" pitchFamily="18" charset="0"/>
                          <a:ea typeface="+mn-ea"/>
                          <a:cs typeface="Times New Roman" pitchFamily="18" charset="0"/>
                        </a:rPr>
                        <a:t>Cons</a:t>
                      </a:r>
                      <a:endParaRPr lang="en-US" sz="2500" dirty="0">
                        <a:latin typeface="Times New Roman" pitchFamily="18" charset="0"/>
                        <a:cs typeface="Times New Roman" pitchFamily="18" charset="0"/>
                      </a:endParaRPr>
                    </a:p>
                  </a:txBody>
                  <a:tcPr/>
                </a:tc>
              </a:tr>
              <a:tr h="4884310">
                <a:tc>
                  <a:txBody>
                    <a:bodyPr/>
                    <a:lstStyle/>
                    <a:p>
                      <a:r>
                        <a:rPr lang="en-US" sz="2800" dirty="0" smtClean="0">
                          <a:solidFill>
                            <a:schemeClr val="dk1"/>
                          </a:solidFill>
                        </a:rPr>
                        <a:t>EDS</a:t>
                      </a:r>
                      <a:br>
                        <a:rPr lang="en-US" sz="2800" dirty="0" smtClean="0">
                          <a:solidFill>
                            <a:schemeClr val="dk1"/>
                          </a:solidFill>
                        </a:rPr>
                      </a:br>
                      <a:r>
                        <a:rPr lang="en-US" sz="2800" dirty="0" smtClean="0">
                          <a:solidFill>
                            <a:schemeClr val="dk1"/>
                          </a:solidFill>
                        </a:rPr>
                        <a:t>(Electrodynamic suspension)</a:t>
                      </a:r>
                      <a:r>
                        <a:rPr lang="en-US" sz="2800" dirty="0" smtClean="0"/>
                        <a:t/>
                      </a:r>
                      <a:br>
                        <a:rPr lang="en-US" sz="2800" dirty="0" smtClean="0"/>
                      </a:br>
                      <a:endParaRPr lang="en-US" sz="2500" dirty="0"/>
                    </a:p>
                  </a:txBody>
                  <a:tcPr/>
                </a:tc>
                <a:tc>
                  <a:txBody>
                    <a:bodyPr/>
                    <a:lstStyle/>
                    <a:p>
                      <a:pPr eaLnBrk="1" hangingPunct="1">
                        <a:buClr>
                          <a:srgbClr val="0070C0"/>
                        </a:buClr>
                        <a:buFont typeface="Wingdings" pitchFamily="2" charset="2"/>
                        <a:buChar char="Ø"/>
                      </a:pPr>
                      <a:r>
                        <a:rPr lang="fr-FR" sz="2800" dirty="0" smtClean="0">
                          <a:solidFill>
                            <a:srgbClr val="0070C0"/>
                          </a:solidFill>
                        </a:rPr>
                        <a:t>highest speed (581 km/h)</a:t>
                      </a:r>
                    </a:p>
                    <a:p>
                      <a:pPr eaLnBrk="1" hangingPunct="1">
                        <a:buClr>
                          <a:srgbClr val="0070C0"/>
                        </a:buClr>
                        <a:buFont typeface="Wingdings" pitchFamily="2" charset="2"/>
                        <a:buChar char="Ø"/>
                      </a:pPr>
                      <a:endParaRPr lang="fr-FR" sz="2800" dirty="0" smtClean="0">
                        <a:solidFill>
                          <a:srgbClr val="0070C0"/>
                        </a:solidFill>
                      </a:endParaRPr>
                    </a:p>
                    <a:p>
                      <a:pPr eaLnBrk="1" hangingPunct="1">
                        <a:buClr>
                          <a:srgbClr val="0070C0"/>
                        </a:buClr>
                        <a:buFont typeface="Wingdings" pitchFamily="2" charset="2"/>
                        <a:buChar char="Ø"/>
                      </a:pPr>
                      <a:r>
                        <a:rPr lang="fr-FR" sz="2800" dirty="0" smtClean="0">
                          <a:solidFill>
                            <a:srgbClr val="0070C0"/>
                          </a:solidFill>
                        </a:rPr>
                        <a:t>Heavy load capacity</a:t>
                      </a:r>
                    </a:p>
                    <a:p>
                      <a:pPr marL="0" marR="0" lvl="0" algn="l">
                        <a:lnSpc>
                          <a:spcPct val="100000"/>
                        </a:lnSpc>
                        <a:spcBef>
                          <a:spcPts val="0"/>
                        </a:spcBef>
                        <a:spcAft>
                          <a:spcPts val="0"/>
                        </a:spcAft>
                      </a:pPr>
                      <a:endParaRPr lang="en-US" sz="1800" spc="0" baseline="0" dirty="0">
                        <a:solidFill>
                          <a:schemeClr val="tx1"/>
                        </a:solidFill>
                        <a:latin typeface="+mn-lt"/>
                        <a:ea typeface="Times New Roman"/>
                        <a:cs typeface="Times New Roman"/>
                      </a:endParaRPr>
                    </a:p>
                  </a:txBody>
                  <a:tcPr marL="68580" marR="68580" marT="0" marB="0"/>
                </a:tc>
                <a:tc>
                  <a:txBody>
                    <a:bodyPr/>
                    <a:lstStyle/>
                    <a:p>
                      <a:pPr eaLnBrk="1" hangingPunct="1">
                        <a:buClr>
                          <a:srgbClr val="0070C0"/>
                        </a:buClr>
                        <a:buFont typeface="Wingdings" pitchFamily="2" charset="2"/>
                        <a:buChar char="Ø"/>
                      </a:pPr>
                      <a:r>
                        <a:rPr lang="fr-FR" sz="2400" dirty="0" smtClean="0">
                          <a:solidFill>
                            <a:srgbClr val="0070C0"/>
                          </a:solidFill>
                        </a:rPr>
                        <a:t>Necessary use of magneting shielding due to the strong magnetic fields.</a:t>
                      </a:r>
                    </a:p>
                    <a:p>
                      <a:pPr eaLnBrk="1" hangingPunct="1">
                        <a:buClr>
                          <a:srgbClr val="0070C0"/>
                        </a:buClr>
                        <a:buFont typeface="Wingdings" pitchFamily="2" charset="2"/>
                        <a:buChar char="Ø"/>
                      </a:pPr>
                      <a:r>
                        <a:rPr lang="fr-FR" sz="2400" dirty="0" smtClean="0">
                          <a:solidFill>
                            <a:srgbClr val="0070C0"/>
                          </a:solidFill>
                        </a:rPr>
                        <a:t>The vehicle must be wheeled to travel at low speed.</a:t>
                      </a:r>
                    </a:p>
                    <a:p>
                      <a:pPr>
                        <a:buFont typeface="Wingdings" pitchFamily="2" charset="2"/>
                        <a:buChar char="Ø"/>
                      </a:pPr>
                      <a:r>
                        <a:rPr lang="en-US" sz="2400" kern="1200" dirty="0" smtClean="0">
                          <a:solidFill>
                            <a:srgbClr val="0070C0"/>
                          </a:solidFill>
                          <a:latin typeface="+mn-lt"/>
                          <a:ea typeface="+mn-ea"/>
                          <a:cs typeface="+mn-cs"/>
                        </a:rPr>
                        <a:t>the cryogenic system uses to cool the coils can be expensive.</a:t>
                      </a:r>
                      <a:endParaRPr lang="en-US" sz="2400" kern="1200" dirty="0">
                        <a:solidFill>
                          <a:srgbClr val="0070C0"/>
                        </a:solidFill>
                        <a:latin typeface="+mn-lt"/>
                        <a:ea typeface="+mn-ea"/>
                        <a:cs typeface="+mn-cs"/>
                      </a:endParaRPr>
                    </a:p>
                  </a:txBody>
                  <a:tcPr marL="68580" marR="68580" marT="0" marB="0"/>
                </a:tc>
              </a:tr>
              <a:tr h="0">
                <a:tc>
                  <a:txBody>
                    <a:bodyPr/>
                    <a:lstStyle/>
                    <a:p>
                      <a:endParaRPr lang="en-US" sz="2500" dirty="0"/>
                    </a:p>
                  </a:txBody>
                  <a:tcPr/>
                </a:tc>
                <a:tc>
                  <a:txBody>
                    <a:bodyPr/>
                    <a:lstStyle/>
                    <a:p>
                      <a:endParaRPr lang="en-US" sz="1800" dirty="0"/>
                    </a:p>
                  </a:txBody>
                  <a:tcPr/>
                </a:tc>
                <a:tc>
                  <a:txBody>
                    <a:bodyPr/>
                    <a:lstStyle/>
                    <a:p>
                      <a:endParaRPr lang="en-US" sz="1800" dirty="0"/>
                    </a:p>
                  </a:txBody>
                  <a:tcPr/>
                </a:tc>
              </a:tr>
            </a:tbl>
          </a:graphicData>
        </a:graphic>
      </p:graphicFrame>
      <p:sp>
        <p:nvSpPr>
          <p:cNvPr id="7" name="TextBox 6"/>
          <p:cNvSpPr txBox="1"/>
          <p:nvPr/>
        </p:nvSpPr>
        <p:spPr>
          <a:xfrm>
            <a:off x="0" y="0"/>
            <a:ext cx="6781800" cy="800219"/>
          </a:xfrm>
          <a:prstGeom prst="rect">
            <a:avLst/>
          </a:prstGeom>
          <a:noFill/>
        </p:spPr>
        <p:txBody>
          <a:bodyPr wrap="square" rtlCol="0">
            <a:spAutoFit/>
          </a:bodyPr>
          <a:lstStyle/>
          <a:p>
            <a:endParaRPr lang="en-US" dirty="0" smtClean="0"/>
          </a:p>
          <a:p>
            <a:r>
              <a:rPr lang="en-US" sz="2800" b="1" dirty="0" smtClean="0">
                <a:solidFill>
                  <a:schemeClr val="accent6"/>
                </a:solidFill>
                <a:latin typeface="Aharoni" pitchFamily="2" charset="-79"/>
                <a:cs typeface="Aharoni" pitchFamily="2" charset="-79"/>
              </a:rPr>
              <a:t>PROS AND CONS OF EDS</a:t>
            </a:r>
            <a:r>
              <a:rPr lang="en-US" sz="2800" b="1" dirty="0" smtClean="0">
                <a:solidFill>
                  <a:schemeClr val="accent6"/>
                </a:solidFill>
              </a:rPr>
              <a:t>:</a:t>
            </a:r>
            <a:endParaRPr lang="en-US" sz="2800" b="1" dirty="0">
              <a:solidFill>
                <a:schemeClr val="accent6"/>
              </a:solidFill>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04800" y="1143000"/>
            <a:ext cx="8077200" cy="5693866"/>
          </a:xfrm>
          <a:prstGeom prst="rect">
            <a:avLst/>
          </a:prstGeom>
          <a:noFill/>
        </p:spPr>
        <p:txBody>
          <a:bodyPr wrap="square" rtlCol="0">
            <a:spAutoFit/>
          </a:bodyPr>
          <a:lstStyle/>
          <a:p>
            <a:r>
              <a:rPr lang="en-US" sz="2800" dirty="0" smtClean="0"/>
              <a:t>The </a:t>
            </a:r>
            <a:r>
              <a:rPr lang="en-US" sz="2800" b="1" dirty="0" smtClean="0"/>
              <a:t>Inductrack</a:t>
            </a:r>
            <a:r>
              <a:rPr lang="en-US" sz="2800" dirty="0" smtClean="0"/>
              <a:t> is a newer type of EDS that uses permanent room-temperature magnets .</a:t>
            </a:r>
          </a:p>
          <a:p>
            <a:r>
              <a:rPr lang="en-US" sz="2800" dirty="0" smtClean="0"/>
              <a:t>There are two Inductrack designs: </a:t>
            </a:r>
          </a:p>
          <a:p>
            <a:pPr>
              <a:buFont typeface="Wingdings" pitchFamily="2" charset="2"/>
              <a:buChar char="Ø"/>
            </a:pPr>
            <a:endParaRPr lang="en-US" sz="2800" dirty="0" smtClean="0"/>
          </a:p>
          <a:p>
            <a:pPr>
              <a:buFont typeface="Wingdings" pitchFamily="2" charset="2"/>
              <a:buChar char="Ø"/>
            </a:pPr>
            <a:r>
              <a:rPr lang="en-US" sz="2800" dirty="0" smtClean="0"/>
              <a:t>Inductrack I and                                     </a:t>
            </a:r>
          </a:p>
          <a:p>
            <a:pPr>
              <a:buFont typeface="Wingdings" pitchFamily="2" charset="2"/>
              <a:buChar char="Ø"/>
            </a:pPr>
            <a:r>
              <a:rPr lang="en-US" sz="2800" dirty="0" smtClean="0"/>
              <a:t>Inductrack II. </a:t>
            </a:r>
          </a:p>
          <a:p>
            <a:r>
              <a:rPr lang="en-US" sz="2800" dirty="0" smtClean="0"/>
              <a:t> </a:t>
            </a:r>
          </a:p>
          <a:p>
            <a:pPr>
              <a:buFont typeface="Wingdings" pitchFamily="2" charset="2"/>
              <a:buChar char="v"/>
            </a:pPr>
            <a:endParaRPr lang="en-US" sz="2800" dirty="0" smtClean="0"/>
          </a:p>
          <a:p>
            <a:pPr>
              <a:buFont typeface="Wingdings" pitchFamily="2" charset="2"/>
              <a:buChar char="v"/>
            </a:pPr>
            <a:r>
              <a:rPr lang="en-US" sz="2800" dirty="0" smtClean="0"/>
              <a:t>Inductrack I is designed for high speeds, while    Inductrack II is suited for slow speeds. </a:t>
            </a:r>
          </a:p>
          <a:p>
            <a:pPr>
              <a:buFont typeface="Wingdings" pitchFamily="2" charset="2"/>
              <a:buChar char="v"/>
            </a:pPr>
            <a:r>
              <a:rPr lang="en-US" sz="2800" dirty="0" smtClean="0"/>
              <a:t>If the power fails, the train can slow down gradually and stop on its auxillary wheels.</a:t>
            </a:r>
          </a:p>
          <a:p>
            <a:pPr>
              <a:buFont typeface="Wingdings" pitchFamily="2" charset="2"/>
              <a:buChar char="v"/>
            </a:pPr>
            <a:endParaRPr lang="en-US" sz="2800" dirty="0"/>
          </a:p>
        </p:txBody>
      </p:sp>
      <p:sp>
        <p:nvSpPr>
          <p:cNvPr id="11" name="TextBox 10"/>
          <p:cNvSpPr txBox="1"/>
          <p:nvPr/>
        </p:nvSpPr>
        <p:spPr>
          <a:xfrm>
            <a:off x="685800" y="304800"/>
            <a:ext cx="7696200" cy="769441"/>
          </a:xfrm>
          <a:prstGeom prst="rect">
            <a:avLst/>
          </a:prstGeom>
          <a:noFill/>
        </p:spPr>
        <p:txBody>
          <a:bodyPr wrap="square" rtlCol="0">
            <a:spAutoFit/>
          </a:bodyPr>
          <a:lstStyle/>
          <a:p>
            <a:r>
              <a:rPr lang="en-US" sz="4400" u="sng" dirty="0" smtClean="0">
                <a:solidFill>
                  <a:srgbClr val="C00000"/>
                </a:solidFill>
              </a:rPr>
              <a:t>INDUCTRACK:</a:t>
            </a:r>
            <a:endParaRPr lang="en-US" sz="4400" u="sng"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000" b="1" dirty="0" smtClean="0">
                <a:solidFill>
                  <a:schemeClr val="accent3"/>
                </a:solidFill>
              </a:rPr>
              <a:t>	Other Applications </a:t>
            </a:r>
            <a:endParaRPr lang="en-US" sz="4000" dirty="0">
              <a:solidFill>
                <a:schemeClr val="accent3"/>
              </a:solidFill>
            </a:endParaRPr>
          </a:p>
        </p:txBody>
      </p:sp>
      <p:sp>
        <p:nvSpPr>
          <p:cNvPr id="28675" name="Content Placeholder 2"/>
          <p:cNvSpPr>
            <a:spLocks noGrp="1"/>
          </p:cNvSpPr>
          <p:nvPr>
            <p:ph idx="1"/>
          </p:nvPr>
        </p:nvSpPr>
        <p:spPr>
          <a:xfrm>
            <a:off x="457200" y="1600200"/>
            <a:ext cx="7467600" cy="4873625"/>
          </a:xfrm>
        </p:spPr>
        <p:txBody>
          <a:bodyPr>
            <a:normAutofit fontScale="85000" lnSpcReduction="20000"/>
          </a:bodyPr>
          <a:lstStyle/>
          <a:p>
            <a:pPr eaLnBrk="1" hangingPunct="1"/>
            <a:r>
              <a:rPr lang="en-US" dirty="0" smtClean="0"/>
              <a:t>NASA plans to use magnetic levitation for launching of space vehicles into low earth orbit. </a:t>
            </a:r>
          </a:p>
          <a:p>
            <a:pPr eaLnBrk="1" hangingPunct="1"/>
            <a:endParaRPr lang="en-US" dirty="0" smtClean="0"/>
          </a:p>
          <a:p>
            <a:pPr eaLnBrk="1" hangingPunct="1"/>
            <a:r>
              <a:rPr lang="en-US" dirty="0" smtClean="0"/>
              <a:t>Boeing is pursuing research in MagLev to provide a Hypersonic Ground Test Facility for the Air Force. </a:t>
            </a:r>
          </a:p>
          <a:p>
            <a:pPr eaLnBrk="1" hangingPunct="1"/>
            <a:endParaRPr lang="en-US" dirty="0" smtClean="0"/>
          </a:p>
          <a:p>
            <a:pPr eaLnBrk="1" hangingPunct="1"/>
            <a:r>
              <a:rPr lang="en-US" dirty="0" smtClean="0"/>
              <a:t>The mining industry will also benefit from MagLev. </a:t>
            </a:r>
          </a:p>
          <a:p>
            <a:pPr eaLnBrk="1" hangingPunct="1"/>
            <a:endParaRPr lang="en-US" dirty="0" smtClean="0"/>
          </a:p>
          <a:p>
            <a:pPr eaLnBrk="1" hangingPunct="1"/>
            <a:r>
              <a:rPr lang="en-US" dirty="0" smtClean="0"/>
              <a:t>There are probably many more undiscovered applications! </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52400"/>
            <a:ext cx="8229600" cy="1139825"/>
          </a:xfrm>
        </p:spPr>
        <p:txBody>
          <a:bodyPr/>
          <a:lstStyle/>
          <a:p>
            <a:pPr algn="ctr" eaLnBrk="1" hangingPunct="1"/>
            <a:r>
              <a:rPr lang="en-US" sz="3600" b="1" dirty="0" smtClean="0">
                <a:solidFill>
                  <a:srgbClr val="7030A0"/>
                </a:solidFill>
                <a:latin typeface="Californian FB" pitchFamily="18" charset="0"/>
              </a:rPr>
              <a:t>CONCLUSION</a:t>
            </a:r>
          </a:p>
        </p:txBody>
      </p:sp>
      <p:sp>
        <p:nvSpPr>
          <p:cNvPr id="31747" name="Content Placeholder 2"/>
          <p:cNvSpPr>
            <a:spLocks noGrp="1"/>
          </p:cNvSpPr>
          <p:nvPr>
            <p:ph idx="1"/>
          </p:nvPr>
        </p:nvSpPr>
        <p:spPr>
          <a:xfrm>
            <a:off x="457200" y="2286000"/>
            <a:ext cx="8229600" cy="4038600"/>
          </a:xfrm>
        </p:spPr>
        <p:txBody>
          <a:bodyPr>
            <a:normAutofit/>
          </a:bodyPr>
          <a:lstStyle/>
          <a:p>
            <a:pPr eaLnBrk="1" hangingPunct="1">
              <a:buClr>
                <a:srgbClr val="C00000"/>
              </a:buClr>
              <a:buFont typeface="Wingdings" pitchFamily="2" charset="2"/>
              <a:buChar char="Ø"/>
            </a:pPr>
            <a:r>
              <a:rPr lang="en-US" sz="2800" dirty="0" smtClean="0">
                <a:solidFill>
                  <a:srgbClr val="C00000"/>
                </a:solidFill>
              </a:rPr>
              <a:t>Maglev trains use magnets to levitate and propel the trains forward. </a:t>
            </a:r>
          </a:p>
          <a:p>
            <a:pPr eaLnBrk="1" hangingPunct="1">
              <a:buClr>
                <a:srgbClr val="C00000"/>
              </a:buClr>
              <a:buFont typeface="Wingdings" pitchFamily="2" charset="2"/>
              <a:buChar char="Ø"/>
            </a:pPr>
            <a:r>
              <a:rPr lang="en-US" sz="2800" dirty="0" smtClean="0">
                <a:solidFill>
                  <a:srgbClr val="C00000"/>
                </a:solidFill>
              </a:rPr>
              <a:t>Since there is no friction these trains can reach high speeds.</a:t>
            </a:r>
          </a:p>
          <a:p>
            <a:pPr eaLnBrk="1" hangingPunct="1">
              <a:buClr>
                <a:srgbClr val="C00000"/>
              </a:buClr>
              <a:buFont typeface="Wingdings" pitchFamily="2" charset="2"/>
              <a:buChar char="Ø"/>
            </a:pPr>
            <a:r>
              <a:rPr lang="en-US" sz="2800" dirty="0" smtClean="0">
                <a:solidFill>
                  <a:srgbClr val="C00000"/>
                </a:solidFill>
              </a:rPr>
              <a:t>It is a safe and efficient way to travel.</a:t>
            </a:r>
          </a:p>
          <a:p>
            <a:pPr eaLnBrk="1" hangingPunct="1">
              <a:buClr>
                <a:srgbClr val="C00000"/>
              </a:buClr>
              <a:buNone/>
            </a:pPr>
            <a:endParaRPr lang="en-US" sz="2800" dirty="0" smtClean="0">
              <a:solidFill>
                <a:srgbClr val="C00000"/>
              </a:solidFill>
            </a:endParaRPr>
          </a:p>
          <a:p>
            <a:pPr eaLnBrk="1" hangingPunct="1">
              <a:buClr>
                <a:srgbClr val="C00000"/>
              </a:buClr>
              <a:buFont typeface="Wingdings" pitchFamily="2" charset="2"/>
              <a:buChar char="Ø"/>
            </a:pPr>
            <a:endParaRPr lang="en-US" sz="2800" dirty="0" smtClean="0">
              <a:solidFill>
                <a:srgbClr val="C00000"/>
              </a:solidFill>
            </a:endParaRPr>
          </a:p>
          <a:p>
            <a:pPr eaLnBrk="1" hangingPunct="1">
              <a:buClr>
                <a:srgbClr val="C00000"/>
              </a:buClr>
              <a:buFont typeface="Wingdings" pitchFamily="2" charset="2"/>
              <a:buChar char="Ø"/>
            </a:pPr>
            <a:endParaRPr lang="en-US" sz="2800" dirty="0" smtClean="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mani\Desktop\url 7.jpg"/>
          <p:cNvPicPr>
            <a:picLocks noChangeAspect="1" noChangeArrowheads="1"/>
          </p:cNvPicPr>
          <p:nvPr/>
        </p:nvPicPr>
        <p:blipFill>
          <a:blip r:embed="rId2"/>
          <a:srcRect/>
          <a:stretch>
            <a:fillRect/>
          </a:stretch>
        </p:blipFill>
        <p:spPr bwMode="auto">
          <a:xfrm>
            <a:off x="0" y="0"/>
            <a:ext cx="9196552" cy="6858000"/>
          </a:xfrm>
          <a:prstGeom prst="rect">
            <a:avLst/>
          </a:prstGeom>
          <a:noFill/>
        </p:spPr>
      </p:pic>
      <p:sp>
        <p:nvSpPr>
          <p:cNvPr id="4" name="Rectangle 3"/>
          <p:cNvSpPr/>
          <p:nvPr/>
        </p:nvSpPr>
        <p:spPr>
          <a:xfrm>
            <a:off x="4724400" y="381000"/>
            <a:ext cx="5334000" cy="923330"/>
          </a:xfrm>
          <a:prstGeom prst="rect">
            <a:avLst/>
          </a:prstGeom>
          <a:noFill/>
        </p:spPr>
        <p:txBody>
          <a:bodyPr wrap="square" lIns="91440" tIns="45720" rIns="91440" bIns="45720">
            <a:spAutoFit/>
          </a:bodyPr>
          <a:lstStyle/>
          <a:p>
            <a:pPr algn="ctr"/>
            <a:r>
              <a:rPr lang="en-US" sz="5400" b="1" i="1" dirty="0" smtClean="0">
                <a:ln w="1905"/>
                <a:solidFill>
                  <a:srgbClr val="FFFF00"/>
                </a:solidFill>
                <a:effectLst>
                  <a:innerShdw blurRad="69850" dist="43180" dir="5400000">
                    <a:srgbClr val="000000">
                      <a:alpha val="65000"/>
                    </a:srgbClr>
                  </a:innerShdw>
                </a:effectLst>
              </a:rPr>
              <a:t>Thank you</a:t>
            </a:r>
            <a:endParaRPr lang="en-US" sz="5400" b="1" i="1" cap="none" spc="0" dirty="0">
              <a:ln w="1905"/>
              <a:solidFill>
                <a:srgbClr val="FFFF00"/>
              </a:solidFill>
              <a:effectLst>
                <a:innerShdw blurRad="69850" dist="43180" dir="5400000">
                  <a:srgbClr val="000000">
                    <a:alpha val="65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077200" cy="769441"/>
          </a:xfrm>
          <a:prstGeom prst="rect">
            <a:avLst/>
          </a:prstGeom>
          <a:noFill/>
        </p:spPr>
        <p:txBody>
          <a:bodyPr wrap="square" rtlCol="0">
            <a:spAutoFit/>
          </a:bodyPr>
          <a:lstStyle/>
          <a:p>
            <a:r>
              <a:rPr lang="en-US" sz="4400" dirty="0" smtClean="0">
                <a:solidFill>
                  <a:srgbClr val="C00000"/>
                </a:solidFill>
              </a:rPr>
              <a:t>WHAT IS MEANT BY MAGLEV?</a:t>
            </a:r>
            <a:endParaRPr lang="en-US" sz="4400" dirty="0">
              <a:solidFill>
                <a:srgbClr val="C00000"/>
              </a:solidFill>
            </a:endParaRPr>
          </a:p>
        </p:txBody>
      </p:sp>
      <p:sp>
        <p:nvSpPr>
          <p:cNvPr id="4" name="Rectangle 3"/>
          <p:cNvSpPr/>
          <p:nvPr/>
        </p:nvSpPr>
        <p:spPr>
          <a:xfrm>
            <a:off x="838200" y="2133600"/>
            <a:ext cx="7010400" cy="584775"/>
          </a:xfrm>
          <a:prstGeom prst="rect">
            <a:avLst/>
          </a:prstGeom>
        </p:spPr>
        <p:txBody>
          <a:bodyPr wrap="square">
            <a:spAutoFit/>
          </a:bodyPr>
          <a:lstStyle/>
          <a:p>
            <a:pPr>
              <a:buFont typeface="Wingdings" pitchFamily="2" charset="2"/>
              <a:buChar char="Ø"/>
            </a:pPr>
            <a:r>
              <a:rPr lang="en-US" sz="3200" dirty="0" smtClean="0">
                <a:solidFill>
                  <a:srgbClr val="FF0000"/>
                </a:solidFill>
              </a:rPr>
              <a:t>Maglev</a:t>
            </a:r>
            <a:r>
              <a:rPr lang="en-US" sz="3200" dirty="0" smtClean="0"/>
              <a:t>=</a:t>
            </a:r>
            <a:r>
              <a:rPr lang="en-US" sz="3200" dirty="0" smtClean="0">
                <a:solidFill>
                  <a:srgbClr val="FF0000"/>
                </a:solidFill>
              </a:rPr>
              <a:t>Mag</a:t>
            </a:r>
            <a:r>
              <a:rPr lang="en-US" sz="3200" dirty="0" smtClean="0"/>
              <a:t>netic + </a:t>
            </a:r>
            <a:r>
              <a:rPr lang="en-US" sz="3200" dirty="0" smtClean="0">
                <a:solidFill>
                  <a:srgbClr val="FF0000"/>
                </a:solidFill>
              </a:rPr>
              <a:t>Lev</a:t>
            </a:r>
            <a:r>
              <a:rPr lang="en-US" sz="3200" dirty="0" smtClean="0"/>
              <a:t>itation.</a:t>
            </a:r>
            <a:endParaRPr lang="en-US" sz="3200" dirty="0"/>
          </a:p>
        </p:txBody>
      </p:sp>
      <p:sp>
        <p:nvSpPr>
          <p:cNvPr id="5" name="TextBox 4"/>
          <p:cNvSpPr txBox="1"/>
          <p:nvPr/>
        </p:nvSpPr>
        <p:spPr>
          <a:xfrm>
            <a:off x="304800" y="3352800"/>
            <a:ext cx="8458200" cy="1569660"/>
          </a:xfrm>
          <a:prstGeom prst="rect">
            <a:avLst/>
          </a:prstGeom>
          <a:noFill/>
        </p:spPr>
        <p:txBody>
          <a:bodyPr wrap="square" rtlCol="0">
            <a:spAutoFit/>
          </a:bodyPr>
          <a:lstStyle/>
          <a:p>
            <a:r>
              <a:rPr lang="en-US" sz="3200" dirty="0" smtClean="0"/>
              <a:t>Any thing which may levitate(raise or float)           by means of a magnetic power  is simply called as magnetic levitation. </a:t>
            </a:r>
            <a:endParaRPr lang="en-US" sz="3200" dirty="0"/>
          </a:p>
        </p:txBody>
      </p:sp>
      <p:sp>
        <p:nvSpPr>
          <p:cNvPr id="6" name="TextBox 5"/>
          <p:cNvSpPr txBox="1"/>
          <p:nvPr/>
        </p:nvSpPr>
        <p:spPr>
          <a:xfrm>
            <a:off x="304800" y="5257800"/>
            <a:ext cx="8229600" cy="954107"/>
          </a:xfrm>
          <a:prstGeom prst="rect">
            <a:avLst/>
          </a:prstGeom>
          <a:noFill/>
        </p:spPr>
        <p:txBody>
          <a:bodyPr wrap="square" rtlCol="0">
            <a:spAutoFit/>
          </a:bodyPr>
          <a:lstStyle/>
          <a:p>
            <a:r>
              <a:rPr lang="en-US" sz="2800" dirty="0" smtClean="0"/>
              <a:t>The term ‘MAGLEV’ can be briefly explained by  using an example of  ‘MAGLEV TRAINS’.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960438"/>
          </a:xfrm>
        </p:spPr>
        <p:txBody>
          <a:bodyPr>
            <a:noAutofit/>
          </a:bodyPr>
          <a:lstStyle/>
          <a:p>
            <a:pPr eaLnBrk="1" fontAlgn="auto" hangingPunct="1">
              <a:spcAft>
                <a:spcPts val="0"/>
              </a:spcAft>
              <a:defRPr/>
            </a:pPr>
            <a:r>
              <a:rPr lang="en-US" sz="4000" b="1" dirty="0" smtClean="0">
                <a:solidFill>
                  <a:schemeClr val="accent3"/>
                </a:solidFill>
              </a:rPr>
              <a:t>Basic Principle of Maglev Trains</a:t>
            </a:r>
            <a:endParaRPr lang="en-US" sz="4000" b="1" dirty="0">
              <a:solidFill>
                <a:schemeClr val="accent3"/>
              </a:solidFill>
            </a:endParaRPr>
          </a:p>
        </p:txBody>
      </p:sp>
      <p:sp>
        <p:nvSpPr>
          <p:cNvPr id="10243" name="Content Placeholder 2"/>
          <p:cNvSpPr>
            <a:spLocks noGrp="1"/>
          </p:cNvSpPr>
          <p:nvPr>
            <p:ph idx="1"/>
          </p:nvPr>
        </p:nvSpPr>
        <p:spPr>
          <a:xfrm>
            <a:off x="381000" y="1143000"/>
            <a:ext cx="8763000" cy="4873625"/>
          </a:xfrm>
        </p:spPr>
        <p:txBody>
          <a:bodyPr>
            <a:normAutofit/>
          </a:bodyPr>
          <a:lstStyle/>
          <a:p>
            <a:pPr eaLnBrk="1" hangingPunct="1">
              <a:buFont typeface="Wingdings" pitchFamily="2" charset="2"/>
              <a:buNone/>
            </a:pPr>
            <a:r>
              <a:rPr lang="en-US" sz="2800" dirty="0" smtClean="0"/>
              <a:t>Maglev trains have to perform the following functions to operate in high speeds</a:t>
            </a:r>
          </a:p>
          <a:p>
            <a:pPr>
              <a:buNone/>
            </a:pPr>
            <a:r>
              <a:rPr lang="en-US" sz="2800" dirty="0" smtClean="0"/>
              <a:t>1.Levitation             2.Propulsion         3.Lateral Guidance</a:t>
            </a:r>
            <a:endParaRPr lang="en-US" dirty="0" smtClean="0"/>
          </a:p>
        </p:txBody>
      </p:sp>
      <p:pic>
        <p:nvPicPr>
          <p:cNvPr id="10244" name="Picture 2"/>
          <p:cNvPicPr>
            <a:picLocks noChangeAspect="1" noChangeArrowheads="1"/>
          </p:cNvPicPr>
          <p:nvPr/>
        </p:nvPicPr>
        <p:blipFill>
          <a:blip r:embed="rId2"/>
          <a:srcRect/>
          <a:stretch>
            <a:fillRect/>
          </a:stretch>
        </p:blipFill>
        <p:spPr bwMode="auto">
          <a:xfrm>
            <a:off x="990600" y="4114800"/>
            <a:ext cx="7315200" cy="2743200"/>
          </a:xfrm>
          <a:prstGeom prst="rect">
            <a:avLst/>
          </a:prstGeom>
          <a:noFill/>
          <a:ln w="9525">
            <a:noFill/>
            <a:miter lim="800000"/>
            <a:headEnd/>
            <a:tailEnd/>
          </a:ln>
        </p:spPr>
      </p:pic>
      <p:pic>
        <p:nvPicPr>
          <p:cNvPr id="5" name="Picture 1" descr="Principle of magnetic levitation"/>
          <p:cNvPicPr>
            <a:picLocks noChangeAspect="1" noChangeArrowheads="1"/>
          </p:cNvPicPr>
          <p:nvPr/>
        </p:nvPicPr>
        <p:blipFill>
          <a:blip r:embed="rId3"/>
          <a:srcRect/>
          <a:stretch>
            <a:fillRect/>
          </a:stretch>
        </p:blipFill>
        <p:spPr bwMode="auto">
          <a:xfrm>
            <a:off x="0" y="2590800"/>
            <a:ext cx="3048000" cy="1447800"/>
          </a:xfrm>
          <a:prstGeom prst="rect">
            <a:avLst/>
          </a:prstGeom>
          <a:noFill/>
        </p:spPr>
      </p:pic>
      <p:pic>
        <p:nvPicPr>
          <p:cNvPr id="6" name="Picture 5" descr="Principle of lateral guidance"/>
          <p:cNvPicPr/>
          <p:nvPr/>
        </p:nvPicPr>
        <p:blipFill>
          <a:blip r:embed="rId4"/>
          <a:srcRect/>
          <a:stretch>
            <a:fillRect/>
          </a:stretch>
        </p:blipFill>
        <p:spPr bwMode="auto">
          <a:xfrm>
            <a:off x="6400800" y="2667000"/>
            <a:ext cx="2590800" cy="1447800"/>
          </a:xfrm>
          <a:prstGeom prst="rect">
            <a:avLst/>
          </a:prstGeom>
          <a:noFill/>
          <a:ln w="9525">
            <a:noFill/>
            <a:miter lim="800000"/>
            <a:headEnd/>
            <a:tailEnd/>
          </a:ln>
        </p:spPr>
      </p:pic>
      <p:pic>
        <p:nvPicPr>
          <p:cNvPr id="7" name="Picture 6" descr="Principle of propulsion"/>
          <p:cNvPicPr/>
          <p:nvPr/>
        </p:nvPicPr>
        <p:blipFill>
          <a:blip r:embed="rId5"/>
          <a:srcRect/>
          <a:stretch>
            <a:fillRect/>
          </a:stretch>
        </p:blipFill>
        <p:spPr bwMode="auto">
          <a:xfrm>
            <a:off x="3429000" y="2667000"/>
            <a:ext cx="2514600" cy="14478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467600" cy="731838"/>
          </a:xfrm>
        </p:spPr>
        <p:txBody>
          <a:bodyPr/>
          <a:lstStyle/>
          <a:p>
            <a:pPr eaLnBrk="1" fontAlgn="auto" hangingPunct="1">
              <a:spcAft>
                <a:spcPts val="0"/>
              </a:spcAft>
              <a:defRPr/>
            </a:pPr>
            <a:r>
              <a:rPr lang="en-US" sz="4000" b="1" dirty="0" smtClean="0">
                <a:solidFill>
                  <a:schemeClr val="accent3"/>
                </a:solidFill>
              </a:rPr>
              <a:t>Types of Maglev Trains</a:t>
            </a:r>
            <a:endParaRPr lang="en-US" sz="4000" b="1" dirty="0">
              <a:solidFill>
                <a:schemeClr val="accent3"/>
              </a:solidFill>
            </a:endParaRPr>
          </a:p>
        </p:txBody>
      </p:sp>
      <p:sp>
        <p:nvSpPr>
          <p:cNvPr id="11267" name="Content Placeholder 2"/>
          <p:cNvSpPr>
            <a:spLocks noGrp="1"/>
          </p:cNvSpPr>
          <p:nvPr>
            <p:ph idx="1"/>
          </p:nvPr>
        </p:nvSpPr>
        <p:spPr>
          <a:xfrm>
            <a:off x="381000" y="914400"/>
            <a:ext cx="7467600" cy="4873625"/>
          </a:xfrm>
        </p:spPr>
        <p:txBody>
          <a:bodyPr/>
          <a:lstStyle/>
          <a:p>
            <a:pPr eaLnBrk="1" hangingPunct="1">
              <a:buFont typeface="Wingdings" pitchFamily="2" charset="2"/>
              <a:buNone/>
              <a:defRPr/>
            </a:pPr>
            <a:r>
              <a:rPr lang="en-US" dirty="0" smtClean="0"/>
              <a:t>Based on the techniques used for Levitation there are two types of Maglev trains</a:t>
            </a:r>
          </a:p>
          <a:p>
            <a:pPr marL="457200" indent="-457200" eaLnBrk="1" hangingPunct="1">
              <a:buFont typeface="Wingdings" pitchFamily="2" charset="2"/>
              <a:buAutoNum type="arabicPeriod"/>
              <a:defRPr/>
            </a:pPr>
            <a:r>
              <a:rPr lang="en-US" dirty="0" smtClean="0"/>
              <a:t>Electro magnetic Suspension </a:t>
            </a:r>
            <a:r>
              <a:rPr lang="en-US" dirty="0"/>
              <a:t>-</a:t>
            </a:r>
            <a:r>
              <a:rPr lang="en-US" dirty="0" smtClean="0"/>
              <a:t>Attractive</a:t>
            </a:r>
          </a:p>
          <a:p>
            <a:pPr marL="457200" indent="-457200" eaLnBrk="1" hangingPunct="1">
              <a:buFont typeface="Wingdings" pitchFamily="2" charset="2"/>
              <a:buAutoNum type="arabicPeriod"/>
              <a:defRPr/>
            </a:pPr>
            <a:r>
              <a:rPr lang="en-US" dirty="0" smtClean="0"/>
              <a:t>Electro dynamic Suspension -repulsive</a:t>
            </a:r>
          </a:p>
        </p:txBody>
      </p:sp>
      <p:pic>
        <p:nvPicPr>
          <p:cNvPr id="11268" name="Picture 2" descr="9805STTRD"/>
          <p:cNvPicPr>
            <a:picLocks noChangeAspect="1" noChangeArrowheads="1"/>
          </p:cNvPicPr>
          <p:nvPr/>
        </p:nvPicPr>
        <p:blipFill>
          <a:blip r:embed="rId2"/>
          <a:srcRect/>
          <a:stretch>
            <a:fillRect/>
          </a:stretch>
        </p:blipFill>
        <p:spPr bwMode="auto">
          <a:xfrm>
            <a:off x="1143000" y="3810000"/>
            <a:ext cx="5943600" cy="3048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228600"/>
            <a:ext cx="8534400" cy="914400"/>
          </a:xfrm>
        </p:spPr>
        <p:txBody>
          <a:bodyPr/>
          <a:lstStyle/>
          <a:p>
            <a:pPr eaLnBrk="1" hangingPunct="1"/>
            <a:r>
              <a:rPr lang="en-US" dirty="0" smtClean="0"/>
              <a:t>  </a:t>
            </a:r>
            <a:r>
              <a:rPr lang="en-US" b="1" dirty="0" smtClean="0">
                <a:solidFill>
                  <a:srgbClr val="7030A0"/>
                </a:solidFill>
              </a:rPr>
              <a:t>EMS (Electromagnetic Suspension)</a:t>
            </a:r>
          </a:p>
        </p:txBody>
      </p:sp>
      <p:pic>
        <p:nvPicPr>
          <p:cNvPr id="10244" name="Picture 2"/>
          <p:cNvPicPr>
            <a:picLocks noChangeAspect="1" noChangeArrowheads="1"/>
          </p:cNvPicPr>
          <p:nvPr/>
        </p:nvPicPr>
        <p:blipFill>
          <a:blip r:embed="rId2"/>
          <a:srcRect b="38710"/>
          <a:stretch>
            <a:fillRect/>
          </a:stretch>
        </p:blipFill>
        <p:spPr bwMode="auto">
          <a:xfrm>
            <a:off x="0" y="2438400"/>
            <a:ext cx="9144000" cy="3962400"/>
          </a:xfrm>
          <a:prstGeom prst="rect">
            <a:avLst/>
          </a:prstGeom>
          <a:noFill/>
          <a:ln w="9525">
            <a:noFill/>
            <a:miter lim="800000"/>
            <a:headEnd/>
            <a:tailEnd/>
          </a:ln>
        </p:spPr>
      </p:pic>
      <p:sp>
        <p:nvSpPr>
          <p:cNvPr id="7" name="TextBox 6"/>
          <p:cNvSpPr txBox="1"/>
          <p:nvPr/>
        </p:nvSpPr>
        <p:spPr>
          <a:xfrm>
            <a:off x="762000" y="1295400"/>
            <a:ext cx="8077200" cy="1077218"/>
          </a:xfrm>
          <a:prstGeom prst="rect">
            <a:avLst/>
          </a:prstGeom>
          <a:noFill/>
        </p:spPr>
        <p:txBody>
          <a:bodyPr wrap="square" rtlCol="0">
            <a:spAutoFit/>
          </a:bodyPr>
          <a:lstStyle/>
          <a:p>
            <a:r>
              <a:rPr lang="en-US" sz="3200" b="1" dirty="0" smtClean="0"/>
              <a:t>ELECTROMAGNETIC SUSPENSION USES ELECTROMAGNETS TO LEVITATE THE TRAIN.</a:t>
            </a:r>
            <a:endParaRPr lang="en-US"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7696200" cy="523220"/>
          </a:xfrm>
          <a:prstGeom prst="rect">
            <a:avLst/>
          </a:prstGeom>
          <a:noFill/>
        </p:spPr>
        <p:txBody>
          <a:bodyPr wrap="square" rtlCol="0">
            <a:spAutoFit/>
          </a:bodyPr>
          <a:lstStyle/>
          <a:p>
            <a:r>
              <a:rPr lang="en-US" sz="2800" b="1" u="sng" dirty="0" smtClean="0">
                <a:solidFill>
                  <a:srgbClr val="C00000"/>
                </a:solidFill>
              </a:rPr>
              <a:t>1.LEVITATION PRINCIPLE IN EMS SYSTEM</a:t>
            </a:r>
            <a:r>
              <a:rPr lang="en-US" sz="2800" u="sng" dirty="0" smtClean="0">
                <a:solidFill>
                  <a:srgbClr val="C00000"/>
                </a:solidFill>
              </a:rPr>
              <a:t>:</a:t>
            </a:r>
            <a:endParaRPr lang="en-US" sz="2800" u="sng" dirty="0">
              <a:solidFill>
                <a:srgbClr val="C00000"/>
              </a:solidFill>
            </a:endParaRPr>
          </a:p>
        </p:txBody>
      </p:sp>
      <p:sp>
        <p:nvSpPr>
          <p:cNvPr id="7" name="TextBox 6"/>
          <p:cNvSpPr txBox="1"/>
          <p:nvPr/>
        </p:nvSpPr>
        <p:spPr>
          <a:xfrm>
            <a:off x="0" y="1676400"/>
            <a:ext cx="8839200" cy="1231106"/>
          </a:xfrm>
          <a:prstGeom prst="rect">
            <a:avLst/>
          </a:prstGeom>
          <a:noFill/>
        </p:spPr>
        <p:txBody>
          <a:bodyPr wrap="square" rtlCol="0">
            <a:spAutoFit/>
          </a:bodyPr>
          <a:lstStyle/>
          <a:p>
            <a:pPr lvl="0"/>
            <a:endParaRPr lang="en-US" sz="2800" dirty="0" smtClean="0"/>
          </a:p>
          <a:p>
            <a:pPr lvl="0"/>
            <a:endParaRPr lang="en-US" sz="2800" dirty="0" smtClean="0"/>
          </a:p>
          <a:p>
            <a:endParaRPr lang="en-US" dirty="0"/>
          </a:p>
        </p:txBody>
      </p:sp>
      <p:sp>
        <p:nvSpPr>
          <p:cNvPr id="9" name="TextBox 8"/>
          <p:cNvSpPr txBox="1"/>
          <p:nvPr/>
        </p:nvSpPr>
        <p:spPr>
          <a:xfrm>
            <a:off x="0" y="2133600"/>
            <a:ext cx="8077200" cy="1015663"/>
          </a:xfrm>
          <a:prstGeom prst="rect">
            <a:avLst/>
          </a:prstGeom>
          <a:noFill/>
        </p:spPr>
        <p:txBody>
          <a:bodyPr wrap="square" rtlCol="0">
            <a:spAutoFit/>
          </a:bodyPr>
          <a:lstStyle/>
          <a:p>
            <a:endParaRPr lang="en-US" sz="2800" b="1" u="sng" dirty="0" smtClean="0">
              <a:solidFill>
                <a:srgbClr val="C00000"/>
              </a:solidFill>
            </a:endParaRPr>
          </a:p>
          <a:p>
            <a:r>
              <a:rPr lang="en-US" sz="2800" b="1" u="sng" dirty="0" smtClean="0">
                <a:solidFill>
                  <a:srgbClr val="C00000"/>
                </a:solidFill>
              </a:rPr>
              <a:t>2.PRINCIPLE OF PROPULSION IN EMS SYSTEM</a:t>
            </a:r>
            <a:r>
              <a:rPr lang="en-US" sz="3200" u="sng" dirty="0" smtClean="0">
                <a:solidFill>
                  <a:srgbClr val="C00000"/>
                </a:solidFill>
              </a:rPr>
              <a:t>:</a:t>
            </a:r>
            <a:endParaRPr lang="en-US" sz="3200" u="sng" dirty="0">
              <a:solidFill>
                <a:srgbClr val="C00000"/>
              </a:solidFill>
            </a:endParaRPr>
          </a:p>
        </p:txBody>
      </p:sp>
      <p:sp>
        <p:nvSpPr>
          <p:cNvPr id="10" name="Rectangle 9"/>
          <p:cNvSpPr/>
          <p:nvPr/>
        </p:nvSpPr>
        <p:spPr>
          <a:xfrm>
            <a:off x="152400" y="2667000"/>
            <a:ext cx="7848600" cy="1938992"/>
          </a:xfrm>
          <a:prstGeom prst="rect">
            <a:avLst/>
          </a:prstGeom>
        </p:spPr>
        <p:txBody>
          <a:bodyPr wrap="square">
            <a:spAutoFit/>
          </a:bodyPr>
          <a:lstStyle/>
          <a:p>
            <a:endParaRPr lang="en-US" sz="2400" dirty="0" smtClean="0"/>
          </a:p>
          <a:p>
            <a:r>
              <a:rPr lang="en-US" sz="2400" dirty="0" smtClean="0"/>
              <a:t>The propulsion of the train is mainly based on two types of motors:</a:t>
            </a:r>
          </a:p>
          <a:p>
            <a:pPr lvl="0">
              <a:buFont typeface="Wingdings" pitchFamily="2" charset="2"/>
              <a:buChar char="Ø"/>
            </a:pPr>
            <a:r>
              <a:rPr lang="en-US" sz="2400" dirty="0" smtClean="0"/>
              <a:t>Linear Electric Motor (LEM) and, </a:t>
            </a:r>
          </a:p>
          <a:p>
            <a:pPr lvl="0">
              <a:buFont typeface="Wingdings" pitchFamily="2" charset="2"/>
              <a:buChar char="Ø"/>
            </a:pPr>
            <a:r>
              <a:rPr lang="en-US" sz="2400" dirty="0" smtClean="0"/>
              <a:t>Linear Induction Motor (LIM)</a:t>
            </a:r>
          </a:p>
        </p:txBody>
      </p:sp>
      <p:sp>
        <p:nvSpPr>
          <p:cNvPr id="11" name="Rectangle 10"/>
          <p:cNvSpPr/>
          <p:nvPr/>
        </p:nvSpPr>
        <p:spPr>
          <a:xfrm>
            <a:off x="228600" y="609600"/>
            <a:ext cx="8534400" cy="1938992"/>
          </a:xfrm>
          <a:prstGeom prst="rect">
            <a:avLst/>
          </a:prstGeom>
        </p:spPr>
        <p:txBody>
          <a:bodyPr wrap="square">
            <a:spAutoFit/>
          </a:bodyPr>
          <a:lstStyle/>
          <a:p>
            <a:r>
              <a:rPr lang="en-US" sz="2400" b="1" dirty="0" smtClean="0"/>
              <a:t>IN EMS SYSTEM “</a:t>
            </a:r>
            <a:r>
              <a:rPr lang="en-US" sz="2400" b="1" dirty="0" smtClean="0">
                <a:solidFill>
                  <a:srgbClr val="FF0000"/>
                </a:solidFill>
              </a:rPr>
              <a:t>LEVITATION BY ATTRACTION </a:t>
            </a:r>
            <a:r>
              <a:rPr lang="en-US" sz="2400" b="1" dirty="0" smtClean="0"/>
              <a:t>“ may takes place</a:t>
            </a:r>
            <a:r>
              <a:rPr lang="en-US" sz="2400" dirty="0" smtClean="0"/>
              <a:t>.</a:t>
            </a:r>
          </a:p>
          <a:p>
            <a:r>
              <a:rPr lang="en-US" sz="2400" dirty="0" smtClean="0"/>
              <a:t>Attraction is caused by having the currents within each of the circuits traveling in the same direction. It is important to note that with attractive forces created between the train and the track.</a:t>
            </a:r>
            <a:endParaRPr lang="en-US" sz="2400" dirty="0"/>
          </a:p>
        </p:txBody>
      </p:sp>
      <p:sp>
        <p:nvSpPr>
          <p:cNvPr id="12" name="TextBox 11"/>
          <p:cNvSpPr txBox="1"/>
          <p:nvPr/>
        </p:nvSpPr>
        <p:spPr>
          <a:xfrm>
            <a:off x="0" y="4267200"/>
            <a:ext cx="7162800" cy="830997"/>
          </a:xfrm>
          <a:prstGeom prst="rect">
            <a:avLst/>
          </a:prstGeom>
          <a:noFill/>
        </p:spPr>
        <p:txBody>
          <a:bodyPr wrap="square" rtlCol="0">
            <a:spAutoFit/>
          </a:bodyPr>
          <a:lstStyle/>
          <a:p>
            <a:endParaRPr lang="en-US" sz="2400" b="1" u="sng" dirty="0" smtClean="0">
              <a:solidFill>
                <a:srgbClr val="C00000"/>
              </a:solidFill>
            </a:endParaRPr>
          </a:p>
          <a:p>
            <a:r>
              <a:rPr lang="en-US" sz="2400" b="1" u="sng" dirty="0" smtClean="0">
                <a:solidFill>
                  <a:srgbClr val="C00000"/>
                </a:solidFill>
              </a:rPr>
              <a:t>3.PRINCIPLE OF LATERAL GUIDENCE IN EMS SYSTEM:</a:t>
            </a:r>
            <a:endParaRPr lang="en-US" sz="2400" b="1" u="sng" dirty="0">
              <a:solidFill>
                <a:srgbClr val="C00000"/>
              </a:solidFill>
            </a:endParaRPr>
          </a:p>
        </p:txBody>
      </p:sp>
      <p:sp>
        <p:nvSpPr>
          <p:cNvPr id="13" name="Rectangle 12"/>
          <p:cNvSpPr/>
          <p:nvPr/>
        </p:nvSpPr>
        <p:spPr>
          <a:xfrm>
            <a:off x="228600" y="4648200"/>
            <a:ext cx="8458200" cy="1938992"/>
          </a:xfrm>
          <a:prstGeom prst="rect">
            <a:avLst/>
          </a:prstGeom>
        </p:spPr>
        <p:txBody>
          <a:bodyPr wrap="square">
            <a:spAutoFit/>
          </a:bodyPr>
          <a:lstStyle/>
          <a:p>
            <a:pPr marL="274320" indent="-274320">
              <a:buFont typeface="Wingdings"/>
              <a:buChar char=""/>
              <a:defRPr/>
            </a:pPr>
            <a:endParaRPr lang="en-US" sz="2400" dirty="0" smtClean="0">
              <a:latin typeface="Arial" pitchFamily="34" charset="0"/>
              <a:cs typeface="Arial" pitchFamily="34" charset="0"/>
            </a:endParaRPr>
          </a:p>
          <a:p>
            <a:pPr marL="274320" indent="-274320">
              <a:buFont typeface="Wingdings" pitchFamily="2" charset="2"/>
              <a:buChar char="Ø"/>
              <a:defRPr/>
            </a:pPr>
            <a:r>
              <a:rPr lang="en-US" sz="2400" dirty="0" smtClean="0">
                <a:latin typeface="Arial" pitchFamily="34" charset="0"/>
                <a:cs typeface="Arial" pitchFamily="34" charset="0"/>
              </a:rPr>
              <a:t>The levitation magnets and rail are both  </a:t>
            </a:r>
          </a:p>
          <a:p>
            <a:pPr marL="274320" indent="-274320">
              <a:defRPr/>
            </a:pPr>
            <a:r>
              <a:rPr lang="en-US" sz="2400" dirty="0" smtClean="0">
                <a:latin typeface="Arial" pitchFamily="34" charset="0"/>
                <a:cs typeface="Arial" pitchFamily="34" charset="0"/>
              </a:rPr>
              <a:t>   U shaped(with rail being an inverted U). </a:t>
            </a:r>
          </a:p>
          <a:p>
            <a:pPr marL="274320" indent="-274320">
              <a:buFont typeface="Wingdings"/>
              <a:buChar char=""/>
              <a:defRPr/>
            </a:pPr>
            <a:endParaRPr lang="en-US" sz="2400" dirty="0" smtClean="0">
              <a:latin typeface="Arial" pitchFamily="34" charset="0"/>
              <a:cs typeface="Arial" pitchFamily="34" charset="0"/>
            </a:endParaRPr>
          </a:p>
          <a:p>
            <a:pPr marL="274320" indent="-274320">
              <a:buFont typeface="Wingdings" pitchFamily="2" charset="2"/>
              <a:buChar char="Ø"/>
              <a:defRPr/>
            </a:pPr>
            <a:r>
              <a:rPr lang="en-US" sz="2400" dirty="0" smtClean="0">
                <a:latin typeface="Arial" pitchFamily="34" charset="0"/>
                <a:cs typeface="Arial" pitchFamily="34" charset="0"/>
              </a:rPr>
              <a:t>The mouths of U face one another</a:t>
            </a:r>
            <a:r>
              <a:rPr lang="en-US" sz="20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533400"/>
          </a:xfrm>
        </p:spPr>
        <p:txBody>
          <a:bodyPr>
            <a:noAutofit/>
          </a:bodyPr>
          <a:lstStyle/>
          <a:p>
            <a:pPr eaLnBrk="1" hangingPunct="1">
              <a:defRPr/>
            </a:pPr>
            <a:r>
              <a:rPr lang="en-US" sz="3200" b="1" dirty="0" smtClean="0">
                <a:solidFill>
                  <a:schemeClr val="accent3"/>
                </a:solidFill>
              </a:rPr>
              <a:t>Pros and Cons of  EMS</a:t>
            </a:r>
            <a:endParaRPr lang="en-US" sz="3200" dirty="0">
              <a:solidFill>
                <a:schemeClr val="accent3"/>
              </a:solidFill>
            </a:endParaRPr>
          </a:p>
        </p:txBody>
      </p:sp>
      <p:graphicFrame>
        <p:nvGraphicFramePr>
          <p:cNvPr id="5" name="Content Placeholder 4"/>
          <p:cNvGraphicFramePr>
            <a:graphicFrameLocks noGrp="1"/>
          </p:cNvGraphicFramePr>
          <p:nvPr>
            <p:ph idx="1"/>
          </p:nvPr>
        </p:nvGraphicFramePr>
        <p:xfrm>
          <a:off x="0" y="838200"/>
          <a:ext cx="9067800" cy="6019800"/>
        </p:xfrm>
        <a:graphic>
          <a:graphicData uri="http://schemas.openxmlformats.org/drawingml/2006/table">
            <a:tbl>
              <a:tblPr firstRow="1" bandRow="1">
                <a:tableStyleId>{5C22544A-7EE6-4342-B048-85BDC9FD1C3A}</a:tableStyleId>
              </a:tblPr>
              <a:tblGrid>
                <a:gridCol w="2946400"/>
                <a:gridCol w="2946400"/>
                <a:gridCol w="3175000"/>
              </a:tblGrid>
              <a:tr h="781253">
                <a:tc>
                  <a:txBody>
                    <a:bodyPr/>
                    <a:lstStyle/>
                    <a:p>
                      <a:pPr marL="0" marR="0" algn="just">
                        <a:spcBef>
                          <a:spcPts val="0"/>
                        </a:spcBef>
                        <a:spcAft>
                          <a:spcPts val="0"/>
                        </a:spcAft>
                      </a:pPr>
                      <a:endParaRPr lang="en-US" sz="2000" b="1" cap="all" dirty="0" smtClean="0">
                        <a:latin typeface="Times New Roman"/>
                        <a:ea typeface="Times New Roman"/>
                        <a:cs typeface="Times New Roman"/>
                      </a:endParaRPr>
                    </a:p>
                    <a:p>
                      <a:pPr marL="0" marR="0" algn="ctr">
                        <a:spcBef>
                          <a:spcPts val="0"/>
                        </a:spcBef>
                        <a:spcAft>
                          <a:spcPts val="0"/>
                        </a:spcAft>
                      </a:pPr>
                      <a:r>
                        <a:rPr lang="en-US" sz="2500" b="1" cap="all" dirty="0" smtClean="0">
                          <a:latin typeface="Times New Roman"/>
                          <a:ea typeface="Times New Roman"/>
                          <a:cs typeface="Times New Roman"/>
                        </a:rPr>
                        <a:t>Technology</a:t>
                      </a:r>
                      <a:endParaRPr lang="en-US" sz="2500" dirty="0">
                        <a:latin typeface="Times New Roman"/>
                        <a:ea typeface="Times New Roman"/>
                        <a:cs typeface="Times New Roman"/>
                      </a:endParaRPr>
                    </a:p>
                  </a:txBody>
                  <a:tcPr marL="68580" marR="68580" marT="0" marB="0"/>
                </a:tc>
                <a:tc>
                  <a:txBody>
                    <a:bodyPr/>
                    <a:lstStyle/>
                    <a:p>
                      <a:pPr marL="0" marR="0" algn="just">
                        <a:spcBef>
                          <a:spcPts val="0"/>
                        </a:spcBef>
                        <a:spcAft>
                          <a:spcPts val="0"/>
                        </a:spcAft>
                      </a:pPr>
                      <a:endParaRPr lang="en-US" sz="2000" b="1" cap="all" dirty="0" smtClean="0">
                        <a:latin typeface="Times New Roman"/>
                        <a:ea typeface="Times New Roman"/>
                        <a:cs typeface="Times New Roman"/>
                      </a:endParaRPr>
                    </a:p>
                    <a:p>
                      <a:pPr marL="0" marR="0" algn="ctr">
                        <a:spcBef>
                          <a:spcPts val="0"/>
                        </a:spcBef>
                        <a:spcAft>
                          <a:spcPts val="0"/>
                        </a:spcAft>
                      </a:pPr>
                      <a:r>
                        <a:rPr lang="en-US" sz="2500" b="1" cap="all" dirty="0" smtClean="0">
                          <a:latin typeface="Times New Roman"/>
                          <a:ea typeface="Times New Roman"/>
                          <a:cs typeface="Times New Roman"/>
                        </a:rPr>
                        <a:t>Pros</a:t>
                      </a:r>
                      <a:endParaRPr lang="en-US" sz="2500" dirty="0">
                        <a:latin typeface="Times New Roman"/>
                        <a:ea typeface="Times New Roman"/>
                        <a:cs typeface="Times New Roman"/>
                      </a:endParaRPr>
                    </a:p>
                  </a:txBody>
                  <a:tcPr marL="68580" marR="68580" marT="0" marB="0"/>
                </a:tc>
                <a:tc>
                  <a:txBody>
                    <a:bodyPr/>
                    <a:lstStyle/>
                    <a:p>
                      <a:endParaRPr kumimoji="0" lang="en-US" sz="1800" b="1" kern="1200" cap="all" dirty="0" smtClean="0">
                        <a:solidFill>
                          <a:schemeClr val="lt1"/>
                        </a:solidFill>
                        <a:latin typeface="+mn-lt"/>
                        <a:ea typeface="+mn-ea"/>
                        <a:cs typeface="+mn-cs"/>
                      </a:endParaRPr>
                    </a:p>
                    <a:p>
                      <a:pPr algn="ctr"/>
                      <a:r>
                        <a:rPr kumimoji="0" lang="en-US" sz="2500" b="1" kern="1200" cap="all" dirty="0" smtClean="0">
                          <a:solidFill>
                            <a:schemeClr val="lt1"/>
                          </a:solidFill>
                          <a:latin typeface="Times New Roman" pitchFamily="18" charset="0"/>
                          <a:ea typeface="+mn-ea"/>
                          <a:cs typeface="Times New Roman" pitchFamily="18" charset="0"/>
                        </a:rPr>
                        <a:t>Cons</a:t>
                      </a:r>
                      <a:endParaRPr lang="en-US" sz="2500" dirty="0">
                        <a:latin typeface="Times New Roman" pitchFamily="18" charset="0"/>
                        <a:cs typeface="Times New Roman" pitchFamily="18" charset="0"/>
                      </a:endParaRPr>
                    </a:p>
                  </a:txBody>
                  <a:tcPr/>
                </a:tc>
              </a:tr>
              <a:tr h="4709572">
                <a:tc>
                  <a:txBody>
                    <a:bodyPr/>
                    <a:lstStyle/>
                    <a:p>
                      <a:r>
                        <a:rPr kumimoji="0" lang="en-US" sz="2500" kern="1200" dirty="0" smtClean="0">
                          <a:solidFill>
                            <a:schemeClr val="dk1"/>
                          </a:solidFill>
                          <a:latin typeface="+mn-lt"/>
                          <a:ea typeface="+mn-ea"/>
                          <a:cs typeface="+mn-cs"/>
                        </a:rPr>
                        <a:t>EMS</a:t>
                      </a:r>
                    </a:p>
                    <a:p>
                      <a:r>
                        <a:rPr kumimoji="0" lang="en-US" sz="2500" kern="1200" dirty="0" smtClean="0">
                          <a:solidFill>
                            <a:schemeClr val="dk1"/>
                          </a:solidFill>
                          <a:latin typeface="+mn-lt"/>
                          <a:ea typeface="+mn-ea"/>
                          <a:cs typeface="+mn-cs"/>
                        </a:rPr>
                        <a:t>(</a:t>
                      </a:r>
                      <a:r>
                        <a:rPr kumimoji="0" lang="en-US" sz="2500" u="none" strike="noStrike" kern="1200" dirty="0" smtClean="0">
                          <a:solidFill>
                            <a:schemeClr val="dk1"/>
                          </a:solidFill>
                          <a:latin typeface="+mn-lt"/>
                          <a:ea typeface="+mn-ea"/>
                          <a:cs typeface="+mn-cs"/>
                        </a:rPr>
                        <a:t>Electromagnetic suspension</a:t>
                      </a:r>
                      <a:r>
                        <a:rPr kumimoji="0" lang="en-US" sz="2500" kern="1200" dirty="0" smtClean="0">
                          <a:solidFill>
                            <a:schemeClr val="dk1"/>
                          </a:solidFill>
                          <a:latin typeface="+mn-lt"/>
                          <a:ea typeface="+mn-ea"/>
                          <a:cs typeface="+mn-cs"/>
                        </a:rPr>
                        <a:t>)</a:t>
                      </a:r>
                      <a:endParaRPr lang="en-US" sz="2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latin typeface="Times New Roman"/>
                        <a:ea typeface="Times New Roman"/>
                        <a:cs typeface="Times New Roman"/>
                      </a:endParaRPr>
                    </a:p>
                    <a:p>
                      <a:pPr eaLnBrk="1" hangingPunct="1">
                        <a:buFontTx/>
                        <a:buChar char="-"/>
                      </a:pPr>
                      <a:r>
                        <a:rPr lang="fr-FR" sz="2400" dirty="0" smtClean="0">
                          <a:solidFill>
                            <a:srgbClr val="0070C0"/>
                          </a:solidFill>
                        </a:rPr>
                        <a:t>Low magnetic fields inside and outside the vehicle</a:t>
                      </a:r>
                    </a:p>
                    <a:p>
                      <a:pPr eaLnBrk="1" hangingPunct="1">
                        <a:buFontTx/>
                        <a:buChar char="-"/>
                      </a:pPr>
                      <a:endParaRPr lang="fr-FR" sz="2400" dirty="0" smtClean="0">
                        <a:solidFill>
                          <a:srgbClr val="0070C0"/>
                        </a:solidFill>
                      </a:endParaRPr>
                    </a:p>
                    <a:p>
                      <a:pPr eaLnBrk="1" hangingPunct="1">
                        <a:buFontTx/>
                        <a:buChar char="-"/>
                      </a:pPr>
                      <a:r>
                        <a:rPr lang="fr-FR" sz="2400" dirty="0" smtClean="0">
                          <a:solidFill>
                            <a:srgbClr val="0070C0"/>
                          </a:solidFill>
                        </a:rPr>
                        <a:t>Commercially available</a:t>
                      </a:r>
                    </a:p>
                    <a:p>
                      <a:pPr eaLnBrk="1" hangingPunct="1">
                        <a:buFontTx/>
                        <a:buChar char="-"/>
                      </a:pPr>
                      <a:endParaRPr lang="fr-FR" sz="2800" dirty="0" smtClean="0">
                        <a:solidFill>
                          <a:srgbClr val="0070C0"/>
                        </a:solidFill>
                      </a:endParaRPr>
                    </a:p>
                    <a:p>
                      <a:pPr eaLnBrk="1" hangingPunct="1">
                        <a:buFontTx/>
                        <a:buChar char="-"/>
                      </a:pPr>
                      <a:r>
                        <a:rPr lang="fr-FR" sz="2400" dirty="0" smtClean="0">
                          <a:solidFill>
                            <a:srgbClr val="0070C0"/>
                          </a:solidFill>
                        </a:rPr>
                        <a:t>No secondary propulsion system needed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eaLnBrk="1" hangingPunct="1">
                        <a:buFontTx/>
                        <a:buChar char="-"/>
                      </a:pPr>
                      <a:r>
                        <a:rPr lang="fr-FR" sz="2400" dirty="0" smtClean="0">
                          <a:solidFill>
                            <a:srgbClr val="0070C0"/>
                          </a:solidFill>
                        </a:rPr>
                        <a:t>The system needs to be monitored by outside system to maintain the distance between the Track and the train</a:t>
                      </a:r>
                    </a:p>
                    <a:p>
                      <a:pPr eaLnBrk="1" hangingPunct="1">
                        <a:buFontTx/>
                        <a:buChar char="-"/>
                      </a:pPr>
                      <a:endParaRPr lang="fr-FR" sz="2400" dirty="0" smtClean="0">
                        <a:solidFill>
                          <a:srgbClr val="0070C0"/>
                        </a:solidFill>
                      </a:endParaRPr>
                    </a:p>
                    <a:p>
                      <a:pPr eaLnBrk="1" hangingPunct="1">
                        <a:buFontTx/>
                        <a:buChar char="-"/>
                      </a:pPr>
                      <a:r>
                        <a:rPr lang="fr-FR" sz="2400" dirty="0" smtClean="0">
                          <a:solidFill>
                            <a:srgbClr val="0070C0"/>
                          </a:solidFill>
                        </a:rPr>
                        <a:t>Vibraitions may occur due to instability and outside monitoring.</a:t>
                      </a:r>
                    </a:p>
                    <a:p>
                      <a:endParaRPr lang="en-US" dirty="0"/>
                    </a:p>
                  </a:txBody>
                  <a:tcPr/>
                </a:tc>
              </a:tr>
              <a:tr h="528975">
                <a:tc>
                  <a:txBody>
                    <a:bodyPr/>
                    <a:lstStyle/>
                    <a:p>
                      <a:endParaRPr lang="en-US" sz="2500"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05800" cy="707886"/>
          </a:xfrm>
          <a:prstGeom prst="rect">
            <a:avLst/>
          </a:prstGeom>
          <a:noFill/>
        </p:spPr>
        <p:txBody>
          <a:bodyPr wrap="square" rtlCol="0">
            <a:spAutoFit/>
          </a:bodyPr>
          <a:lstStyle/>
          <a:p>
            <a:r>
              <a:rPr lang="en-US" sz="3600" u="sng" dirty="0" smtClean="0">
                <a:solidFill>
                  <a:srgbClr val="C00000"/>
                </a:solidFill>
              </a:rPr>
              <a:t>EDS (ELECTRODYNAMIC SUSPENSION</a:t>
            </a:r>
            <a:r>
              <a:rPr lang="en-US" sz="4000" u="sng" dirty="0" smtClean="0">
                <a:solidFill>
                  <a:srgbClr val="C00000"/>
                </a:solidFill>
              </a:rPr>
              <a:t>):</a:t>
            </a:r>
            <a:endParaRPr lang="en-US" sz="4000" u="sng" dirty="0">
              <a:solidFill>
                <a:srgbClr val="C00000"/>
              </a:solidFill>
            </a:endParaRPr>
          </a:p>
        </p:txBody>
      </p:sp>
      <p:sp>
        <p:nvSpPr>
          <p:cNvPr id="3" name="TextBox 2"/>
          <p:cNvSpPr txBox="1"/>
          <p:nvPr/>
        </p:nvSpPr>
        <p:spPr>
          <a:xfrm>
            <a:off x="304800" y="1143000"/>
            <a:ext cx="8382000" cy="1846659"/>
          </a:xfrm>
          <a:prstGeom prst="rect">
            <a:avLst/>
          </a:prstGeom>
          <a:noFill/>
        </p:spPr>
        <p:txBody>
          <a:bodyPr wrap="square" rtlCol="0">
            <a:spAutoFit/>
          </a:bodyPr>
          <a:lstStyle/>
          <a:p>
            <a:r>
              <a:rPr lang="en-US" sz="2800" dirty="0" smtClean="0"/>
              <a:t> </a:t>
            </a:r>
            <a:r>
              <a:rPr lang="en-US" sz="3200" dirty="0" smtClean="0"/>
              <a:t>Electrodynamic Suspension uses   Superconductors for levitation,propulsion and lateral guidance</a:t>
            </a:r>
          </a:p>
          <a:p>
            <a:endParaRPr lang="en-US" dirty="0"/>
          </a:p>
        </p:txBody>
      </p:sp>
      <p:pic>
        <p:nvPicPr>
          <p:cNvPr id="4" name="Picture 3" descr="Common_clip_image016_0000"/>
          <p:cNvPicPr>
            <a:picLocks noChangeAspect="1" noChangeArrowheads="1"/>
          </p:cNvPicPr>
          <p:nvPr/>
        </p:nvPicPr>
        <p:blipFill>
          <a:blip r:embed="rId3"/>
          <a:srcRect/>
          <a:stretch>
            <a:fillRect/>
          </a:stretch>
        </p:blipFill>
        <p:spPr bwMode="auto">
          <a:xfrm>
            <a:off x="4114800" y="2743199"/>
            <a:ext cx="4724400" cy="4114801"/>
          </a:xfrm>
          <a:prstGeom prst="rect">
            <a:avLst/>
          </a:prstGeom>
          <a:noFill/>
          <a:ln w="9525">
            <a:noFill/>
            <a:miter lim="800000"/>
            <a:headEnd/>
            <a:tailEnd/>
          </a:ln>
        </p:spPr>
      </p:pic>
      <p:pic>
        <p:nvPicPr>
          <p:cNvPr id="5" name="Picture 2" descr="Common_clip_image014_0000"/>
          <p:cNvPicPr>
            <a:picLocks noChangeAspect="1" noChangeArrowheads="1"/>
          </p:cNvPicPr>
          <p:nvPr/>
        </p:nvPicPr>
        <p:blipFill>
          <a:blip r:embed="rId4"/>
          <a:srcRect/>
          <a:stretch>
            <a:fillRect/>
          </a:stretch>
        </p:blipFill>
        <p:spPr bwMode="auto">
          <a:xfrm>
            <a:off x="0" y="2667000"/>
            <a:ext cx="35814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800219"/>
          </a:xfrm>
          <a:prstGeom prst="rect">
            <a:avLst/>
          </a:prstGeom>
          <a:noFill/>
        </p:spPr>
        <p:txBody>
          <a:bodyPr wrap="square" rtlCol="0">
            <a:spAutoFit/>
          </a:bodyPr>
          <a:lstStyle/>
          <a:p>
            <a:r>
              <a:rPr lang="en-US" sz="2800" b="1" u="sng" dirty="0" smtClean="0">
                <a:solidFill>
                  <a:srgbClr val="C00000"/>
                </a:solidFill>
              </a:rPr>
              <a:t>1.LEVITATON PRINCIPLE IN EDS SYSTEM</a:t>
            </a:r>
            <a:r>
              <a:rPr lang="en-US" sz="2800" u="sng" dirty="0" smtClean="0">
                <a:solidFill>
                  <a:srgbClr val="C00000"/>
                </a:solidFill>
              </a:rPr>
              <a:t>:</a:t>
            </a:r>
          </a:p>
          <a:p>
            <a:endParaRPr lang="en-US" dirty="0"/>
          </a:p>
        </p:txBody>
      </p:sp>
      <p:sp>
        <p:nvSpPr>
          <p:cNvPr id="4" name="TextBox 3"/>
          <p:cNvSpPr txBox="1"/>
          <p:nvPr/>
        </p:nvSpPr>
        <p:spPr>
          <a:xfrm>
            <a:off x="0" y="914400"/>
            <a:ext cx="9144000" cy="1200329"/>
          </a:xfrm>
          <a:prstGeom prst="rect">
            <a:avLst/>
          </a:prstGeom>
          <a:noFill/>
        </p:spPr>
        <p:txBody>
          <a:bodyPr wrap="square" rtlCol="0">
            <a:spAutoFit/>
          </a:bodyPr>
          <a:lstStyle/>
          <a:p>
            <a:r>
              <a:rPr lang="en-US" sz="2400" b="1" dirty="0" smtClean="0"/>
              <a:t>IN EDS SYSTEM </a:t>
            </a:r>
            <a:r>
              <a:rPr lang="en-US" sz="2400" dirty="0" smtClean="0"/>
              <a:t>“</a:t>
            </a:r>
            <a:r>
              <a:rPr lang="en-US" sz="2400" b="1" dirty="0" smtClean="0">
                <a:solidFill>
                  <a:srgbClr val="FF0000"/>
                </a:solidFill>
              </a:rPr>
              <a:t>LEVITATION BY REPULSION</a:t>
            </a:r>
            <a:r>
              <a:rPr lang="en-US" sz="2400" b="1" dirty="0" smtClean="0"/>
              <a:t>”  may takes place.</a:t>
            </a:r>
            <a:endParaRPr lang="en-US" sz="2400" dirty="0" smtClean="0"/>
          </a:p>
          <a:p>
            <a:r>
              <a:rPr lang="en-US" sz="2400" dirty="0" smtClean="0"/>
              <a:t>The current in the top circuit travels in the opposite direction of the current in the bottom; resulting in an repulsion between the two coils</a:t>
            </a:r>
            <a:endParaRPr lang="en-US" sz="2400" dirty="0"/>
          </a:p>
        </p:txBody>
      </p:sp>
      <p:sp>
        <p:nvSpPr>
          <p:cNvPr id="5" name="TextBox 4"/>
          <p:cNvSpPr txBox="1"/>
          <p:nvPr/>
        </p:nvSpPr>
        <p:spPr>
          <a:xfrm>
            <a:off x="0" y="2286000"/>
            <a:ext cx="9144000" cy="1908215"/>
          </a:xfrm>
          <a:prstGeom prst="rect">
            <a:avLst/>
          </a:prstGeom>
          <a:noFill/>
        </p:spPr>
        <p:txBody>
          <a:bodyPr wrap="square" rtlCol="0">
            <a:spAutoFit/>
          </a:bodyPr>
          <a:lstStyle/>
          <a:p>
            <a:r>
              <a:rPr lang="en-US" sz="2800" b="1" u="sng" dirty="0" smtClean="0">
                <a:solidFill>
                  <a:srgbClr val="C00000"/>
                </a:solidFill>
              </a:rPr>
              <a:t>2.PRINCIPLE OF PROPULSION IN EDS SYSTEM</a:t>
            </a:r>
            <a:r>
              <a:rPr lang="en-US" sz="2800" u="sng" dirty="0" smtClean="0">
                <a:solidFill>
                  <a:srgbClr val="C00000"/>
                </a:solidFill>
              </a:rPr>
              <a:t>:</a:t>
            </a:r>
          </a:p>
          <a:p>
            <a:r>
              <a:rPr lang="en-US" sz="2400" dirty="0" smtClean="0"/>
              <a:t>The propulsion coils located on the sidewalls on both sides of the guideway are energized by a three-phase alternating current from a substation, creating a shifting magnetic field on the guideway</a:t>
            </a:r>
          </a:p>
          <a:p>
            <a:endParaRPr lang="en-US" dirty="0"/>
          </a:p>
        </p:txBody>
      </p:sp>
      <p:sp>
        <p:nvSpPr>
          <p:cNvPr id="7" name="TextBox 6"/>
          <p:cNvSpPr txBox="1"/>
          <p:nvPr/>
        </p:nvSpPr>
        <p:spPr>
          <a:xfrm>
            <a:off x="0" y="3962400"/>
            <a:ext cx="8382000" cy="954107"/>
          </a:xfrm>
          <a:prstGeom prst="rect">
            <a:avLst/>
          </a:prstGeom>
          <a:noFill/>
        </p:spPr>
        <p:txBody>
          <a:bodyPr wrap="square" rtlCol="0">
            <a:spAutoFit/>
          </a:bodyPr>
          <a:lstStyle/>
          <a:p>
            <a:r>
              <a:rPr lang="en-US" sz="2800" b="1" u="sng" dirty="0" smtClean="0">
                <a:solidFill>
                  <a:srgbClr val="C00000"/>
                </a:solidFill>
              </a:rPr>
              <a:t>3.PRINCIPLE OF LATERAL GUIDENCE IN EDS SYSTEM:</a:t>
            </a:r>
          </a:p>
          <a:p>
            <a:endParaRPr lang="en-US" sz="2800" dirty="0"/>
          </a:p>
        </p:txBody>
      </p:sp>
      <p:sp>
        <p:nvSpPr>
          <p:cNvPr id="8" name="TextBox 7"/>
          <p:cNvSpPr txBox="1"/>
          <p:nvPr/>
        </p:nvSpPr>
        <p:spPr>
          <a:xfrm>
            <a:off x="0" y="4457343"/>
            <a:ext cx="9144000" cy="2400657"/>
          </a:xfrm>
          <a:prstGeom prst="rect">
            <a:avLst/>
          </a:prstGeom>
          <a:noFill/>
        </p:spPr>
        <p:txBody>
          <a:bodyPr wrap="square" rtlCol="0">
            <a:spAutoFit/>
          </a:bodyPr>
          <a:lstStyle/>
          <a:p>
            <a:pPr>
              <a:spcBef>
                <a:spcPct val="50000"/>
              </a:spcBef>
              <a:buFont typeface="Arial" charset="0"/>
              <a:buChar char="•"/>
            </a:pPr>
            <a:r>
              <a:rPr lang="en-US" sz="2400" dirty="0" smtClean="0"/>
              <a:t>When one side of the train nears the side of the guideway, the super conducting magnet on the train induces a repulsive force from  the levitation coils on the side closer to the train and an attractive force from the coils on the farther side. </a:t>
            </a:r>
          </a:p>
          <a:p>
            <a:pPr>
              <a:spcBef>
                <a:spcPct val="50000"/>
              </a:spcBef>
              <a:buFont typeface="Arial" charset="0"/>
              <a:buChar char="•"/>
            </a:pPr>
            <a:r>
              <a:rPr lang="en-US" sz="2400" dirty="0" smtClean="0"/>
              <a:t>This keeps the train in the center.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856</TotalTime>
  <Words>664</Words>
  <Application>Microsoft Office PowerPoint</Application>
  <PresentationFormat>On-screen Show (4:3)</PresentationFormat>
  <Paragraphs>99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PowerPoint Presentation</vt:lpstr>
      <vt:lpstr>PowerPoint Presentation</vt:lpstr>
      <vt:lpstr>Basic Principle of Maglev Trains</vt:lpstr>
      <vt:lpstr>Types of Maglev Trains</vt:lpstr>
      <vt:lpstr>  EMS (Electromagnetic Suspension)</vt:lpstr>
      <vt:lpstr>PowerPoint Presentation</vt:lpstr>
      <vt:lpstr>Pros and Cons of  EMS</vt:lpstr>
      <vt:lpstr>PowerPoint Presentation</vt:lpstr>
      <vt:lpstr>PowerPoint Presentation</vt:lpstr>
      <vt:lpstr>PowerPoint Presentation</vt:lpstr>
      <vt:lpstr>PowerPoint Presentation</vt:lpstr>
      <vt:lpstr> Other Applications </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dc:creator>
  <cp:lastModifiedBy>Eng-Helmi</cp:lastModifiedBy>
  <cp:revision>92</cp:revision>
  <dcterms:created xsi:type="dcterms:W3CDTF">2012-12-22T13:25:52Z</dcterms:created>
  <dcterms:modified xsi:type="dcterms:W3CDTF">2016-02-10T12:37:19Z</dcterms:modified>
</cp:coreProperties>
</file>