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8" r:id="rId14"/>
    <p:sldId id="270" r:id="rId15"/>
    <p:sldId id="272" r:id="rId16"/>
  </p:sldIdLst>
  <p:sldSz cx="9144000" cy="6858000" type="screen4x3"/>
  <p:notesSz cx="6858000" cy="9144000"/>
  <p:custDataLst>
    <p:tags r:id="rId17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54E7B"/>
    <a:srgbClr val="371EA2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3" d="100"/>
          <a:sy n="73" d="100"/>
        </p:scale>
        <p:origin x="-129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F6B8-C744-4748-8CD7-45CDFE7592AF}" type="datetimeFigureOut">
              <a:rPr lang="ar-SA" smtClean="0"/>
              <a:pPr/>
              <a:t>22/02/1438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12749BB-F538-478D-B0EB-53BB3CE9AA0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F6B8-C744-4748-8CD7-45CDFE7592AF}" type="datetimeFigureOut">
              <a:rPr lang="ar-SA" smtClean="0"/>
              <a:pPr/>
              <a:t>22/02/1438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9BB-F538-478D-B0EB-53BB3CE9AA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F6B8-C744-4748-8CD7-45CDFE7592AF}" type="datetimeFigureOut">
              <a:rPr lang="ar-SA" smtClean="0"/>
              <a:pPr/>
              <a:t>22/02/1438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9BB-F538-478D-B0EB-53BB3CE9AA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F6B8-C744-4748-8CD7-45CDFE7592AF}" type="datetimeFigureOut">
              <a:rPr lang="ar-SA" smtClean="0"/>
              <a:pPr/>
              <a:t>22/02/1438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9BB-F538-478D-B0EB-53BB3CE9AA0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F6B8-C744-4748-8CD7-45CDFE7592AF}" type="datetimeFigureOut">
              <a:rPr lang="ar-SA" smtClean="0"/>
              <a:pPr/>
              <a:t>22/02/1438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2749BB-F538-478D-B0EB-53BB3CE9AA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F6B8-C744-4748-8CD7-45CDFE7592AF}" type="datetimeFigureOut">
              <a:rPr lang="ar-SA" smtClean="0"/>
              <a:pPr/>
              <a:t>22/02/1438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9BB-F538-478D-B0EB-53BB3CE9AA0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F6B8-C744-4748-8CD7-45CDFE7592AF}" type="datetimeFigureOut">
              <a:rPr lang="ar-SA" smtClean="0"/>
              <a:pPr/>
              <a:t>22/02/1438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9BB-F538-478D-B0EB-53BB3CE9AA0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F6B8-C744-4748-8CD7-45CDFE7592AF}" type="datetimeFigureOut">
              <a:rPr lang="ar-SA" smtClean="0"/>
              <a:pPr/>
              <a:t>22/02/1438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9BB-F538-478D-B0EB-53BB3CE9AA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F6B8-C744-4748-8CD7-45CDFE7592AF}" type="datetimeFigureOut">
              <a:rPr lang="ar-SA" smtClean="0"/>
              <a:pPr/>
              <a:t>22/02/1438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9BB-F538-478D-B0EB-53BB3CE9AA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F6B8-C744-4748-8CD7-45CDFE7592AF}" type="datetimeFigureOut">
              <a:rPr lang="ar-SA" smtClean="0"/>
              <a:pPr/>
              <a:t>22/02/1438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9BB-F538-478D-B0EB-53BB3CE9AA0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F6B8-C744-4748-8CD7-45CDFE7592AF}" type="datetimeFigureOut">
              <a:rPr lang="ar-SA" smtClean="0"/>
              <a:pPr/>
              <a:t>22/02/1438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2749BB-F538-478D-B0EB-53BB3CE9AA0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D1F6B8-C744-4748-8CD7-45CDFE7592AF}" type="datetimeFigureOut">
              <a:rPr lang="ar-SA" smtClean="0"/>
              <a:pPr/>
              <a:t>22/02/1438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12749BB-F538-478D-B0EB-53BB3CE9AA0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-ريم المنيف</a:t>
            </a:r>
          </a:p>
          <a:p>
            <a:r>
              <a:rPr lang="ar-SA" dirty="0" smtClean="0"/>
              <a:t>-منى الحزيم</a:t>
            </a:r>
          </a:p>
          <a:p>
            <a:r>
              <a:rPr lang="ar-SA" dirty="0" smtClean="0"/>
              <a:t>- مروه بن حميد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ص85 الى 90</a:t>
            </a:r>
            <a:endParaRPr lang="ar-SA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71431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9144000" cy="66693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ar-SA" b="1" u="sng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وصفة حكم بيع الشيء المعيب :</a:t>
            </a:r>
            <a:r>
              <a:rPr lang="ar-SA" b="1" dirty="0">
                <a:latin typeface="Arial Unicode MS" pitchFamily="34" charset="-128"/>
                <a:ea typeface="Arial Unicode MS" pitchFamily="34" charset="-128"/>
              </a:rPr>
              <a:t> </a:t>
            </a:r>
            <a:r>
              <a:rPr lang="ar-SA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إفادة </a:t>
            </a:r>
            <a:r>
              <a:rPr lang="ar-SA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بأن الملك </a:t>
            </a:r>
            <a:r>
              <a:rPr lang="ar-SA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غير لازم، لأن سلامة البدلين في عقد المعاوضة مطلوبة عادة، </a:t>
            </a:r>
            <a:r>
              <a:rPr lang="ar-SA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</a:rPr>
              <a:t>فكانت السلامة مشروطة في العقد دلالة أي ضمنًا ، </a:t>
            </a:r>
            <a:r>
              <a:rPr lang="ar-SA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</a:rPr>
              <a:t>كالمشروطة </a:t>
            </a:r>
            <a:r>
              <a:rPr lang="ar-SA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</a:rPr>
              <a:t>نصًا</a:t>
            </a:r>
            <a:r>
              <a:rPr lang="ar-SA" b="1" dirty="0">
                <a:latin typeface="Arial Unicode MS" pitchFamily="34" charset="-128"/>
                <a:ea typeface="Arial Unicode MS" pitchFamily="34" charset="-128"/>
              </a:rPr>
              <a:t> ، </a:t>
            </a:r>
            <a:endParaRPr lang="ar-SA" b="1" dirty="0" smtClean="0"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b="1" u="sng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** في رأي الحنفية و الحنابلة :</a:t>
            </a:r>
          </a:p>
          <a:p>
            <a:pPr>
              <a:buNone/>
            </a:pPr>
            <a:r>
              <a:rPr lang="ar-SA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----- يصبح </a:t>
            </a:r>
            <a:r>
              <a:rPr lang="ar-SA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العقد غير لازم. </a:t>
            </a:r>
            <a:endParaRPr lang="ar-SA" b="1" dirty="0" smtClean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b="1" dirty="0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</a:rPr>
              <a:t>----- والفسخ </a:t>
            </a:r>
            <a:r>
              <a:rPr lang="ar-SA" b="1" dirty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</a:rPr>
              <a:t>يكون بعد العلم بالعيب عملًا بخيار العيب على </a:t>
            </a:r>
            <a:r>
              <a:rPr lang="ar-SA" b="1" dirty="0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</a:rPr>
              <a:t>التراخي، </a:t>
            </a:r>
          </a:p>
          <a:p>
            <a:pPr>
              <a:buNone/>
            </a:pPr>
            <a:r>
              <a:rPr lang="ar-SA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----- ولا </a:t>
            </a:r>
            <a:r>
              <a:rPr lang="ar-SA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يشترط أن يكون رد المبيع بعد العلم بالعيب على الفور، </a:t>
            </a:r>
            <a:endParaRPr lang="ar-SA" b="1" dirty="0" smtClean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</a:rPr>
              <a:t>----- فمتى </a:t>
            </a:r>
            <a:r>
              <a:rPr lang="ar-SA" b="1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</a:rPr>
              <a:t>علم العيب فأخر الرد، لم يبطل خياره، حتى يوجد منه ما يدل على </a:t>
            </a:r>
            <a:r>
              <a:rPr lang="ar-SA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</a:rPr>
              <a:t>الرضا لانه شرع لدفع ضرر محقق ،</a:t>
            </a:r>
          </a:p>
          <a:p>
            <a:pPr>
              <a:buNone/>
            </a:pPr>
            <a:r>
              <a:rPr lang="ar-SA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----- لا يبطل بالتأخير الا اذا كان مقترنا بما يدل على الرضا .</a:t>
            </a:r>
            <a:endParaRPr lang="ar-SA" b="1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b="1" u="sng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** رأي </a:t>
            </a:r>
            <a:r>
              <a:rPr lang="ar-SA" b="1" u="sng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الشافعية</a:t>
            </a:r>
            <a:r>
              <a:rPr lang="ar-SA" b="1" dirty="0">
                <a:latin typeface="Arial Unicode MS" pitchFamily="34" charset="-128"/>
                <a:ea typeface="Arial Unicode MS" pitchFamily="34" charset="-128"/>
              </a:rPr>
              <a:t> </a:t>
            </a:r>
            <a:r>
              <a:rPr lang="ar-SA" b="1" dirty="0" smtClean="0">
                <a:latin typeface="Arial Unicode MS" pitchFamily="34" charset="-128"/>
                <a:ea typeface="Arial Unicode MS" pitchFamily="34" charset="-128"/>
              </a:rPr>
              <a:t>: </a:t>
            </a:r>
          </a:p>
          <a:p>
            <a:pPr>
              <a:buNone/>
            </a:pPr>
            <a:r>
              <a:rPr lang="ar-SA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أنه </a:t>
            </a:r>
            <a:r>
              <a:rPr lang="ar-SA" b="1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يشترط أن يكون رد المبيع بعد العلم بالعيب على الفور، فلو علم، ثم أخر رده بلا عذر، سقط حقه في الرد</a:t>
            </a:r>
            <a:r>
              <a:rPr lang="ar-SA" b="1" dirty="0">
                <a:latin typeface="Arial Unicode MS" pitchFamily="34" charset="-128"/>
                <a:ea typeface="Arial Unicode MS" pitchFamily="34" charset="-128"/>
              </a:rPr>
              <a:t>. </a:t>
            </a:r>
            <a:r>
              <a:rPr lang="ar-SA" b="1" u="sng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و المراد بالفوز: </a:t>
            </a:r>
            <a:r>
              <a:rPr lang="ar-SA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مالا يعد تراخيًا في العادة، </a:t>
            </a:r>
            <a:r>
              <a:rPr lang="ar-SA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</a:rPr>
              <a:t>فلو صلى أو أكل لا يكون متراخيًا في العادة. ودليلهم قياس الخيار الثابت بالشرع لدفع الضرر عن المال على الشفعة، فيبطل بالتأخير بغير عذر. </a:t>
            </a:r>
            <a:endParaRPr lang="ar-SA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b="1" u="sng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** وتوسط </a:t>
            </a:r>
            <a:r>
              <a:rPr lang="ar-SA" b="1" u="sng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المالكية فقالوا: </a:t>
            </a:r>
            <a:endParaRPr lang="ar-SA" b="1" u="sng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b="1" dirty="0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</a:rPr>
              <a:t>يثبت </a:t>
            </a:r>
            <a:r>
              <a:rPr lang="ar-SA" b="1" dirty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</a:rPr>
              <a:t>الخيار للمشتري لمدة يوم واحد، فإن استعمل خياره في ضمن اليوم جاز، وإن سكت عنه أكثر من يوم سقط حقه في الخيار والرد، إلا لعذر.</a:t>
            </a:r>
          </a:p>
          <a:p>
            <a:endParaRPr lang="ar-SA" b="1" dirty="0"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b="1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</a:rPr>
              <a:t>ولا يسقط حق المشتري في رد المبيع بالعيب بسبب تغيير قيمته</a:t>
            </a:r>
            <a:r>
              <a:rPr lang="ar-SA" b="1" dirty="0">
                <a:latin typeface="Arial Unicode MS" pitchFamily="34" charset="-128"/>
                <a:ea typeface="Arial Unicode MS" pitchFamily="34" charset="-128"/>
              </a:rPr>
              <a:t> ( م ٥٥٢ ) إماراتي</a:t>
            </a:r>
          </a:p>
          <a:p>
            <a:endParaRPr lang="ar-SA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48132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4087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sz="2400" b="1" u="sng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</a:rPr>
              <a:t>خيار العيب في شراء أشياء </a:t>
            </a:r>
            <a:r>
              <a:rPr lang="ar-SA" sz="2400" b="1" u="sng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</a:rPr>
              <a:t>متعددة:</a:t>
            </a:r>
            <a:endParaRPr lang="ar-SA" sz="2400" b="1" u="sng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</a:endParaRPr>
          </a:p>
          <a:p>
            <a:endParaRPr lang="ar-SA" sz="2000" b="1" dirty="0"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sz="2400" b="1" u="sng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إذا اشترى شخص أشياء متعددة صفقة واحدة فإما أن يظهر العيب في بعضها قبل التسليم أو بعد </a:t>
            </a:r>
            <a:r>
              <a:rPr lang="ar-SA" sz="2400" b="1" u="sng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التسليم:</a:t>
            </a:r>
            <a:endParaRPr lang="ar-SA" sz="2400" b="1" u="sng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</a:endParaRPr>
          </a:p>
          <a:p>
            <a:endParaRPr lang="ar-SA" sz="2400" b="1" dirty="0"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sz="2400" b="1" u="sng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-- فإن </a:t>
            </a:r>
            <a:r>
              <a:rPr lang="ar-SA" sz="2400" b="1" u="sng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ظهر العيب في بعضها قبل التسليم ، </a:t>
            </a:r>
            <a:endParaRPr lang="ar-SA" sz="2400" b="1" u="sng" dirty="0" smtClean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فالمشتري </a:t>
            </a:r>
            <a:r>
              <a:rPr lang="ar-SA" sz="24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بالخيار بين قبولها بالثمن المسمى أوردها كلها.</a:t>
            </a:r>
          </a:p>
          <a:p>
            <a:endParaRPr lang="ar-SA" sz="2400" b="1" dirty="0"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sz="2400" b="1" u="sng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وإن ظهر العيب في بعضها بعد التسليم، و ليس في تفريقها ضرر</a:t>
            </a:r>
            <a:r>
              <a:rPr lang="ar-SA" sz="2400" b="1" u="sng" dirty="0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</a:rPr>
              <a:t>،(قابلة للقسمة )</a:t>
            </a:r>
            <a:endParaRPr lang="ar-SA" sz="2400" b="1" u="sng" dirty="0" smtClean="0"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</a:rPr>
              <a:t> </a:t>
            </a:r>
            <a:r>
              <a:rPr lang="ar-SA" sz="24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</a:rPr>
              <a:t>فللمشتري رد المعيب بحصته من الثمن، وليس له أن يرد الجميع بدون رضا البائع.</a:t>
            </a:r>
          </a:p>
          <a:p>
            <a:endParaRPr lang="ar-SA" sz="2400" b="1" dirty="0"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sz="2400" b="1" u="sng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وإن ظهر العيب في بعضها بعد التسليم إن </a:t>
            </a:r>
            <a:r>
              <a:rPr lang="ar-SA" sz="2400" b="1" u="sng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كان في تفريقها </a:t>
            </a:r>
            <a:r>
              <a:rPr lang="ar-SA" sz="2400" b="1" u="sng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ضرر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</a:rPr>
              <a:t> </a:t>
            </a:r>
            <a:r>
              <a:rPr lang="ar-SA" sz="2400" b="1" u="sng" dirty="0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</a:rPr>
              <a:t>،(غير قابلة </a:t>
            </a:r>
            <a:r>
              <a:rPr lang="ar-SA" sz="2400" b="1" u="sng" dirty="0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</a:rPr>
              <a:t>للقسمة ) </a:t>
            </a:r>
            <a:endParaRPr lang="ar-SA" sz="2400" b="1" u="sng" dirty="0" smtClean="0"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</a:rPr>
              <a:t>فله </a:t>
            </a:r>
            <a:r>
              <a:rPr lang="ar-SA" sz="2400" b="1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</a:rPr>
              <a:t>أن يرد جميع المبيع </a:t>
            </a:r>
            <a:r>
              <a:rPr lang="ar-SA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</a:rPr>
              <a:t>أو </a:t>
            </a:r>
            <a:r>
              <a:rPr lang="ar-SA" sz="2400" b="1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</a:rPr>
              <a:t>يقبله بكل الثمن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 (م ٥٥٠ ) إماراتي (م٥١٩ ) أردني.</a:t>
            </a:r>
          </a:p>
          <a:p>
            <a:pPr>
              <a:buNone/>
            </a:pPr>
            <a:r>
              <a:rPr lang="ar-SA" sz="2400" b="1" u="sng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</a:rPr>
              <a:t>وهذا </a:t>
            </a:r>
            <a:r>
              <a:rPr lang="ar-SA" sz="2400" b="1" u="sng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</a:rPr>
              <a:t>مأخوذ من المذهب الحنفي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(م ٣٥١ مجلة) و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</a:rPr>
              <a:t>(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٥٣٤-٥٣٢مرشد الحيران).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44879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9144000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sz="2800" b="1" u="sng" dirty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أما غلة المبيع الحادثة بين البيع و الرد </a:t>
            </a:r>
            <a:r>
              <a:rPr lang="ar-SA" sz="2800" b="1" u="sng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بالعيب:</a:t>
            </a:r>
            <a:endParaRPr lang="ar-SA" sz="2800" b="1" u="sng" dirty="0">
              <a:solidFill>
                <a:schemeClr val="accent1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</a:endParaRPr>
          </a:p>
          <a:p>
            <a:endParaRPr lang="ar-SA" sz="2800" b="1" dirty="0"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sz="2800" b="1" dirty="0">
                <a:latin typeface="Arial Unicode MS" pitchFamily="34" charset="-128"/>
                <a:ea typeface="Arial Unicode MS" pitchFamily="34" charset="-128"/>
              </a:rPr>
              <a:t>ففي حكمها تفصيل مأخوذ من التقنين المالكي (م١٠٣) :</a:t>
            </a:r>
          </a:p>
          <a:p>
            <a:pPr>
              <a:buNone/>
            </a:pPr>
            <a:r>
              <a:rPr lang="ar-SA" sz="2800" b="1" u="sng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أ- </a:t>
            </a:r>
            <a:r>
              <a:rPr lang="ar-SA" sz="2800" b="1" u="sng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تكون غلة المبيع المردود بالعيب والتي لا تعتبر كجزء منه </a:t>
            </a:r>
            <a:r>
              <a:rPr lang="ar-SA" sz="2800" b="1" u="sng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: </a:t>
            </a:r>
            <a:r>
              <a:rPr lang="ar-SA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كسكنى </a:t>
            </a:r>
            <a:r>
              <a:rPr lang="ar-SA" sz="2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الدار وإسكانها ، وركوب السيارة وإيجارها ، وألبان الماشية ونحو ذلك </a:t>
            </a:r>
            <a:r>
              <a:rPr lang="ar-SA" sz="2800" b="1" u="sng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للمشتري من وقت قبضه للمبيع إلى يوم فسخ البيع ، ولا يحق له الرجوع على البائع بما أنفقه على المبيع ، لأن الغرم بالغنم، والفلك في نظير الضمان.</a:t>
            </a:r>
          </a:p>
          <a:p>
            <a:endParaRPr lang="ar-SA" sz="2800" b="1" dirty="0"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sz="2800" b="1" u="sng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ب- أما غلة المبيع التي تعتبر كجزء منه </a:t>
            </a:r>
            <a:r>
              <a:rPr lang="ar-SA" sz="2800" b="1" u="sng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: </a:t>
            </a:r>
            <a:r>
              <a:rPr lang="ar-SA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كولد </a:t>
            </a:r>
            <a:r>
              <a:rPr lang="ar-SA" sz="2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الحيوان ‏التي تعتبر كجزء من </a:t>
            </a:r>
            <a:r>
              <a:rPr lang="ar-SA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حدث </a:t>
            </a:r>
            <a:r>
              <a:rPr lang="ar-SA" sz="2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عند المشتري بعد </a:t>
            </a:r>
            <a:r>
              <a:rPr lang="ar-SA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شراء أمه، </a:t>
            </a:r>
            <a:r>
              <a:rPr lang="ar-SA" sz="2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والثمرة المؤبرة،  والصوف التام وقت شراء أصل كل منهما</a:t>
            </a:r>
            <a:r>
              <a:rPr lang="ar-SA" sz="2800" b="1" dirty="0">
                <a:latin typeface="Arial Unicode MS" pitchFamily="34" charset="-128"/>
                <a:ea typeface="Arial Unicode MS" pitchFamily="34" charset="-128"/>
              </a:rPr>
              <a:t>، </a:t>
            </a:r>
            <a:r>
              <a:rPr lang="ar-SA" sz="2800" b="1" u="sng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فتكون للبائع</a:t>
            </a:r>
            <a:r>
              <a:rPr lang="ar-SA" sz="2800" b="1" u="sng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.</a:t>
            </a:r>
          </a:p>
          <a:p>
            <a:pPr>
              <a:buNone/>
            </a:pPr>
            <a:endParaRPr lang="ar-SA" sz="2800" b="1" dirty="0"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sz="2800" b="1" u="sng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ج- وأما المبيع الذي لا غلة له</a:t>
            </a:r>
            <a:r>
              <a:rPr lang="ar-SA" sz="2800" b="1" dirty="0">
                <a:latin typeface="Arial Unicode MS" pitchFamily="34" charset="-128"/>
                <a:ea typeface="Arial Unicode MS" pitchFamily="34" charset="-128"/>
              </a:rPr>
              <a:t>، </a:t>
            </a:r>
            <a:r>
              <a:rPr lang="ar-SA" sz="2800" b="1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فيكون للمشتري </a:t>
            </a:r>
            <a:r>
              <a:rPr lang="ar-SA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الرجوع </a:t>
            </a:r>
            <a:r>
              <a:rPr lang="ar-SA" sz="2800" b="1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على البائع بما أنفقه </a:t>
            </a:r>
            <a:r>
              <a:rPr lang="ar-SA" sz="2800" b="1" dirty="0">
                <a:latin typeface="Arial Unicode MS" pitchFamily="34" charset="-128"/>
                <a:ea typeface="Arial Unicode MS" pitchFamily="34" charset="-128"/>
              </a:rPr>
              <a:t>( م٥٥٣ ) إماراتي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75909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4294967295"/>
          </p:nvPr>
        </p:nvSpPr>
        <p:spPr>
          <a:xfrm>
            <a:off x="0" y="188640"/>
            <a:ext cx="9144000" cy="648072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sz="2400" b="1" u="sng" dirty="0" smtClean="0">
                <a:solidFill>
                  <a:srgbClr val="FF0000"/>
                </a:solidFill>
              </a:rPr>
              <a:t>موانع الرد بالعيب وسقوط الضمان:</a:t>
            </a:r>
          </a:p>
          <a:p>
            <a:pPr>
              <a:buNone/>
            </a:pPr>
            <a:r>
              <a:rPr lang="ar-SA" sz="2400" b="1" u="sng" smtClean="0">
                <a:solidFill>
                  <a:srgbClr val="0070C0"/>
                </a:solidFill>
              </a:rPr>
              <a:t>يمتنع </a:t>
            </a:r>
            <a:r>
              <a:rPr lang="ar-SA" sz="2400" b="1" u="sng" smtClean="0">
                <a:solidFill>
                  <a:srgbClr val="0070C0"/>
                </a:solidFill>
              </a:rPr>
              <a:t>الرد للمبيع على مالكه االبائع  بالعيب بالخفي </a:t>
            </a:r>
            <a:r>
              <a:rPr lang="ar-SA" sz="2400" b="1" u="sng" dirty="0" smtClean="0">
                <a:solidFill>
                  <a:srgbClr val="0070C0"/>
                </a:solidFill>
              </a:rPr>
              <a:t>،ويسقط الخيار بعد ثبوتة ،ويلزم البيع بأسباب هي :</a:t>
            </a:r>
          </a:p>
          <a:p>
            <a:pPr>
              <a:buNone/>
            </a:pPr>
            <a:r>
              <a:rPr lang="ar-SA" sz="2400" b="1" u="sng" dirty="0" smtClean="0">
                <a:solidFill>
                  <a:srgbClr val="00B050"/>
                </a:solidFill>
              </a:rPr>
              <a:t>1ـ الرضاء بالعيب بعد العلم به :</a:t>
            </a:r>
          </a:p>
          <a:p>
            <a:pPr>
              <a:buNone/>
            </a:pPr>
            <a:r>
              <a:rPr lang="ar-SA" sz="2400" b="1" dirty="0" smtClean="0"/>
              <a:t> </a:t>
            </a:r>
            <a:r>
              <a:rPr lang="ar-SA" sz="2400" b="1" u="sng" dirty="0" smtClean="0"/>
              <a:t>** </a:t>
            </a:r>
            <a:r>
              <a:rPr lang="ar-SA" sz="2400" b="1" u="sng" dirty="0" smtClean="0">
                <a:solidFill>
                  <a:srgbClr val="C00000"/>
                </a:solidFill>
              </a:rPr>
              <a:t>إما صراحة :</a:t>
            </a:r>
          </a:p>
          <a:p>
            <a:pPr>
              <a:buNone/>
            </a:pPr>
            <a:r>
              <a:rPr lang="ar-SA" sz="2400" b="1" dirty="0" smtClean="0">
                <a:solidFill>
                  <a:srgbClr val="002060"/>
                </a:solidFill>
              </a:rPr>
              <a:t>-- كقول المشتري :رضيت بالعيب ،او اجزت البيع ،</a:t>
            </a:r>
          </a:p>
          <a:p>
            <a:pPr>
              <a:buNone/>
            </a:pPr>
            <a:r>
              <a:rPr lang="ar-SA" sz="2400" b="1" u="sng" dirty="0" smtClean="0">
                <a:solidFill>
                  <a:srgbClr val="C00000"/>
                </a:solidFill>
              </a:rPr>
              <a:t>** او دلالة :</a:t>
            </a:r>
          </a:p>
          <a:p>
            <a:pPr>
              <a:buNone/>
            </a:pPr>
            <a:r>
              <a:rPr lang="ar-SA" sz="2400" b="1" dirty="0" smtClean="0">
                <a:solidFill>
                  <a:srgbClr val="00B0F0"/>
                </a:solidFill>
              </a:rPr>
              <a:t>-- كصبغ الثوب او قطعه ،</a:t>
            </a:r>
          </a:p>
          <a:p>
            <a:pPr>
              <a:buNone/>
            </a:pPr>
            <a:r>
              <a:rPr lang="ar-SA" sz="2400" b="1" dirty="0" smtClean="0">
                <a:solidFill>
                  <a:srgbClr val="002060"/>
                </a:solidFill>
              </a:rPr>
              <a:t>-- او البناء على الارض </a:t>
            </a:r>
          </a:p>
          <a:p>
            <a:pPr>
              <a:buNone/>
            </a:pPr>
            <a:r>
              <a:rPr lang="ar-SA" sz="2400" b="1" dirty="0" smtClean="0">
                <a:solidFill>
                  <a:srgbClr val="00B0F0"/>
                </a:solidFill>
              </a:rPr>
              <a:t>-- او طحن الحنطة او شي اللحم </a:t>
            </a:r>
            <a:r>
              <a:rPr lang="ar-SA" sz="2400" b="1" dirty="0" smtClean="0"/>
              <a:t>،</a:t>
            </a:r>
          </a:p>
          <a:p>
            <a:pPr>
              <a:buNone/>
            </a:pPr>
            <a:r>
              <a:rPr lang="ar-SA" sz="2400" b="1" dirty="0" smtClean="0">
                <a:solidFill>
                  <a:srgbClr val="002060"/>
                </a:solidFill>
              </a:rPr>
              <a:t>--  او بيع الشيء او هبته او رهنه ولو بلا تسليم ،</a:t>
            </a:r>
          </a:p>
          <a:p>
            <a:pPr>
              <a:buNone/>
            </a:pPr>
            <a:r>
              <a:rPr lang="ar-SA" sz="2400" b="1" dirty="0" smtClean="0">
                <a:solidFill>
                  <a:srgbClr val="00B0F0"/>
                </a:solidFill>
              </a:rPr>
              <a:t>-- او استعمال الشيء كلبس الثوب وركوب الدابة ، ومداواة المبيع </a:t>
            </a:r>
            <a:r>
              <a:rPr lang="ar-SA" sz="2400" b="1" dirty="0" smtClean="0"/>
              <a:t>.</a:t>
            </a:r>
          </a:p>
          <a:p>
            <a:pPr>
              <a:buNone/>
            </a:pPr>
            <a:endParaRPr lang="ar-SA" sz="2400" b="1" dirty="0" smtClean="0"/>
          </a:p>
          <a:p>
            <a:pPr>
              <a:buNone/>
            </a:pPr>
            <a:r>
              <a:rPr lang="ar-SA" sz="2400" b="1" u="sng" dirty="0" smtClean="0">
                <a:solidFill>
                  <a:srgbClr val="00B050"/>
                </a:solidFill>
              </a:rPr>
              <a:t>2ـ التصرف في المبيع :</a:t>
            </a:r>
          </a:p>
          <a:p>
            <a:pPr>
              <a:buNone/>
            </a:pPr>
            <a:r>
              <a:rPr lang="ar-SA" sz="2400" b="1" dirty="0" smtClean="0">
                <a:solidFill>
                  <a:srgbClr val="FF0000"/>
                </a:solidFill>
              </a:rPr>
              <a:t>اذا تصرف المشتري في المبيع تصرف المالك بعد اطلاعه على العيب القديم  </a:t>
            </a:r>
            <a:r>
              <a:rPr lang="ar-SA" sz="2400" b="1" u="sng" dirty="0" smtClean="0">
                <a:solidFill>
                  <a:srgbClr val="0070C0"/>
                </a:solidFill>
              </a:rPr>
              <a:t>سقط خياره </a:t>
            </a:r>
            <a:r>
              <a:rPr lang="ar-SA" sz="2400" b="1" dirty="0" smtClean="0">
                <a:solidFill>
                  <a:srgbClr val="FF0000"/>
                </a:solidFill>
              </a:rPr>
              <a:t>.</a:t>
            </a:r>
          </a:p>
          <a:p>
            <a:endParaRPr lang="ar-SA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4294967295"/>
          </p:nvPr>
        </p:nvSpPr>
        <p:spPr>
          <a:xfrm>
            <a:off x="179512" y="188640"/>
            <a:ext cx="8784976" cy="648072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ar-SA" sz="2800" b="1" u="sng" dirty="0" smtClean="0">
                <a:solidFill>
                  <a:srgbClr val="00B050"/>
                </a:solidFill>
              </a:rPr>
              <a:t>3ـ هلاك المبيع : </a:t>
            </a:r>
          </a:p>
          <a:p>
            <a:pPr>
              <a:buNone/>
            </a:pPr>
            <a:r>
              <a:rPr lang="ar-SA" sz="2800" b="1" dirty="0" smtClean="0">
                <a:solidFill>
                  <a:srgbClr val="0070C0"/>
                </a:solidFill>
              </a:rPr>
              <a:t>اذا هلك المبيع بعيب قديم في يد المشتري ،او استهلكه قبل علمه بالعيب القديم .</a:t>
            </a:r>
          </a:p>
          <a:p>
            <a:pPr>
              <a:buNone/>
            </a:pPr>
            <a:endParaRPr lang="ar-SA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SA" b="1" u="sng" dirty="0" smtClean="0">
                <a:solidFill>
                  <a:srgbClr val="002060"/>
                </a:solidFill>
              </a:rPr>
              <a:t>والمقرر فقها انه يجوز الرجوع على البائع للمطالبة بفرق نقصان العيب في حالات ثلاث :</a:t>
            </a:r>
          </a:p>
          <a:p>
            <a:pPr>
              <a:buNone/>
            </a:pPr>
            <a:r>
              <a:rPr lang="ar-SA" b="1" dirty="0" smtClean="0">
                <a:solidFill>
                  <a:srgbClr val="FF0000"/>
                </a:solidFill>
              </a:rPr>
              <a:t>-- هلاك المبيع </a:t>
            </a:r>
          </a:p>
          <a:p>
            <a:pPr>
              <a:buNone/>
            </a:pPr>
            <a:r>
              <a:rPr lang="ar-SA" b="1" dirty="0" smtClean="0"/>
              <a:t>-- تعيبه بعيب جديد </a:t>
            </a:r>
          </a:p>
          <a:p>
            <a:pPr>
              <a:buNone/>
            </a:pPr>
            <a:r>
              <a:rPr lang="ar-SA" b="1" dirty="0" smtClean="0">
                <a:solidFill>
                  <a:srgbClr val="7030A0"/>
                </a:solidFill>
              </a:rPr>
              <a:t>-- تغيير صورته بحيث اصبح له اسم جديد او طروء زيادة فيه</a:t>
            </a:r>
            <a:r>
              <a:rPr lang="ar-SA" b="1" dirty="0" smtClean="0"/>
              <a:t>.</a:t>
            </a:r>
          </a:p>
          <a:p>
            <a:pPr>
              <a:buNone/>
            </a:pPr>
            <a:endParaRPr lang="ar-SA" b="1" dirty="0" smtClean="0"/>
          </a:p>
          <a:p>
            <a:pPr>
              <a:buNone/>
            </a:pPr>
            <a:r>
              <a:rPr lang="ar-SA" b="1" u="sng" dirty="0" smtClean="0">
                <a:solidFill>
                  <a:srgbClr val="00B050"/>
                </a:solidFill>
              </a:rPr>
              <a:t>4ـ حدوث عيب جديد :</a:t>
            </a:r>
            <a:r>
              <a:rPr lang="ar-SA" b="1" dirty="0" smtClean="0">
                <a:solidFill>
                  <a:srgbClr val="7030A0"/>
                </a:solidFill>
              </a:rPr>
              <a:t>اذا حدث في المبيع لدى المشتري عيب جديد ،فليس له ان يرده بالعيب القديم </a:t>
            </a:r>
            <a:r>
              <a:rPr lang="ar-SA" b="1" dirty="0" smtClean="0"/>
              <a:t>، </a:t>
            </a:r>
            <a:r>
              <a:rPr lang="ar-SA" b="1" u="sng" dirty="0" smtClean="0">
                <a:solidFill>
                  <a:srgbClr val="FF0000"/>
                </a:solidFill>
              </a:rPr>
              <a:t>وإنما له كما بينا مطالبة البائع بأخذه على عيبه الجديد</a:t>
            </a:r>
            <a:r>
              <a:rPr lang="ar-SA" b="1" dirty="0" smtClean="0"/>
              <a:t>.</a:t>
            </a:r>
          </a:p>
          <a:p>
            <a:pPr>
              <a:buNone/>
            </a:pPr>
            <a:r>
              <a:rPr lang="ar-SA" b="1" dirty="0" smtClean="0">
                <a:solidFill>
                  <a:srgbClr val="0070C0"/>
                </a:solidFill>
              </a:rPr>
              <a:t>واذا زال العيب الحادث ،عاد للمشتري حق رد المبيع على البائع بالعيب القديم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4294967295"/>
          </p:nvPr>
        </p:nvSpPr>
        <p:spPr>
          <a:xfrm>
            <a:off x="179512" y="188640"/>
            <a:ext cx="8784976" cy="666936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ar-SA" sz="2800" b="1" dirty="0" smtClean="0"/>
              <a:t>5</a:t>
            </a:r>
            <a:r>
              <a:rPr lang="ar-SA" sz="2800" b="1" u="sng" dirty="0" smtClean="0">
                <a:solidFill>
                  <a:srgbClr val="00B050"/>
                </a:solidFill>
              </a:rPr>
              <a:t>ـ طروء زيادة في المبيع :</a:t>
            </a:r>
            <a:endParaRPr lang="ar-SA" sz="2800" b="1" u="sng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7030A0"/>
                </a:solidFill>
              </a:rPr>
              <a:t>اذا طرأت في المبيع مانعة من الرد ، ثم ظهر للمشتري عيب قديم فيه </a:t>
            </a:r>
            <a:r>
              <a:rPr lang="ar-SA" sz="2800" b="1" dirty="0" smtClean="0"/>
              <a:t>،</a:t>
            </a:r>
            <a:r>
              <a:rPr lang="ar-SA" sz="2800" b="1" dirty="0" smtClean="0">
                <a:solidFill>
                  <a:srgbClr val="0070C0"/>
                </a:solidFill>
              </a:rPr>
              <a:t>فإنه يرجع على البائع بنقصان العيب ،وليس للبائع الحق في استرداد المبيع </a:t>
            </a:r>
            <a:r>
              <a:rPr lang="ar-SA" sz="2800" b="1" u="sng" dirty="0" smtClean="0">
                <a:solidFill>
                  <a:srgbClr val="00B050"/>
                </a:solidFill>
              </a:rPr>
              <a:t>والزياده المانعة: </a:t>
            </a:r>
            <a:r>
              <a:rPr lang="ar-SA" sz="2800" b="1" dirty="0" smtClean="0">
                <a:solidFill>
                  <a:srgbClr val="FF0000"/>
                </a:solidFill>
              </a:rPr>
              <a:t>هي كل شيء من مال المشتري يتصل بالمبيع </a:t>
            </a:r>
            <a:r>
              <a:rPr lang="ar-SA" sz="2800" b="1" dirty="0" smtClean="0"/>
              <a:t>.</a:t>
            </a:r>
          </a:p>
          <a:p>
            <a:pPr>
              <a:buNone/>
            </a:pPr>
            <a:endParaRPr lang="ar-SA" sz="2800" b="1" dirty="0" smtClean="0"/>
          </a:p>
          <a:p>
            <a:pPr>
              <a:buNone/>
            </a:pPr>
            <a:r>
              <a:rPr lang="ar-SA" sz="2800" b="1" u="sng" dirty="0" smtClean="0">
                <a:solidFill>
                  <a:srgbClr val="C00000"/>
                </a:solidFill>
              </a:rPr>
              <a:t>سقوط دعوى الضمان بالتقادم :</a:t>
            </a:r>
          </a:p>
          <a:p>
            <a:pPr>
              <a:buNone/>
            </a:pPr>
            <a:r>
              <a:rPr lang="ar-SA" sz="2800" b="1" dirty="0" smtClean="0"/>
              <a:t>عرفنا اراء الفقهاء </a:t>
            </a:r>
            <a:r>
              <a:rPr lang="ar-SA" sz="2800" b="1" u="sng" dirty="0" smtClean="0">
                <a:solidFill>
                  <a:srgbClr val="0070C0"/>
                </a:solidFill>
              </a:rPr>
              <a:t>في وقت استعمال الخيار على الفور ام على التراخي </a:t>
            </a:r>
            <a:r>
              <a:rPr lang="ar-SA" sz="2800" b="1" dirty="0" smtClean="0"/>
              <a:t>،وقد </a:t>
            </a:r>
            <a:r>
              <a:rPr lang="ar-SA" sz="2800" b="1" dirty="0" smtClean="0">
                <a:solidFill>
                  <a:srgbClr val="7030A0"/>
                </a:solidFill>
              </a:rPr>
              <a:t>اخذ القانون الاماراتي والاردني بالراي الثاني مع تقييده بزمن معين </a:t>
            </a:r>
            <a:r>
              <a:rPr lang="ar-SA" sz="2800" b="1" dirty="0" smtClean="0"/>
              <a:t>، </a:t>
            </a:r>
          </a:p>
          <a:p>
            <a:pPr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فقرر انه لاتسمع دعوى ضمان العيب لمرور الزمان بعد انقضاء ستة اشهر على تسلم المبيع</a:t>
            </a:r>
            <a:r>
              <a:rPr lang="ar-SA" sz="2800" b="1" dirty="0" smtClean="0"/>
              <a:t> ،</a:t>
            </a:r>
            <a:r>
              <a:rPr lang="ar-SA" sz="2800" b="1" dirty="0" smtClean="0">
                <a:solidFill>
                  <a:srgbClr val="FF0000"/>
                </a:solidFill>
              </a:rPr>
              <a:t>ما لم يلزم بالضمان لمدة اطول </a:t>
            </a:r>
            <a:r>
              <a:rPr lang="ar-SA" sz="2800" b="1" dirty="0" smtClean="0"/>
              <a:t>، </a:t>
            </a:r>
          </a:p>
          <a:p>
            <a:pPr>
              <a:buNone/>
            </a:pPr>
            <a:r>
              <a:rPr lang="ar-SA" sz="2800" b="1" dirty="0" smtClean="0">
                <a:solidFill>
                  <a:srgbClr val="002060"/>
                </a:solidFill>
              </a:rPr>
              <a:t>والتقييد بالمدة مفرع على قاعدة </a:t>
            </a:r>
            <a:r>
              <a:rPr lang="ar-SA" sz="2800" b="1" u="sng" dirty="0" smtClean="0">
                <a:solidFill>
                  <a:schemeClr val="accent1">
                    <a:lumMod val="75000"/>
                  </a:schemeClr>
                </a:solidFill>
              </a:rPr>
              <a:t>((يلزم مراعاة الشرط بقدر الامكان )).</a:t>
            </a:r>
          </a:p>
          <a:p>
            <a:pPr>
              <a:buNone/>
            </a:pPr>
            <a:endParaRPr lang="ar-SA" sz="2800" b="1" u="sng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ar-SA" sz="2800" b="1" smtClean="0">
                <a:solidFill>
                  <a:srgbClr val="00B0F0"/>
                </a:solidFill>
              </a:rPr>
              <a:t>وليس </a:t>
            </a:r>
            <a:r>
              <a:rPr lang="ar-SA" sz="2800" b="1" dirty="0" smtClean="0">
                <a:solidFill>
                  <a:srgbClr val="00B0F0"/>
                </a:solidFill>
              </a:rPr>
              <a:t>للبائع ان يتمسك بهذه المدة اذا ثبت ان اخفاء العيب كان بغش منه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الاتفاق على الغاء ضمان الاستحقاق: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r>
              <a:rPr lang="ar-SA" b="1" u="sng" dirty="0" smtClean="0"/>
              <a:t>نصت </a:t>
            </a:r>
            <a:r>
              <a:rPr lang="ar-SA" b="1" u="sng" dirty="0" err="1" smtClean="0"/>
              <a:t>الماده</a:t>
            </a:r>
            <a:r>
              <a:rPr lang="ar-SA" b="1" u="sng" dirty="0" smtClean="0"/>
              <a:t> على </a:t>
            </a:r>
            <a:r>
              <a:rPr lang="ar-SA" b="1" u="sng" dirty="0" err="1" smtClean="0"/>
              <a:t>مايلي</a:t>
            </a:r>
            <a:r>
              <a:rPr lang="ar-SA" b="1" u="sng" dirty="0" smtClean="0"/>
              <a:t> :</a:t>
            </a:r>
          </a:p>
          <a:p>
            <a:r>
              <a:rPr lang="ar-SA" b="1" dirty="0" smtClean="0"/>
              <a:t>1- </a:t>
            </a:r>
            <a:r>
              <a:rPr lang="ar-SA" b="1" u="sng" dirty="0" smtClean="0"/>
              <a:t>لا</a:t>
            </a:r>
            <a:r>
              <a:rPr lang="ar-SA" dirty="0" smtClean="0"/>
              <a:t> </a:t>
            </a:r>
            <a:r>
              <a:rPr lang="ar-SA" dirty="0" smtClean="0"/>
              <a:t>يصح </a:t>
            </a:r>
            <a:r>
              <a:rPr lang="ar-SA" dirty="0" smtClean="0"/>
              <a:t>اشتراط عدم ضمان البائع للثمن عند استحقاق المبيع , ويفسد البيع لهذا الشرط.</a:t>
            </a:r>
          </a:p>
          <a:p>
            <a:r>
              <a:rPr lang="ar-SA" b="1" dirty="0" smtClean="0"/>
              <a:t>2- </a:t>
            </a:r>
            <a:r>
              <a:rPr lang="ar-SA" dirty="0" err="1" smtClean="0"/>
              <a:t>و</a:t>
            </a:r>
            <a:r>
              <a:rPr lang="ar-SA" u="sng" dirty="0" err="1" smtClean="0"/>
              <a:t>ل</a:t>
            </a:r>
            <a:r>
              <a:rPr lang="ar-SA" dirty="0" err="1" smtClean="0"/>
              <a:t>ايمنع</a:t>
            </a:r>
            <a:r>
              <a:rPr lang="ar-SA" dirty="0" smtClean="0"/>
              <a:t> علم المشتري بأن المبيع ليس ملكاً للبائع عند رجوعه بالثمن عند الاستحقاق .</a:t>
            </a:r>
          </a:p>
          <a:p>
            <a:pPr marL="0" indent="0">
              <a:buNone/>
            </a:pPr>
            <a:r>
              <a:rPr lang="ar-SA" dirty="0" smtClean="0"/>
              <a:t>يدل هذا النص أن ضمان الاستحقاق مقرر </a:t>
            </a:r>
            <a:r>
              <a:rPr lang="ar-SA" u="sng" dirty="0" smtClean="0"/>
              <a:t>شرعاً </a:t>
            </a:r>
            <a:r>
              <a:rPr lang="ar-SA" dirty="0" smtClean="0"/>
              <a:t>ويثبت </a:t>
            </a:r>
            <a:r>
              <a:rPr lang="ar-SA" u="sng" dirty="0" smtClean="0"/>
              <a:t>حكماً </a:t>
            </a:r>
            <a:r>
              <a:rPr lang="ar-SA" dirty="0" err="1" smtClean="0"/>
              <a:t>ول</a:t>
            </a:r>
            <a:r>
              <a:rPr lang="ar-SA" dirty="0" err="1" smtClean="0">
                <a:solidFill>
                  <a:srgbClr val="FF3300"/>
                </a:solidFill>
              </a:rPr>
              <a:t>ايملك</a:t>
            </a:r>
            <a:r>
              <a:rPr lang="ar-SA" dirty="0" smtClean="0">
                <a:solidFill>
                  <a:srgbClr val="FF3300"/>
                </a:solidFill>
              </a:rPr>
              <a:t> المتعاقدان إلغاءه </a:t>
            </a:r>
            <a:r>
              <a:rPr lang="ar-SA" dirty="0" smtClean="0"/>
              <a:t>؛ فهو من قواعد النظام العام أو القواعد </a:t>
            </a:r>
            <a:r>
              <a:rPr lang="ar-SA" dirty="0" err="1" smtClean="0"/>
              <a:t>الامره</a:t>
            </a:r>
            <a:r>
              <a:rPr lang="ar-SA" dirty="0" smtClean="0"/>
              <a:t> التي </a:t>
            </a:r>
            <a:r>
              <a:rPr lang="ar-SA" b="1" u="sng" dirty="0" err="1" smtClean="0"/>
              <a:t>لايجوز</a:t>
            </a:r>
            <a:r>
              <a:rPr lang="ar-SA" b="1" u="sng" dirty="0" smtClean="0"/>
              <a:t> الاتفاق على مخالفتها او تعديلها </a:t>
            </a:r>
            <a:r>
              <a:rPr lang="ar-SA" dirty="0" smtClean="0"/>
              <a:t>؛ لان الفقه يلازم العدل والحق , </a:t>
            </a:r>
            <a:r>
              <a:rPr lang="ar-SA" dirty="0" err="1" smtClean="0"/>
              <a:t>ولايجيز</a:t>
            </a:r>
            <a:r>
              <a:rPr lang="ar-SA" dirty="0" smtClean="0"/>
              <a:t> الضرر والغرر.. حتى ولو رضي صاحبه به .</a:t>
            </a:r>
          </a:p>
          <a:p>
            <a:pPr marL="0" indent="0">
              <a:buNone/>
            </a:pPr>
            <a:r>
              <a:rPr lang="ar-SA" dirty="0">
                <a:solidFill>
                  <a:srgbClr val="FF0000"/>
                </a:solidFill>
              </a:rPr>
              <a:t>وعلم المشتري بأن المبيع ليس ملكاً للبائع </a:t>
            </a:r>
            <a:r>
              <a:rPr lang="ar-SA" dirty="0" err="1">
                <a:solidFill>
                  <a:srgbClr val="FF0000"/>
                </a:solidFill>
              </a:rPr>
              <a:t>لايمنعه</a:t>
            </a:r>
            <a:r>
              <a:rPr lang="ar-SA" dirty="0">
                <a:solidFill>
                  <a:srgbClr val="FF0000"/>
                </a:solidFill>
              </a:rPr>
              <a:t> من رجوعه بالثمن عند الاستحقاق </a:t>
            </a:r>
          </a:p>
          <a:p>
            <a:pPr marL="0" indent="0">
              <a:buNone/>
            </a:pPr>
            <a:endParaRPr lang="ar-SA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23335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34082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الالتزام بضمان العيوب </a:t>
            </a:r>
            <a:r>
              <a:rPr lang="ar-SA" dirty="0" err="1" smtClean="0"/>
              <a:t>الخفيه</a:t>
            </a:r>
            <a:r>
              <a:rPr lang="ar-SA" dirty="0" smtClean="0"/>
              <a:t> (خيار العيب)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784976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2800" b="1" dirty="0" smtClean="0"/>
              <a:t>نص القانون الاماراتي والاردني  على </a:t>
            </a:r>
            <a:r>
              <a:rPr lang="ar-SA" sz="2800" b="1" u="sng" dirty="0" smtClean="0">
                <a:solidFill>
                  <a:srgbClr val="0070C0"/>
                </a:solidFill>
              </a:rPr>
              <a:t>التزام البائع بضمان العيوب الخفيه </a:t>
            </a:r>
            <a:r>
              <a:rPr lang="ar-SA" sz="2800" b="1" dirty="0" smtClean="0"/>
              <a:t>, </a:t>
            </a:r>
            <a:r>
              <a:rPr lang="ar-SA" sz="2800" b="1" u="sng" dirty="0" smtClean="0">
                <a:solidFill>
                  <a:srgbClr val="FF0000"/>
                </a:solidFill>
              </a:rPr>
              <a:t>وهو التزام مقرر شرعاً مفترض على البائع ملتزم بنقل ملكيه المبيع الى المشتري سليماً من أي عيب</a:t>
            </a:r>
            <a:r>
              <a:rPr lang="ar-SA" sz="2800" b="1" dirty="0" smtClean="0"/>
              <a:t> ,</a:t>
            </a:r>
          </a:p>
          <a:p>
            <a:pPr>
              <a:buNone/>
            </a:pPr>
            <a:r>
              <a:rPr lang="ar-SA" sz="2800" b="1" dirty="0" smtClean="0"/>
              <a:t>ولايقتصر هذا الالتزام على عقد البيع انما كل العقود الناقله للملكيه وخصوصاً عقود </a:t>
            </a:r>
            <a:r>
              <a:rPr lang="ar-SA" sz="2800" b="1" u="sng" dirty="0" smtClean="0"/>
              <a:t>المعارضات</a:t>
            </a:r>
            <a:r>
              <a:rPr lang="ar-SA" sz="2800" b="1" dirty="0" smtClean="0"/>
              <a:t> </a:t>
            </a:r>
          </a:p>
          <a:p>
            <a:pPr>
              <a:buNone/>
            </a:pP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وذكر فقهاء المسلمين في بحث خيار العيب .. :</a:t>
            </a:r>
          </a:p>
          <a:p>
            <a:pPr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1- يعتبر المبيع منعقداً على اساس </a:t>
            </a:r>
            <a:r>
              <a:rPr lang="ar-SA" sz="2800" b="1" u="sng" dirty="0" smtClean="0">
                <a:solidFill>
                  <a:srgbClr val="00B050"/>
                </a:solidFill>
              </a:rPr>
              <a:t>خلو المبيع من العيوب </a:t>
            </a:r>
            <a:r>
              <a:rPr lang="ar-SA" sz="2800" b="1" dirty="0" smtClean="0">
                <a:solidFill>
                  <a:srgbClr val="00B050"/>
                </a:solidFill>
              </a:rPr>
              <a:t>الا </a:t>
            </a:r>
            <a:r>
              <a:rPr lang="ar-SA" sz="2800" b="1" dirty="0" err="1" smtClean="0">
                <a:solidFill>
                  <a:srgbClr val="00B050"/>
                </a:solidFill>
              </a:rPr>
              <a:t>ماجرى</a:t>
            </a:r>
            <a:r>
              <a:rPr lang="ar-SA" sz="2800" b="1" dirty="0" smtClean="0">
                <a:solidFill>
                  <a:srgbClr val="00B050"/>
                </a:solidFill>
              </a:rPr>
              <a:t> ا</a:t>
            </a:r>
            <a:r>
              <a:rPr lang="ar-SA" sz="2800" b="1" u="sng" dirty="0" smtClean="0">
                <a:solidFill>
                  <a:srgbClr val="00B050"/>
                </a:solidFill>
              </a:rPr>
              <a:t>لعرف</a:t>
            </a:r>
            <a:r>
              <a:rPr lang="ar-SA" sz="2800" b="1" dirty="0" smtClean="0">
                <a:solidFill>
                  <a:srgbClr val="00B050"/>
                </a:solidFill>
              </a:rPr>
              <a:t> عليه</a:t>
            </a:r>
          </a:p>
          <a:p>
            <a:pPr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2- تسري القواعد العامه بشأن خيار العيب على عقد البيع مع مراعاه الاحكام الخاصة .</a:t>
            </a:r>
            <a:endParaRPr lang="ar-SA" sz="2800" b="1" dirty="0">
              <a:solidFill>
                <a:srgbClr val="00B05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85958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rgbClr val="0070C0"/>
                </a:solidFill>
              </a:rPr>
              <a:t>العيب </a:t>
            </a:r>
            <a:r>
              <a:rPr lang="ar-SA" b="1" dirty="0" smtClean="0">
                <a:solidFill>
                  <a:srgbClr val="0070C0"/>
                </a:solidFill>
              </a:rPr>
              <a:t>الموجب </a:t>
            </a:r>
            <a:r>
              <a:rPr lang="ar-SA" b="1" dirty="0" smtClean="0">
                <a:solidFill>
                  <a:srgbClr val="0070C0"/>
                </a:solidFill>
              </a:rPr>
              <a:t>للخيار </a:t>
            </a:r>
            <a:endParaRPr lang="ar-SA" b="1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78823" y="1447800"/>
            <a:ext cx="8441649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sz="3200" b="1" u="sng" dirty="0"/>
              <a:t>العيب </a:t>
            </a:r>
            <a:r>
              <a:rPr lang="ar-SA" sz="3200" b="1" u="sng" dirty="0" smtClean="0"/>
              <a:t>الموجب </a:t>
            </a:r>
            <a:r>
              <a:rPr lang="ar-SA" sz="3200" b="1" u="sng" dirty="0"/>
              <a:t>للخيار </a:t>
            </a:r>
            <a:r>
              <a:rPr lang="ar-SA" sz="3200" b="1" dirty="0" smtClean="0"/>
              <a:t>:</a:t>
            </a:r>
          </a:p>
          <a:p>
            <a:pPr>
              <a:buNone/>
            </a:pPr>
            <a:r>
              <a:rPr lang="ar-SA" sz="3200" b="1" dirty="0" smtClean="0">
                <a:solidFill>
                  <a:srgbClr val="00B050"/>
                </a:solidFill>
              </a:rPr>
              <a:t>هو </a:t>
            </a:r>
            <a:r>
              <a:rPr lang="ar-SA" sz="3200" b="1" dirty="0">
                <a:solidFill>
                  <a:srgbClr val="00B050"/>
                </a:solidFill>
              </a:rPr>
              <a:t>كل مايخلو عنه اصل </a:t>
            </a:r>
            <a:r>
              <a:rPr lang="ar-SA" sz="3200" b="1" dirty="0" smtClean="0">
                <a:solidFill>
                  <a:srgbClr val="00B050"/>
                </a:solidFill>
              </a:rPr>
              <a:t>الفطره السليمه ويوجب نقصان الثمن في عرف التجار , ناقصاً او فاحشاً او يسيراً كالعمى او </a:t>
            </a:r>
            <a:r>
              <a:rPr lang="ar-SA" sz="3200" b="1" dirty="0" smtClean="0">
                <a:solidFill>
                  <a:srgbClr val="00B050"/>
                </a:solidFill>
              </a:rPr>
              <a:t>العرج </a:t>
            </a:r>
            <a:r>
              <a:rPr lang="ar-SA" sz="3200" b="1" dirty="0" smtClean="0">
                <a:solidFill>
                  <a:srgbClr val="00B050"/>
                </a:solidFill>
              </a:rPr>
              <a:t>في الدابه , وتسوس القمح وصدأ الحديد والالت وارتفاع درجة حرارة المحركات بسرعة بعد تشغيلها .</a:t>
            </a:r>
          </a:p>
          <a:p>
            <a:pPr>
              <a:buNone/>
            </a:pPr>
            <a:endParaRPr lang="ar-SA" sz="3200" b="1" dirty="0" smtClean="0"/>
          </a:p>
          <a:p>
            <a:pPr>
              <a:buNone/>
            </a:pPr>
            <a:r>
              <a:rPr lang="ar-SA" sz="3200" b="1" dirty="0" smtClean="0">
                <a:solidFill>
                  <a:srgbClr val="FF0000"/>
                </a:solidFill>
              </a:rPr>
              <a:t>لكن القانون </a:t>
            </a:r>
            <a:r>
              <a:rPr lang="ar-SA" sz="3200" b="1" u="sng" dirty="0" smtClean="0">
                <a:solidFill>
                  <a:srgbClr val="FF0000"/>
                </a:solidFill>
              </a:rPr>
              <a:t>لم يوجب ضمان العيوب </a:t>
            </a:r>
            <a:r>
              <a:rPr lang="ar-SA" sz="3200" b="1" dirty="0" smtClean="0">
                <a:solidFill>
                  <a:srgbClr val="FF0000"/>
                </a:solidFill>
              </a:rPr>
              <a:t>التي يتسامح فيها عادة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32863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شروط  ضمان العيوب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908720"/>
            <a:ext cx="9144000" cy="56886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b="1" u="sng" dirty="0" smtClean="0"/>
              <a:t>اولا :  ان يكون العيب قديماً : </a:t>
            </a:r>
          </a:p>
          <a:p>
            <a:pPr>
              <a:buNone/>
            </a:pPr>
            <a:r>
              <a:rPr lang="ar-SA" b="1" dirty="0" smtClean="0">
                <a:solidFill>
                  <a:srgbClr val="0070C0"/>
                </a:solidFill>
              </a:rPr>
              <a:t>-- الذي يكون موجوداً قبل البيع </a:t>
            </a:r>
          </a:p>
          <a:p>
            <a:pPr>
              <a:buNone/>
            </a:pPr>
            <a:r>
              <a:rPr lang="ar-SA" b="1" dirty="0" smtClean="0">
                <a:solidFill>
                  <a:srgbClr val="0070C0"/>
                </a:solidFill>
              </a:rPr>
              <a:t>-- او حدث في يد البائع قبل التسليم ؛</a:t>
            </a:r>
          </a:p>
          <a:p>
            <a:pPr>
              <a:buNone/>
            </a:pPr>
            <a:r>
              <a:rPr lang="ar-SA" b="1" dirty="0" smtClean="0">
                <a:solidFill>
                  <a:srgbClr val="0070C0"/>
                </a:solidFill>
              </a:rPr>
              <a:t>-- العيب الحادث عند المشتري اذا كان مستندا الى سبب قديم موجود في المبيع عند البائع ، كظهور العطل او المرض لاسباب قديمة ، فيعتبر بحكم القديم .</a:t>
            </a:r>
          </a:p>
          <a:p>
            <a:pPr>
              <a:buNone/>
            </a:pPr>
            <a:r>
              <a:rPr lang="ar-SA" b="1" dirty="0" smtClean="0">
                <a:solidFill>
                  <a:srgbClr val="C00000"/>
                </a:solidFill>
              </a:rPr>
              <a:t>لان وجود العيب عند البائع او ظهوره عند المشتري وسببه قديم عند البائع يتنافى مع مبدأ التزامه بتسليم  المبيع سليماً من العيوب  فيثبت للمشتري خيار العيب </a:t>
            </a:r>
          </a:p>
          <a:p>
            <a:pPr>
              <a:buNone/>
            </a:pPr>
            <a:r>
              <a:rPr lang="ar-SA" b="1" dirty="0" smtClean="0">
                <a:solidFill>
                  <a:srgbClr val="00B050"/>
                </a:solidFill>
              </a:rPr>
              <a:t>-- اما </a:t>
            </a:r>
            <a:r>
              <a:rPr lang="ar-SA" b="1" dirty="0" smtClean="0">
                <a:solidFill>
                  <a:srgbClr val="00B050"/>
                </a:solidFill>
              </a:rPr>
              <a:t>ان حدث العيب عند المشتري فيكون هو المسؤول عنه ولا يسأل البائع عنه  لتسليمه المبيع سليما ثم طروء سبب يؤدي الى التعيب .</a:t>
            </a:r>
          </a:p>
          <a:p>
            <a:pPr>
              <a:buNone/>
            </a:pPr>
            <a:endParaRPr lang="ar-SA" b="1" dirty="0" smtClean="0"/>
          </a:p>
          <a:p>
            <a:pPr>
              <a:buNone/>
            </a:pPr>
            <a:r>
              <a:rPr lang="ar-SA" b="1" dirty="0" smtClean="0">
                <a:solidFill>
                  <a:srgbClr val="002060"/>
                </a:solidFill>
              </a:rPr>
              <a:t>ووفق رأي الجمهور يجب على المشتري اثبات :</a:t>
            </a:r>
          </a:p>
          <a:p>
            <a:pPr>
              <a:buNone/>
            </a:pPr>
            <a:r>
              <a:rPr lang="ar-SA" b="1" dirty="0" smtClean="0">
                <a:solidFill>
                  <a:srgbClr val="7030A0"/>
                </a:solidFill>
              </a:rPr>
              <a:t>-- ان العيب قديماً.</a:t>
            </a:r>
          </a:p>
          <a:p>
            <a:pPr>
              <a:buNone/>
            </a:pPr>
            <a:r>
              <a:rPr lang="ar-SA" b="1" dirty="0" smtClean="0">
                <a:solidFill>
                  <a:srgbClr val="7030A0"/>
                </a:solidFill>
              </a:rPr>
              <a:t>-- او انه حدث بسبب قديم او قبل التسليم </a:t>
            </a:r>
          </a:p>
          <a:p>
            <a:pPr>
              <a:buNone/>
            </a:pPr>
            <a:r>
              <a:rPr lang="ar-SA" b="1" u="sng" dirty="0" smtClean="0">
                <a:solidFill>
                  <a:srgbClr val="FF0000"/>
                </a:solidFill>
              </a:rPr>
              <a:t>وقال الحنابلة: إن حدث اختلاف في قدم العيب او حدوثه فيقبل قول المشتري لان الاصل عدم </a:t>
            </a:r>
            <a:r>
              <a:rPr lang="ar-SA" b="1" dirty="0" smtClean="0">
                <a:solidFill>
                  <a:srgbClr val="FF0000"/>
                </a:solidFill>
              </a:rPr>
              <a:t>القبض للجزء الفائت وعلى البائع عبء الاثبات ، اي ينتقل عبء الاثبات .</a:t>
            </a:r>
          </a:p>
          <a:p>
            <a:endParaRPr lang="ar-SA" b="1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28369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2400" b="1" u="sng" dirty="0" smtClean="0">
                <a:latin typeface="Arial Unicode MS" pitchFamily="34" charset="-128"/>
                <a:ea typeface="Arial Unicode MS" pitchFamily="34" charset="-128"/>
              </a:rPr>
              <a:t>2-ان </a:t>
            </a:r>
            <a:r>
              <a:rPr lang="ar-SA" sz="2400" b="1" u="sng" dirty="0">
                <a:latin typeface="Arial Unicode MS" pitchFamily="34" charset="-128"/>
                <a:ea typeface="Arial Unicode MS" pitchFamily="34" charset="-128"/>
              </a:rPr>
              <a:t>يكون العيب القديم خفياً : </a:t>
            </a:r>
            <a:endParaRPr lang="ar-SA" sz="2400" b="1" u="sng" dirty="0" smtClean="0"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يشترط </a:t>
            </a:r>
            <a:r>
              <a:rPr lang="ar-SA" sz="24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كون العيب خفيا غير ظاهر في المبيع </a:t>
            </a:r>
            <a:r>
              <a:rPr lang="ar-SA" sz="2400" b="1" u="sng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</a:rPr>
              <a:t>والعيب الخفي: </a:t>
            </a:r>
            <a:r>
              <a:rPr lang="ar-SA" sz="2400" b="1" u="sng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هو الذي لايعرف بمشاهدة ظاهر المبيع </a:t>
            </a:r>
            <a:r>
              <a:rPr lang="ar-SA" sz="2400" b="1" u="sng" dirty="0">
                <a:solidFill>
                  <a:srgbClr val="371EA2"/>
                </a:solidFill>
                <a:latin typeface="Arial Unicode MS" pitchFamily="34" charset="-128"/>
                <a:ea typeface="Arial Unicode MS" pitchFamily="34" charset="-128"/>
              </a:rPr>
              <a:t>او لا يتبينه الشخص العادي </a:t>
            </a:r>
            <a:r>
              <a:rPr lang="ar-SA" sz="2400" b="1" u="sng" dirty="0" smtClean="0">
                <a:solidFill>
                  <a:srgbClr val="454E7B"/>
                </a:solidFill>
                <a:latin typeface="Arial Unicode MS" pitchFamily="34" charset="-128"/>
                <a:ea typeface="Arial Unicode MS" pitchFamily="34" charset="-128"/>
              </a:rPr>
              <a:t>او لا يكشفه غير خبير </a:t>
            </a:r>
            <a:r>
              <a:rPr lang="ar-SA" sz="2400" b="1" u="sng" dirty="0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</a:rPr>
              <a:t>او </a:t>
            </a:r>
            <a:r>
              <a:rPr lang="ar-SA" sz="2400" b="1" u="sng" dirty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</a:rPr>
              <a:t>لا يظهر الا بالتجربه </a:t>
            </a:r>
            <a:endParaRPr lang="ar-SA" sz="2400" b="1" u="sng" dirty="0" smtClean="0"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sz="2400" b="1" u="sng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ويستثنى </a:t>
            </a:r>
            <a:r>
              <a:rPr lang="ar-SA" sz="2400" b="1" u="sng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من شرط كون العيب خفيا امران </a:t>
            </a:r>
            <a:r>
              <a:rPr lang="ar-SA" sz="2400" b="1" u="sng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:</a:t>
            </a:r>
            <a:endParaRPr lang="ar-SA" sz="2400" b="1" u="sng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sz="24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الاول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- </a:t>
            </a:r>
            <a:r>
              <a:rPr lang="ar-SA" sz="24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</a:rPr>
              <a:t>ان </a:t>
            </a:r>
            <a:r>
              <a:rPr lang="ar-SA" sz="24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</a:rPr>
              <a:t>يتعمد </a:t>
            </a:r>
            <a:r>
              <a:rPr lang="ar-SA" sz="24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</a:rPr>
              <a:t>البائع اخفاء العيب</a:t>
            </a:r>
          </a:p>
          <a:p>
            <a:pPr>
              <a:buNone/>
            </a:pP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 </a:t>
            </a:r>
            <a:r>
              <a:rPr lang="ar-SA" sz="24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الثاني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 - </a:t>
            </a:r>
            <a:r>
              <a:rPr lang="ar-SA" sz="2400" b="1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</a:rPr>
              <a:t>ان يكون المشتري بحالة تمنعه من الاطلاع على العيب فحينئذ للمشتري رد المبيع </a:t>
            </a:r>
          </a:p>
          <a:p>
            <a:pPr>
              <a:buNone/>
            </a:pP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 ٣</a:t>
            </a:r>
            <a:r>
              <a:rPr lang="ar-SA" sz="2400" b="1" u="sng" dirty="0">
                <a:latin typeface="Arial Unicode MS" pitchFamily="34" charset="-128"/>
                <a:ea typeface="Arial Unicode MS" pitchFamily="34" charset="-128"/>
              </a:rPr>
              <a:t>- ان يكون العيب القديم مجهولا عند المشتري : </a:t>
            </a:r>
            <a:endParaRPr lang="ar-SA" sz="2400" b="1" u="sng" dirty="0" smtClean="0"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sz="2400" b="1" dirty="0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</a:rPr>
              <a:t>يشترط </a:t>
            </a:r>
            <a:r>
              <a:rPr lang="ar-SA" sz="2400" b="1" dirty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</a:rPr>
              <a:t>كون العيب غير معروف للمشتري فان كان معلوما له وتسلم المبيع فيعتبر راضيا به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وقد نصت الماده على انه </a:t>
            </a:r>
            <a:r>
              <a:rPr lang="ar-SA" sz="2400" b="1" u="sng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</a:rPr>
              <a:t>لا يكون البائع مسؤولا عن العيب القديم في الحالات التأليه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:</a:t>
            </a:r>
          </a:p>
          <a:p>
            <a:pPr>
              <a:buNone/>
            </a:pPr>
            <a:r>
              <a:rPr lang="ar-SA" sz="24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أ_ </a:t>
            </a:r>
            <a:r>
              <a:rPr lang="ar-SA" sz="24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اذا بين البائع للمشتري العيب عند البيع</a:t>
            </a:r>
          </a:p>
          <a:p>
            <a:pPr>
              <a:buNone/>
            </a:pPr>
            <a:r>
              <a:rPr lang="ar-SA" sz="24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 ب_ </a:t>
            </a:r>
            <a:r>
              <a:rPr lang="ar-SA" sz="24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اذا رضي المشتري بالعيب بعد اطلاعه عليه او بعد علمه به من اخر </a:t>
            </a:r>
          </a:p>
          <a:p>
            <a:pPr>
              <a:buNone/>
            </a:pPr>
            <a:r>
              <a:rPr lang="ar-SA" sz="24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 ج_ </a:t>
            </a:r>
            <a:r>
              <a:rPr lang="ar-SA" sz="24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اذا اشترى المشتري المبيع وهو عالم بما فيه من العيب</a:t>
            </a:r>
          </a:p>
          <a:p>
            <a:pPr>
              <a:buNone/>
            </a:pPr>
            <a:r>
              <a:rPr lang="ar-SA" sz="24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 د_ </a:t>
            </a:r>
            <a:r>
              <a:rPr lang="ar-SA" sz="2400" b="1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اذا باع البائع المبيع بشرط عدم مسؤوليته عن كل عيب فيه او عن عيب معين الا اذا تعمد البائع اخفاء العيب او كان المشتري بحالة تمنعه من الاطلاع على </a:t>
            </a:r>
            <a:r>
              <a:rPr lang="ar-SA" sz="24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العيب</a:t>
            </a:r>
          </a:p>
          <a:p>
            <a:pPr>
              <a:buNone/>
            </a:pP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</a:rPr>
              <a:t>هـ - </a:t>
            </a:r>
            <a:r>
              <a:rPr lang="ar-SA" sz="2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</a:rPr>
              <a:t>اذا جرى البيع بالمزاد من قبل السلطات القضائية او الإدارية </a:t>
            </a:r>
          </a:p>
          <a:p>
            <a:pPr>
              <a:buNone/>
            </a:pPr>
            <a:endParaRPr lang="ar-SA" sz="24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38654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964488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sz="3200" b="1" dirty="0" smtClean="0">
                <a:latin typeface="Arial Unicode MS" pitchFamily="34" charset="-128"/>
                <a:ea typeface="Arial Unicode MS" pitchFamily="34" charset="-128"/>
              </a:rPr>
              <a:t>والمذكور </a:t>
            </a:r>
            <a:r>
              <a:rPr lang="ar-SA" sz="3200" b="1" dirty="0">
                <a:latin typeface="Arial Unicode MS" pitchFamily="34" charset="-128"/>
                <a:ea typeface="Arial Unicode MS" pitchFamily="34" charset="-128"/>
              </a:rPr>
              <a:t>في </a:t>
            </a:r>
            <a:r>
              <a:rPr lang="ar-SA" sz="3200" b="1" dirty="0" smtClean="0">
                <a:latin typeface="Arial Unicode MS" pitchFamily="34" charset="-128"/>
                <a:ea typeface="Arial Unicode MS" pitchFamily="34" charset="-128"/>
              </a:rPr>
              <a:t>ألفقرة </a:t>
            </a:r>
            <a:r>
              <a:rPr lang="ar-SA" sz="3200" b="1" dirty="0">
                <a:latin typeface="Arial Unicode MS" pitchFamily="34" charset="-128"/>
                <a:ea typeface="Arial Unicode MS" pitchFamily="34" charset="-128"/>
              </a:rPr>
              <a:t>الرابعه هو المعروف لدى فقهائنا </a:t>
            </a:r>
            <a:r>
              <a:rPr lang="ar-SA" sz="3200" b="1" u="sng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بشرط البراءه </a:t>
            </a:r>
            <a:r>
              <a:rPr lang="ar-SA" sz="3200" b="1" u="sng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من العيوب(</a:t>
            </a:r>
            <a:r>
              <a:rPr lang="ar-SA" sz="32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اذا باع البائع المبيع بشرط عدم مسؤوليته عن كل عيب فيه او عن عيب معين الا اذا تعمد البائع اخفاء العيب او كان المشتري بحالة تمنعه من الاطلاع على العيب </a:t>
            </a:r>
            <a:r>
              <a:rPr lang="ar-SA" sz="32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)</a:t>
            </a:r>
            <a:r>
              <a:rPr lang="ar-SA" sz="3200" b="1" dirty="0" smtClean="0">
                <a:latin typeface="Arial Unicode MS" pitchFamily="34" charset="-128"/>
                <a:ea typeface="Arial Unicode MS" pitchFamily="34" charset="-128"/>
              </a:rPr>
              <a:t> </a:t>
            </a:r>
          </a:p>
          <a:p>
            <a:pPr>
              <a:buNone/>
            </a:pPr>
            <a:r>
              <a:rPr lang="ar-SA" sz="32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-- وقد </a:t>
            </a:r>
            <a:r>
              <a:rPr lang="ar-SA" sz="32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اجازه الحنفية على النحو المقرر قانونا اي انهم قالوا: يصح البيع بشرط البراءه عن كل عيب ظاهر بالحيوان ولا عن عيب </a:t>
            </a:r>
            <a:r>
              <a:rPr lang="ar-SA" sz="32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باطن.</a:t>
            </a:r>
          </a:p>
          <a:p>
            <a:pPr>
              <a:buNone/>
            </a:pPr>
            <a:r>
              <a:rPr lang="ar-SA" sz="32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 </a:t>
            </a:r>
            <a:r>
              <a:rPr lang="ar-SA" sz="32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</a:rPr>
              <a:t>-- اجازه المالكية عن كل عيب لا يعلم به البائع ، اما ما يعلم به فلا تصح البراءة عنه .</a:t>
            </a:r>
          </a:p>
          <a:p>
            <a:pPr>
              <a:buNone/>
            </a:pPr>
            <a:r>
              <a:rPr lang="ar-SA" sz="32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</a:rPr>
              <a:t>-- واباحه الشافعية عن كل عيب باطن بالحيوان خاصة اذا لم يعلمه البائع ولا يبرأ عن عيب بغير الحيوان ولا عن عيب ظاهر بالحيوان ولا عن عيب باطن .</a:t>
            </a:r>
          </a:p>
          <a:p>
            <a:pPr>
              <a:buNone/>
            </a:pPr>
            <a:r>
              <a:rPr lang="ar-SA" sz="32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-- وعند </a:t>
            </a:r>
            <a:r>
              <a:rPr lang="ar-SA" sz="32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الحنابله روايتان رجح ابن قدّامه وغيره انه لا يبرأ </a:t>
            </a:r>
          </a:p>
          <a:p>
            <a:pPr>
              <a:buNone/>
            </a:pPr>
            <a:r>
              <a:rPr lang="ar-SA" sz="3200" b="1" dirty="0">
                <a:latin typeface="Arial Unicode MS" pitchFamily="34" charset="-128"/>
                <a:ea typeface="Arial Unicode MS" pitchFamily="34" charset="-128"/>
              </a:rPr>
              <a:t> </a:t>
            </a:r>
            <a:endParaRPr lang="ar-SA" sz="3200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83302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964488" cy="66693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sz="2800" b="1" u="sng" dirty="0" smtClean="0">
                <a:latin typeface="Arial Unicode MS" pitchFamily="34" charset="-128"/>
                <a:ea typeface="Arial Unicode MS" pitchFamily="34" charset="-128"/>
              </a:rPr>
              <a:t>٤- </a:t>
            </a:r>
            <a:r>
              <a:rPr lang="ar-SA" sz="2800" b="1" u="sng" dirty="0">
                <a:latin typeface="Arial Unicode MS" pitchFamily="34" charset="-128"/>
                <a:ea typeface="Arial Unicode MS" pitchFamily="34" charset="-128"/>
              </a:rPr>
              <a:t>ان يكون العيب جسيما : </a:t>
            </a:r>
            <a:endParaRPr lang="ar-SA" sz="2800" b="1" u="sng" dirty="0" smtClean="0"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</a:rPr>
              <a:t>اي </a:t>
            </a:r>
            <a:r>
              <a:rPr lang="ar-SA" sz="28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</a:rPr>
              <a:t>ينقص قيمة المبيع </a:t>
            </a:r>
            <a:r>
              <a:rPr lang="ar-SA" sz="2800" b="1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او يقلل من منفعته</a:t>
            </a:r>
            <a:r>
              <a:rPr lang="ar-SA" sz="2800" b="1" dirty="0">
                <a:latin typeface="Arial Unicode MS" pitchFamily="34" charset="-128"/>
                <a:ea typeface="Arial Unicode MS" pitchFamily="34" charset="-128"/>
              </a:rPr>
              <a:t> </a:t>
            </a:r>
            <a:r>
              <a:rPr lang="ar-SA" sz="28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استثناء </a:t>
            </a:r>
            <a:r>
              <a:rPr lang="ar-SA" sz="28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ماجرى العرف على التسامح فيه </a:t>
            </a:r>
          </a:p>
          <a:p>
            <a:pPr>
              <a:buNone/>
            </a:pPr>
            <a:r>
              <a:rPr lang="ar-SA" sz="2800" b="1" dirty="0">
                <a:latin typeface="Arial Unicode MS" pitchFamily="34" charset="-128"/>
                <a:ea typeface="Arial Unicode MS" pitchFamily="34" charset="-128"/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-- فإذا </a:t>
            </a:r>
            <a:r>
              <a:rPr lang="ar-SA" sz="2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وجد في المبيع عيب قديم </a:t>
            </a:r>
            <a:endParaRPr lang="ar-SA" sz="2800" b="1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-- ولم </a:t>
            </a:r>
            <a:r>
              <a:rPr lang="ar-SA" sz="2800" b="1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يعلم به المشتري </a:t>
            </a:r>
            <a:endParaRPr lang="ar-SA" sz="28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-- لكنه </a:t>
            </a:r>
            <a:r>
              <a:rPr lang="ar-SA" sz="2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يسير يتسامح التجار فيه عادة </a:t>
            </a:r>
            <a:endParaRPr lang="ar-SA" sz="2800" b="1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-- او </a:t>
            </a:r>
            <a:r>
              <a:rPr lang="ar-SA" sz="2800" b="1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ينقص من قيمة المبيع نقصا يسيرا </a:t>
            </a:r>
            <a:endParaRPr lang="ar-SA" sz="28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-- فلا </a:t>
            </a:r>
            <a:r>
              <a:rPr lang="ar-SA" sz="2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يضر البيع ولا يضمنه البائع </a:t>
            </a:r>
            <a:endParaRPr lang="ar-SA" sz="2800" b="1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-- ولا </a:t>
            </a:r>
            <a:r>
              <a:rPr lang="ar-SA" sz="2800" b="1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يثبت للمشتري خيار العيب كوجود بعض الرمل والتراب والتبن في القمح وبعض شوائب القطن وبعض الإشارات اليسيرة على الكتب </a:t>
            </a:r>
          </a:p>
          <a:p>
            <a:pPr>
              <a:buNone/>
            </a:pPr>
            <a:r>
              <a:rPr lang="ar-SA" sz="2800" b="1" dirty="0">
                <a:latin typeface="Arial Unicode MS" pitchFamily="34" charset="-128"/>
                <a:ea typeface="Arial Unicode MS" pitchFamily="34" charset="-128"/>
              </a:rPr>
              <a:t> </a:t>
            </a:r>
            <a:r>
              <a:rPr lang="ar-SA" sz="2800" b="1" u="sng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ويلاحظ ان الفقه الاسلامي اثبت خيار العيب للمشتري </a:t>
            </a:r>
            <a:r>
              <a:rPr lang="ar-SA" sz="2800" b="1" u="sng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سواء </a:t>
            </a:r>
            <a:r>
              <a:rPr lang="ar-SA" sz="2800" b="1" u="sng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كان نقص القيمة بسبب العيب يسيرا او جسيما </a:t>
            </a:r>
            <a:r>
              <a:rPr lang="ar-SA" sz="2800" b="1" u="sng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</a:rPr>
              <a:t>الا:</a:t>
            </a:r>
          </a:p>
          <a:p>
            <a:pPr>
              <a:buNone/>
            </a:pPr>
            <a:r>
              <a:rPr lang="ar-SA" sz="2800" b="1" u="sng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</a:rPr>
              <a:t>-- </a:t>
            </a:r>
            <a:r>
              <a:rPr lang="ar-SA" sz="28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</a:rPr>
              <a:t> </a:t>
            </a:r>
            <a:r>
              <a:rPr lang="ar-SA" sz="28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</a:rPr>
              <a:t>اذا كان تافها لا يؤثر في نقص الثمن </a:t>
            </a:r>
            <a:endParaRPr lang="ar-SA" sz="28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</a:rPr>
              <a:t>-- ولا </a:t>
            </a:r>
            <a:r>
              <a:rPr lang="ar-SA" sz="28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</a:rPr>
              <a:t>يقلل من منفعة المبيع </a:t>
            </a:r>
            <a:endParaRPr lang="ar-SA" sz="28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</a:rPr>
              <a:t>-- </a:t>
            </a:r>
            <a:r>
              <a:rPr lang="ar-SA" sz="28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</a:rPr>
              <a:t>ويتسامح </a:t>
            </a:r>
            <a:r>
              <a:rPr lang="ar-SA" sz="28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</a:rPr>
              <a:t>به الناس عادة </a:t>
            </a:r>
            <a:endParaRPr lang="ar-SA" sz="28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فهذا </a:t>
            </a:r>
            <a:r>
              <a:rPr lang="ar-SA" sz="28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لا يعد عيبا أصلا في الفقه </a:t>
            </a:r>
          </a:p>
          <a:p>
            <a:endParaRPr lang="ar-SA" sz="2800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83302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b="1" dirty="0">
                <a:latin typeface="Arial Unicode MS" pitchFamily="34" charset="-128"/>
                <a:ea typeface="Arial Unicode MS" pitchFamily="34" charset="-128"/>
              </a:rPr>
              <a:t>مقتضى الخيار وحكم البيع وغلة المبيع</a:t>
            </a:r>
            <a:r>
              <a:rPr lang="ar-SA" b="1" dirty="0" smtClean="0">
                <a:latin typeface="Arial Unicode MS" pitchFamily="34" charset="-128"/>
                <a:ea typeface="Arial Unicode MS" pitchFamily="34" charset="-128"/>
              </a:rPr>
              <a:t>:</a:t>
            </a:r>
            <a:endParaRPr lang="ar-SA" b="1" dirty="0"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إذا ظهر عيب في المبيع، ينقص القيمة</a:t>
            </a:r>
            <a:r>
              <a:rPr lang="ar-SA" b="1" dirty="0">
                <a:latin typeface="Arial Unicode MS" pitchFamily="34" charset="-128"/>
                <a:ea typeface="Arial Unicode MS" pitchFamily="34" charset="-128"/>
              </a:rPr>
              <a:t>، </a:t>
            </a:r>
            <a:r>
              <a:rPr lang="ar-SA" b="1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وتوافرت فيه الشروط السابقة</a:t>
            </a:r>
            <a:r>
              <a:rPr lang="ar-SA" b="1" dirty="0">
                <a:latin typeface="Arial Unicode MS" pitchFamily="34" charset="-128"/>
                <a:ea typeface="Arial Unicode MS" pitchFamily="34" charset="-128"/>
              </a:rPr>
              <a:t>، </a:t>
            </a:r>
            <a:r>
              <a:rPr lang="ar-SA" b="1" u="sng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ثبت الخيار للمشتري بين أن يرد المبيع، وبين أن يقبله بالثمن المسمى</a:t>
            </a:r>
            <a:r>
              <a:rPr lang="ar-SA" b="1" dirty="0">
                <a:latin typeface="Arial Unicode MS" pitchFamily="34" charset="-128"/>
                <a:ea typeface="Arial Unicode MS" pitchFamily="34" charset="-128"/>
              </a:rPr>
              <a:t>، </a:t>
            </a:r>
            <a:r>
              <a:rPr lang="ar-SA" b="1" u="sng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</a:rPr>
              <a:t>وليس له إمساكه والمطالبة بما أنقصه العيب من الثمن </a:t>
            </a:r>
            <a:endParaRPr lang="ar-SA" b="1" dirty="0"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هذا ما قرره الحنفية والشافعية، باعتبار أن العقد غير لازم مطلقًا.</a:t>
            </a:r>
          </a:p>
          <a:p>
            <a:pPr>
              <a:buNone/>
            </a:pPr>
            <a:endParaRPr lang="ar-SA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في مذهب الحنفية </a:t>
            </a:r>
            <a:r>
              <a:rPr lang="ar-SA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: يتوقف </a:t>
            </a:r>
            <a:r>
              <a:rPr lang="ar-SA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فسخ المبيع ورد المبيع على صدور حكم قضائي او رضا </a:t>
            </a:r>
            <a:r>
              <a:rPr lang="ar-SA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</a:rPr>
              <a:t>البائع</a:t>
            </a:r>
            <a:endParaRPr lang="ar-SA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قال الجمهور : لا يتوقف الفسخ والرد على حكم الحاكم او رضا البائع </a:t>
            </a:r>
            <a:r>
              <a:rPr lang="ar-SA" b="1" dirty="0" smtClean="0">
                <a:latin typeface="Arial Unicode MS" pitchFamily="34" charset="-128"/>
                <a:ea typeface="Arial Unicode MS" pitchFamily="34" charset="-128"/>
              </a:rPr>
              <a:t>.</a:t>
            </a:r>
            <a:endParaRPr lang="ar-SA" b="1" dirty="0"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endParaRPr lang="ar-SA" b="1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b="1" u="sng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</a:rPr>
              <a:t>وحكم </a:t>
            </a:r>
            <a:r>
              <a:rPr lang="ar-SA" b="1" u="sng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</a:rPr>
              <a:t>بيع الشيء المعيب: </a:t>
            </a:r>
            <a:r>
              <a:rPr lang="ar-SA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</a:rPr>
              <a:t>ثبوت الملك للمشتري في المبيع </a:t>
            </a:r>
            <a:r>
              <a:rPr lang="ar-SA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</a:rPr>
              <a:t>للحال </a:t>
            </a:r>
            <a:r>
              <a:rPr lang="ar-SA" b="1" u="sng" dirty="0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</a:rPr>
              <a:t>( اي العقد صحيح ) </a:t>
            </a:r>
            <a:r>
              <a:rPr lang="ar-SA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</a:rPr>
              <a:t>، </a:t>
            </a:r>
            <a:r>
              <a:rPr lang="ar-SA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</a:rPr>
              <a:t>لأن ركن البيع ( الإيجاب و القبول ) </a:t>
            </a:r>
            <a:r>
              <a:rPr lang="ar-SA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</a:rPr>
              <a:t>مطلق </a:t>
            </a:r>
            <a:r>
              <a:rPr lang="ar-SA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</a:rPr>
              <a:t>عن الشرط</a:t>
            </a:r>
            <a:r>
              <a:rPr lang="ar-SA" b="1" dirty="0">
                <a:latin typeface="Arial Unicode MS" pitchFamily="34" charset="-128"/>
                <a:ea typeface="Arial Unicode MS" pitchFamily="34" charset="-128"/>
              </a:rPr>
              <a:t>، </a:t>
            </a:r>
            <a:r>
              <a:rPr lang="ar-SA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و إنما يثبت </a:t>
            </a:r>
            <a:r>
              <a:rPr lang="ar-SA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فيه </a:t>
            </a:r>
            <a:r>
              <a:rPr lang="ar-SA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حكمًا ( أو دلالة ) شرط سلامة المبيع عن العيوب،</a:t>
            </a:r>
            <a:r>
              <a:rPr lang="ar-SA" b="1" dirty="0">
                <a:latin typeface="Arial Unicode MS" pitchFamily="34" charset="-128"/>
                <a:ea typeface="Arial Unicode MS" pitchFamily="34" charset="-128"/>
              </a:rPr>
              <a:t> </a:t>
            </a:r>
            <a:endParaRPr lang="ar-SA" b="1" dirty="0" smtClean="0">
              <a:latin typeface="Arial Unicode MS" pitchFamily="34" charset="-128"/>
              <a:ea typeface="Arial Unicode MS" pitchFamily="34" charset="-128"/>
            </a:endParaRPr>
          </a:p>
          <a:p>
            <a:pPr>
              <a:buNone/>
            </a:pPr>
            <a:r>
              <a:rPr lang="ar-SA" b="1" u="sng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فإذا </a:t>
            </a:r>
            <a:r>
              <a:rPr lang="ar-SA" b="1" u="sng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</a:rPr>
              <a:t>لم تتوافر السلامة تأثر العقد في لزومه، لا في أصل حكمه، بخلاف خيار الشرط.</a:t>
            </a:r>
          </a:p>
          <a:p>
            <a:endParaRPr lang="ar-SA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67533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208</TotalTime>
  <Words>1840</Words>
  <Application>Microsoft Office PowerPoint</Application>
  <PresentationFormat>On-screen Show (4:3)</PresentationFormat>
  <Paragraphs>140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موازنة</vt:lpstr>
      <vt:lpstr>ص85 الى 90</vt:lpstr>
      <vt:lpstr>الاتفاق على الغاء ضمان الاستحقاق:</vt:lpstr>
      <vt:lpstr>الالتزام بضمان العيوب الخفيه (خيار العيب)</vt:lpstr>
      <vt:lpstr>العيب الموجب للخيار </vt:lpstr>
      <vt:lpstr>شروط  ضمان العيوب :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ص85 الى 90</dc:title>
  <dc:creator>SAMSUNG</dc:creator>
  <cp:lastModifiedBy>eman</cp:lastModifiedBy>
  <cp:revision>37</cp:revision>
  <dcterms:created xsi:type="dcterms:W3CDTF">2016-10-06T13:48:03Z</dcterms:created>
  <dcterms:modified xsi:type="dcterms:W3CDTF">2016-11-22T01:47:51Z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5C523C4C-C21C-4E51-B3BF-49C0FA5D6990</vt:lpwstr>
  </property>
  <property fmtid="{D5CDD505-2E9C-101B-9397-08002B2CF9AE}" pid="3" name="ArticulatePath">
    <vt:lpwstr>%d8%b585%20%d8%a7%d9%84%d9%89%2090(1)</vt:lpwstr>
  </property>
</Properties>
</file>