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2" r:id="rId2"/>
    <p:sldId id="263" r:id="rId3"/>
    <p:sldId id="264" r:id="rId4"/>
    <p:sldId id="265"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41739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543087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972309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grpSp>
        <p:nvGrpSpPr>
          <p:cNvPr id="4" name="Group 12"/>
          <p:cNvGrpSpPr/>
          <p:nvPr/>
        </p:nvGrpSpPr>
        <p:grpSpPr>
          <a:xfrm rot="10800000">
            <a:off x="0" y="5645512"/>
            <a:ext cx="9144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5" name="Group 13"/>
          <p:cNvGrpSpPr/>
          <p:nvPr/>
        </p:nvGrpSpPr>
        <p:grpSpPr>
          <a:xfrm>
            <a:off x="0" y="1143002"/>
            <a:ext cx="9144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9144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828675" y="2292096"/>
            <a:ext cx="4300538" cy="2219691"/>
          </a:xfrm>
        </p:spPr>
        <p:txBody>
          <a:bodyPr anchor="ctr">
            <a:normAutofit/>
          </a:bodyPr>
          <a:lstStyle>
            <a:lvl1pPr algn="l">
              <a:defRPr sz="4400" cap="all" baseline="0"/>
            </a:lvl1pPr>
          </a:lstStyle>
          <a:p>
            <a:r>
              <a:rPr lang="en-US" smtClean="0"/>
              <a:t>Click to edit Master title style</a:t>
            </a:r>
            <a:endParaRPr/>
          </a:p>
        </p:txBody>
      </p:sp>
      <p:sp>
        <p:nvSpPr>
          <p:cNvPr id="3" name="Subtitle 2"/>
          <p:cNvSpPr>
            <a:spLocks noGrp="1"/>
          </p:cNvSpPr>
          <p:nvPr>
            <p:ph type="subTitle" idx="1"/>
          </p:nvPr>
        </p:nvSpPr>
        <p:spPr>
          <a:xfrm>
            <a:off x="828675" y="4511786"/>
            <a:ext cx="4300538"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994411" y="0"/>
            <a:ext cx="1310643" cy="2292094"/>
          </a:xfrm>
          <a:prstGeom prst="rect">
            <a:avLst/>
          </a:prstGeom>
        </p:spPr>
      </p:pic>
      <p:sp>
        <p:nvSpPr>
          <p:cNvPr id="11" name="Picture Placeholder 10"/>
          <p:cNvSpPr>
            <a:spLocks noGrp="1"/>
          </p:cNvSpPr>
          <p:nvPr>
            <p:ph type="pic" sz="quarter" idx="13"/>
          </p:nvPr>
        </p:nvSpPr>
        <p:spPr>
          <a:xfrm>
            <a:off x="5235798" y="1310656"/>
            <a:ext cx="3908203" cy="4208604"/>
          </a:xfrm>
          <a:solidFill>
            <a:schemeClr val="tx1">
              <a:lumMod val="20000"/>
              <a:lumOff val="80000"/>
            </a:schemeClr>
          </a:solidFill>
        </p:spPr>
        <p:txBody>
          <a:bodyPr tIns="1005840"/>
          <a:lstStyle>
            <a:lvl1pPr marL="0" indent="0" algn="ctr">
              <a:buNone/>
              <a:defRPr/>
            </a:lvl1pPr>
          </a:lstStyle>
          <a:p>
            <a:r>
              <a:rPr lang="en-US" smtClean="0"/>
              <a:t>Click icon to add picture</a:t>
            </a:r>
            <a:endParaRPr/>
          </a:p>
        </p:txBody>
      </p:sp>
      <p:sp>
        <p:nvSpPr>
          <p:cNvPr id="19" name="Instructional Text"/>
          <p:cNvSpPr/>
          <p:nvPr/>
        </p:nvSpPr>
        <p:spPr>
          <a:xfrm>
            <a:off x="9258300" y="0"/>
            <a:ext cx="97155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r>
              <a:rPr sz="1200" b="1" i="1">
                <a:latin typeface="Arial" pitchFamily="34" charset="0"/>
                <a:cs typeface="Arial" pitchFamily="34" charset="0"/>
              </a:rPr>
              <a:t>NOTE:</a:t>
            </a:r>
          </a:p>
          <a:p>
            <a:r>
              <a:rPr sz="1200" i="1">
                <a:latin typeface="Arial" pitchFamily="34" charset="0"/>
                <a:cs typeface="Arial" pitchFamily="34" charset="0"/>
              </a:rPr>
              <a:t>To change the  image on this slide, select the picture and delete it. Then click the Pictures icon in the placeholder to insert your own image.</a:t>
            </a:r>
          </a:p>
        </p:txBody>
      </p:sp>
    </p:spTree>
    <p:extLst>
      <p:ext uri="{BB962C8B-B14F-4D97-AF65-F5344CB8AC3E}">
        <p14:creationId xmlns:p14="http://schemas.microsoft.com/office/powerpoint/2010/main" val="195025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2214969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2316234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DC33834C-19E2-4856-B23B-CC654788599F}" type="datetimeFigureOut">
              <a:rPr lang="ar-SA" smtClean="0"/>
              <a:t>19/05/1436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39014345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DC33834C-19E2-4856-B23B-CC654788599F}" type="datetimeFigureOut">
              <a:rPr lang="ar-SA" smtClean="0"/>
              <a:t>19/05/1436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127531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DC33834C-19E2-4856-B23B-CC654788599F}" type="datetimeFigureOut">
              <a:rPr lang="ar-SA" smtClean="0"/>
              <a:t>19/05/1436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18542396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C33834C-19E2-4856-B23B-CC654788599F}" type="datetimeFigureOut">
              <a:rPr lang="ar-SA" smtClean="0"/>
              <a:t>19/05/1436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330227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33834C-19E2-4856-B23B-CC654788599F}" type="datetimeFigureOut">
              <a:rPr lang="ar-SA" smtClean="0"/>
              <a:t>19/05/1436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364862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C33834C-19E2-4856-B23B-CC654788599F}" type="datetimeFigureOut">
              <a:rPr lang="ar-SA" smtClean="0"/>
              <a:t>19/05/1436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BE4B57-F2B4-4221-BB99-EE6523A26237}" type="slidenum">
              <a:rPr lang="ar-SA" smtClean="0"/>
              <a:t>‹#›</a:t>
            </a:fld>
            <a:endParaRPr lang="ar-SA"/>
          </a:p>
        </p:txBody>
      </p:sp>
    </p:spTree>
    <p:extLst>
      <p:ext uri="{BB962C8B-B14F-4D97-AF65-F5344CB8AC3E}">
        <p14:creationId xmlns:p14="http://schemas.microsoft.com/office/powerpoint/2010/main" val="291012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C33834C-19E2-4856-B23B-CC654788599F}" type="datetimeFigureOut">
              <a:rPr lang="ar-SA" smtClean="0"/>
              <a:t>19/05/1436</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BE4B57-F2B4-4221-BB99-EE6523A26237}" type="slidenum">
              <a:rPr lang="ar-SA" smtClean="0"/>
              <a:t>‹#›</a:t>
            </a:fld>
            <a:endParaRPr lang="ar-SA"/>
          </a:p>
        </p:txBody>
      </p:sp>
    </p:spTree>
    <p:extLst>
      <p:ext uri="{BB962C8B-B14F-4D97-AF65-F5344CB8AC3E}">
        <p14:creationId xmlns:p14="http://schemas.microsoft.com/office/powerpoint/2010/main" val="42319660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p:txBody>
          <a:bodyPr/>
          <a:lstStyle/>
          <a:p>
            <a:pPr algn="ctr"/>
            <a:r>
              <a:rPr lang="ar-SA" dirty="0" smtClean="0">
                <a:solidFill>
                  <a:schemeClr val="accent1">
                    <a:lumMod val="40000"/>
                    <a:lumOff val="60000"/>
                  </a:schemeClr>
                </a:solidFill>
              </a:rPr>
              <a:t>معوقات الاتصال</a:t>
            </a:r>
            <a:endParaRPr lang="ar-SA" dirty="0">
              <a:solidFill>
                <a:schemeClr val="accent1">
                  <a:lumMod val="40000"/>
                  <a:lumOff val="60000"/>
                </a:schemeClr>
              </a:solidFill>
            </a:endParaRPr>
          </a:p>
        </p:txBody>
      </p:sp>
    </p:spTree>
    <p:extLst>
      <p:ext uri="{BB962C8B-B14F-4D97-AF65-F5344CB8AC3E}">
        <p14:creationId xmlns:p14="http://schemas.microsoft.com/office/powerpoint/2010/main" val="21996600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5"/>
          <p:cNvSpPr>
            <a:spLocks noGrp="1"/>
          </p:cNvSpPr>
          <p:nvPr>
            <p:ph idx="1"/>
          </p:nvPr>
        </p:nvSpPr>
        <p:spPr/>
        <p:txBody>
          <a:bodyPr/>
          <a:lstStyle/>
          <a:p>
            <a:r>
              <a:rPr lang="ar-SA" dirty="0" smtClean="0"/>
              <a:t>هناك عوامل كثيرة تمثل معوقات وعقبات تحول دون امكانية تحقيق اتصالات فعالة، ومن العوائق التي تؤثر في نجاح عملية الاتصال ما يلي:</a:t>
            </a:r>
            <a:endParaRPr lang="ar-SA" dirty="0"/>
          </a:p>
        </p:txBody>
      </p:sp>
    </p:spTree>
    <p:extLst>
      <p:ext uri="{BB962C8B-B14F-4D97-AF65-F5344CB8AC3E}">
        <p14:creationId xmlns:p14="http://schemas.microsoft.com/office/powerpoint/2010/main" val="3156376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600200"/>
            <a:ext cx="8712968" cy="4853136"/>
          </a:xfrm>
        </p:spPr>
        <p:txBody>
          <a:bodyPr>
            <a:noAutofit/>
          </a:bodyPr>
          <a:lstStyle/>
          <a:p>
            <a:pPr marL="0" indent="0">
              <a:buNone/>
            </a:pPr>
            <a:r>
              <a:rPr lang="ar-SA" sz="2400" dirty="0" smtClean="0"/>
              <a:t>1-</a:t>
            </a:r>
            <a:r>
              <a:rPr lang="ar-SA" sz="2400" dirty="0"/>
              <a:t> عدم القدرة على التعبير بوضوح عن معنى مضمون الرسالة نتيجة افتقاد الخلفية السليمة من التعليم والثقافة التي تمكن من نقل المعنى بصورة واضحة وسهلة سواء شفاهه او كتابة.</a:t>
            </a:r>
            <a:br>
              <a:rPr lang="ar-SA" sz="2400" dirty="0"/>
            </a:br>
            <a:r>
              <a:rPr lang="ar-SA" sz="2400" dirty="0"/>
              <a:t>2- عائق الحالة النفسية لمستقبل الرسالة ومدى استعداده لتقبلها وهذا يتوقف عليها رد الفعل الايجابي الذي يستفاد منه في التغلب على عوائق الاتصال الفعال.</a:t>
            </a:r>
            <a:br>
              <a:rPr lang="ar-SA" sz="2400" dirty="0"/>
            </a:br>
            <a:r>
              <a:rPr lang="ar-SA" sz="2400" dirty="0"/>
              <a:t>3- قد تتضمن الرسالة التي تم استيعابها بعض الاخطاء وبعض المواد التي تقلل من وضوح المعنى وينتج عن ذلك ان </a:t>
            </a:r>
            <a:r>
              <a:rPr lang="ar-SA" sz="2400" dirty="0" smtClean="0"/>
              <a:t>تصبح الرسالة </a:t>
            </a:r>
            <a:r>
              <a:rPr lang="ar-SA" sz="2400" dirty="0"/>
              <a:t>المستقبلة على درجة من عدم التيقن, وان عدم تيقن المستقبل للرسالة يطلق علية التشويش مثلما يحدث في العوائق التي يرتبط بالمؤثرات الخارجية مثل الضوضاء وارتفاع الحرارة وشدة البرودة التي تحول دون امكانية حدوث الاتصال بصورة </a:t>
            </a:r>
            <a:r>
              <a:rPr lang="ar-SA" sz="2400" dirty="0" smtClean="0"/>
              <a:t>جيدة.</a:t>
            </a:r>
          </a:p>
          <a:p>
            <a:pPr marL="0" indent="0">
              <a:buNone/>
            </a:pPr>
            <a:r>
              <a:rPr lang="ar-SA" sz="2400" dirty="0" smtClean="0"/>
              <a:t>4-</a:t>
            </a:r>
            <a:r>
              <a:rPr lang="ar-SA" sz="2400" dirty="0"/>
              <a:t> عدم فاعلية وسيلة الاتصال المستخدمة في نقل الرسالة بمعنى انها لا تتفق والظروف المحيطة ولا تراعي عوامل وظروف الموقف القائم</a:t>
            </a:r>
            <a:r>
              <a:rPr lang="ar-SA" sz="2400" dirty="0" smtClean="0"/>
              <a:t>.</a:t>
            </a:r>
          </a:p>
        </p:txBody>
      </p:sp>
    </p:spTree>
    <p:extLst>
      <p:ext uri="{BB962C8B-B14F-4D97-AF65-F5344CB8AC3E}">
        <p14:creationId xmlns:p14="http://schemas.microsoft.com/office/powerpoint/2010/main" val="2358971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SA" sz="2400" dirty="0"/>
              <a:t>5- يميل الافراد الى رفض الافكار الجديدة وخاصة اذا تعارضت مع معتقداتهم السابقة ويرى المتخصصون في هذه الناحية ان اجهزة استقبال الاتصال لدى الافراد تعمل كمصفاة متقنة, بحيث يميل الفرد الى ملاحظة تلك الاشياء والافكار التي تتفق مع معتقداتهم واراءه الحالية كما يميل الى تجاهل أي شيء يتعارض مع معتقداتهم.</a:t>
            </a:r>
          </a:p>
          <a:p>
            <a:pPr marL="0" indent="0">
              <a:buNone/>
            </a:pPr>
            <a:r>
              <a:rPr lang="ar-SA" sz="2400" dirty="0" smtClean="0"/>
              <a:t>6-</a:t>
            </a:r>
            <a:r>
              <a:rPr lang="ar-SA" sz="2400" dirty="0"/>
              <a:t> التظاهر بفهم المعلومات المعروضة من جانب المرسل.</a:t>
            </a:r>
            <a:br>
              <a:rPr lang="ar-SA" sz="2400" dirty="0"/>
            </a:br>
            <a:r>
              <a:rPr lang="ar-SA" sz="2400" dirty="0"/>
              <a:t>7- سوء العلاقات وفقدان الثقة بين بعض المستويات المشتركة في عملية الاتصال.</a:t>
            </a:r>
            <a:br>
              <a:rPr lang="ar-SA" sz="2400" dirty="0"/>
            </a:br>
            <a:r>
              <a:rPr lang="ar-SA" sz="2400" dirty="0"/>
              <a:t>8- كبر حجم المنظمة وانتشارها الجغرافي .</a:t>
            </a:r>
            <a:br>
              <a:rPr lang="ar-SA" sz="2400" dirty="0"/>
            </a:br>
            <a:r>
              <a:rPr lang="ar-SA" sz="2400" dirty="0"/>
              <a:t>9- الافراط في استخدام وسائل الاتصال قد يكون عبئا كبيرا على المستقبل، وهكذا يساعد النموذج في توجيه الدارس الى العناصر الرئيسية التي ينبغي التركيز عليها وفهم تأثيراتها من أجل السيطرة على مخرجات العملية.</a:t>
            </a:r>
          </a:p>
        </p:txBody>
      </p:sp>
    </p:spTree>
    <p:extLst>
      <p:ext uri="{BB962C8B-B14F-4D97-AF65-F5344CB8AC3E}">
        <p14:creationId xmlns:p14="http://schemas.microsoft.com/office/powerpoint/2010/main" val="216929806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471</TotalTime>
  <Words>28</Words>
  <Application>Microsoft Office PowerPoint</Application>
  <PresentationFormat>عرض على الشاشة (3:4)‏</PresentationFormat>
  <Paragraphs>6</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معوقات الاتصال</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مراحل عملية الاتصال</dc:title>
  <dc:creator>WIN</dc:creator>
  <cp:lastModifiedBy>ABUMADA</cp:lastModifiedBy>
  <cp:revision>4</cp:revision>
  <dcterms:created xsi:type="dcterms:W3CDTF">2014-11-14T11:10:10Z</dcterms:created>
  <dcterms:modified xsi:type="dcterms:W3CDTF">2015-03-09T15:39:29Z</dcterms:modified>
</cp:coreProperties>
</file>