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984" y="-6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422BE8C-2655-4914-860B-9EB97C79EA73}" type="datetimeFigureOut">
              <a:rPr lang="ar-SA" smtClean="0"/>
              <a:pPr/>
              <a:t>09/05/1438</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75AB500-F6FC-4E1E-A045-A6995D74D4DF}" type="slidenum">
              <a:rPr lang="ar-SA" smtClean="0"/>
              <a:pPr/>
              <a:t>‹#›</a:t>
            </a:fld>
            <a:endParaRPr lang="ar-SA"/>
          </a:p>
        </p:txBody>
      </p:sp>
    </p:spTree>
    <p:extLst>
      <p:ext uri="{BB962C8B-B14F-4D97-AF65-F5344CB8AC3E}">
        <p14:creationId xmlns:p14="http://schemas.microsoft.com/office/powerpoint/2010/main" xmlns="" val="407988887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A75AB500-F6FC-4E1E-A045-A6995D74D4DF}" type="slidenum">
              <a:rPr lang="ar-SA" smtClean="0"/>
              <a:pPr/>
              <a:t>3</a:t>
            </a:fld>
            <a:endParaRPr lang="ar-SA"/>
          </a:p>
        </p:txBody>
      </p:sp>
    </p:spTree>
    <p:extLst>
      <p:ext uri="{BB962C8B-B14F-4D97-AF65-F5344CB8AC3E}">
        <p14:creationId xmlns:p14="http://schemas.microsoft.com/office/powerpoint/2010/main" xmlns="" val="1893506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6" name="Title 15"/>
          <p:cNvSpPr>
            <a:spLocks noGrp="1"/>
          </p:cNvSpPr>
          <p:nvPr>
            <p:ph type="title"/>
          </p:nvPr>
        </p:nvSpPr>
        <p:spPr>
          <a:xfrm>
            <a:off x="2438400" y="1447800"/>
            <a:ext cx="3962400" cy="2133600"/>
          </a:xfrm>
        </p:spPr>
        <p:txBody>
          <a:bodyPr anchor="b"/>
          <a:lstStyle/>
          <a:p>
            <a:r>
              <a:rPr lang="ar-SA" smtClean="0"/>
              <a:t>انقر لتحرير نمط العنوان الرئيسي</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20A96017-CC3C-41BA-B983-22F45C92D91D}" type="datetimeFigureOut">
              <a:rPr lang="ar-SA" smtClean="0"/>
              <a:pPr/>
              <a:t>09/05/1438</a:t>
            </a:fld>
            <a:endParaRPr lang="ar-SA"/>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00D16D88-993C-4997-B76D-559D4B3D15EC}" type="slidenum">
              <a:rPr lang="ar-SA" smtClean="0"/>
              <a:pPr/>
              <a:t>‹#›</a:t>
            </a:fld>
            <a:endParaRPr lang="ar-SA"/>
          </a:p>
        </p:txBody>
      </p:sp>
      <p:sp>
        <p:nvSpPr>
          <p:cNvPr id="15" name="Footer Placeholder 14"/>
          <p:cNvSpPr>
            <a:spLocks noGrp="1"/>
          </p:cNvSpPr>
          <p:nvPr>
            <p:ph type="ftr" sz="quarter" idx="12"/>
          </p:nvPr>
        </p:nvSpPr>
        <p:spPr>
          <a:xfrm>
            <a:off x="3581400" y="6296248"/>
            <a:ext cx="2820987" cy="152400"/>
          </a:xfrm>
        </p:spPr>
        <p:txBody>
          <a:bodyPr/>
          <a:lstStyle/>
          <a:p>
            <a:endParaRPr lang="ar-SA"/>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Date Placeholder 12"/>
          <p:cNvSpPr>
            <a:spLocks noGrp="1"/>
          </p:cNvSpPr>
          <p:nvPr>
            <p:ph type="dt" sz="half" idx="10"/>
          </p:nvPr>
        </p:nvSpPr>
        <p:spPr/>
        <p:txBody>
          <a:bodyPr/>
          <a:lstStyle/>
          <a:p>
            <a:fld id="{20A96017-CC3C-41BA-B983-22F45C92D91D}" type="datetimeFigureOut">
              <a:rPr lang="ar-SA" smtClean="0"/>
              <a:pPr/>
              <a:t>09/05/1438</a:t>
            </a:fld>
            <a:endParaRPr lang="ar-SA"/>
          </a:p>
        </p:txBody>
      </p:sp>
      <p:sp>
        <p:nvSpPr>
          <p:cNvPr id="14" name="Slide Number Placeholder 13"/>
          <p:cNvSpPr>
            <a:spLocks noGrp="1"/>
          </p:cNvSpPr>
          <p:nvPr>
            <p:ph type="sldNum" sz="quarter" idx="11"/>
          </p:nvPr>
        </p:nvSpPr>
        <p:spPr/>
        <p:txBody>
          <a:bodyPr/>
          <a:lstStyle/>
          <a:p>
            <a:fld id="{00D16D88-993C-4997-B76D-559D4B3D15EC}" type="slidenum">
              <a:rPr lang="ar-SA" smtClean="0"/>
              <a:pPr/>
              <a:t>‹#›</a:t>
            </a:fld>
            <a:endParaRPr lang="ar-SA"/>
          </a:p>
        </p:txBody>
      </p:sp>
      <p:sp>
        <p:nvSpPr>
          <p:cNvPr id="15" name="Footer Placeholder 14"/>
          <p:cNvSpPr>
            <a:spLocks noGrp="1"/>
          </p:cNvSpPr>
          <p:nvPr>
            <p:ph type="ftr" sz="quarter" idx="12"/>
          </p:nvPr>
        </p:nvSpPr>
        <p:spPr/>
        <p:txBody>
          <a:bodyPr/>
          <a:lstStyle/>
          <a:p>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Date Placeholder 12"/>
          <p:cNvSpPr>
            <a:spLocks noGrp="1"/>
          </p:cNvSpPr>
          <p:nvPr>
            <p:ph type="dt" sz="half" idx="10"/>
          </p:nvPr>
        </p:nvSpPr>
        <p:spPr/>
        <p:txBody>
          <a:bodyPr/>
          <a:lstStyle/>
          <a:p>
            <a:fld id="{20A96017-CC3C-41BA-B983-22F45C92D91D}" type="datetimeFigureOut">
              <a:rPr lang="ar-SA" smtClean="0"/>
              <a:pPr/>
              <a:t>09/05/1438</a:t>
            </a:fld>
            <a:endParaRPr lang="ar-SA"/>
          </a:p>
        </p:txBody>
      </p:sp>
      <p:sp>
        <p:nvSpPr>
          <p:cNvPr id="14" name="Slide Number Placeholder 13"/>
          <p:cNvSpPr>
            <a:spLocks noGrp="1"/>
          </p:cNvSpPr>
          <p:nvPr>
            <p:ph type="sldNum" sz="quarter" idx="11"/>
          </p:nvPr>
        </p:nvSpPr>
        <p:spPr/>
        <p:txBody>
          <a:bodyPr/>
          <a:lstStyle/>
          <a:p>
            <a:fld id="{00D16D88-993C-4997-B76D-559D4B3D15EC}" type="slidenum">
              <a:rPr lang="ar-SA" smtClean="0"/>
              <a:pPr/>
              <a:t>‹#›</a:t>
            </a:fld>
            <a:endParaRPr lang="ar-SA"/>
          </a:p>
        </p:txBody>
      </p:sp>
      <p:sp>
        <p:nvSpPr>
          <p:cNvPr id="15" name="Footer Placeholder 14"/>
          <p:cNvSpPr>
            <a:spLocks noGrp="1"/>
          </p:cNvSpPr>
          <p:nvPr>
            <p:ph type="ftr" sz="quarter" idx="12"/>
          </p:nvPr>
        </p:nvSpPr>
        <p:spPr/>
        <p:txBody>
          <a:bodyPr/>
          <a:lstStyle/>
          <a:p>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6" name="Title 15"/>
          <p:cNvSpPr>
            <a:spLocks noGrp="1"/>
          </p:cNvSpPr>
          <p:nvPr>
            <p:ph type="title"/>
          </p:nvPr>
        </p:nvSpPr>
        <p:spPr/>
        <p:txBody>
          <a:bodyPr/>
          <a:lstStyle/>
          <a:p>
            <a:r>
              <a:rPr lang="ar-SA" smtClean="0"/>
              <a:t>انقر لتحرير نمط العنوان الرئيسي</a:t>
            </a:r>
            <a:endParaRPr lang="en-US"/>
          </a:p>
        </p:txBody>
      </p:sp>
      <p:sp>
        <p:nvSpPr>
          <p:cNvPr id="10" name="Date Placeholder 9"/>
          <p:cNvSpPr>
            <a:spLocks noGrp="1"/>
          </p:cNvSpPr>
          <p:nvPr>
            <p:ph type="dt" sz="half" idx="10"/>
          </p:nvPr>
        </p:nvSpPr>
        <p:spPr/>
        <p:txBody>
          <a:bodyPr/>
          <a:lstStyle/>
          <a:p>
            <a:fld id="{20A96017-CC3C-41BA-B983-22F45C92D91D}" type="datetimeFigureOut">
              <a:rPr lang="ar-SA" smtClean="0"/>
              <a:pPr/>
              <a:t>09/05/1438</a:t>
            </a:fld>
            <a:endParaRPr lang="ar-SA"/>
          </a:p>
        </p:txBody>
      </p:sp>
      <p:sp>
        <p:nvSpPr>
          <p:cNvPr id="11" name="Slide Number Placeholder 10"/>
          <p:cNvSpPr>
            <a:spLocks noGrp="1"/>
          </p:cNvSpPr>
          <p:nvPr>
            <p:ph type="sldNum" sz="quarter" idx="11"/>
          </p:nvPr>
        </p:nvSpPr>
        <p:spPr/>
        <p:txBody>
          <a:bodyPr/>
          <a:lstStyle/>
          <a:p>
            <a:fld id="{00D16D88-993C-4997-B76D-559D4B3D15EC}" type="slidenum">
              <a:rPr lang="ar-SA" smtClean="0"/>
              <a:pPr/>
              <a:t>‹#›</a:t>
            </a:fld>
            <a:endParaRPr lang="ar-SA"/>
          </a:p>
        </p:txBody>
      </p:sp>
      <p:sp>
        <p:nvSpPr>
          <p:cNvPr id="12" name="Footer Placeholder 11"/>
          <p:cNvSpPr>
            <a:spLocks noGrp="1"/>
          </p:cNvSpPr>
          <p:nvPr>
            <p:ph type="ftr" sz="quarter" idx="12"/>
          </p:nvPr>
        </p:nvSpPr>
        <p:spPr/>
        <p:txBody>
          <a:bodyPr/>
          <a:lstStyle/>
          <a:p>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20A96017-CC3C-41BA-B983-22F45C92D91D}" type="datetimeFigureOut">
              <a:rPr lang="ar-SA" smtClean="0"/>
              <a:pPr/>
              <a:t>09/05/1438</a:t>
            </a:fld>
            <a:endParaRPr lang="ar-SA"/>
          </a:p>
        </p:txBody>
      </p:sp>
      <p:sp>
        <p:nvSpPr>
          <p:cNvPr id="13" name="Slide Number Placeholder 12"/>
          <p:cNvSpPr>
            <a:spLocks noGrp="1"/>
          </p:cNvSpPr>
          <p:nvPr>
            <p:ph type="sldNum" sz="quarter" idx="11"/>
          </p:nvPr>
        </p:nvSpPr>
        <p:spPr>
          <a:xfrm>
            <a:off x="4116388" y="6400800"/>
            <a:ext cx="533400" cy="152400"/>
          </a:xfrm>
        </p:spPr>
        <p:txBody>
          <a:bodyPr/>
          <a:lstStyle/>
          <a:p>
            <a:fld id="{00D16D88-993C-4997-B76D-559D4B3D15EC}" type="slidenum">
              <a:rPr lang="ar-SA" smtClean="0"/>
              <a:pPr/>
              <a:t>‹#›</a:t>
            </a:fld>
            <a:endParaRPr lang="ar-SA"/>
          </a:p>
        </p:txBody>
      </p:sp>
      <p:sp>
        <p:nvSpPr>
          <p:cNvPr id="14" name="Footer Placeholder 13"/>
          <p:cNvSpPr>
            <a:spLocks noGrp="1"/>
          </p:cNvSpPr>
          <p:nvPr>
            <p:ph type="ftr" sz="quarter" idx="12"/>
          </p:nvPr>
        </p:nvSpPr>
        <p:spPr>
          <a:xfrm>
            <a:off x="838200" y="6296248"/>
            <a:ext cx="2820987" cy="152400"/>
          </a:xfrm>
        </p:spPr>
        <p:txBody>
          <a:bodyPr/>
          <a:lstStyle/>
          <a:p>
            <a:endParaRPr lang="ar-SA"/>
          </a:p>
        </p:txBody>
      </p:sp>
      <p:sp>
        <p:nvSpPr>
          <p:cNvPr id="15" name="Title 14"/>
          <p:cNvSpPr>
            <a:spLocks noGrp="1"/>
          </p:cNvSpPr>
          <p:nvPr>
            <p:ph type="title"/>
          </p:nvPr>
        </p:nvSpPr>
        <p:spPr>
          <a:xfrm>
            <a:off x="457200" y="1828800"/>
            <a:ext cx="3200400" cy="1752600"/>
          </a:xfrm>
        </p:spPr>
        <p:txBody>
          <a:bodyPr anchor="b"/>
          <a:lstStyle/>
          <a:p>
            <a:r>
              <a:rPr lang="ar-SA" smtClean="0"/>
              <a:t>انقر لتحرير نمط العنوان الرئيسي</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ar-SA" smtClean="0"/>
              <a:t>انقر لتحرير أنماط النص الرئيسي</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Title 1"/>
          <p:cNvSpPr>
            <a:spLocks noGrp="1"/>
          </p:cNvSpPr>
          <p:nvPr>
            <p:ph type="title"/>
          </p:nvPr>
        </p:nvSpPr>
        <p:spPr>
          <a:xfrm>
            <a:off x="4876800" y="457200"/>
            <a:ext cx="2819400" cy="5714999"/>
          </a:xfrm>
        </p:spPr>
        <p:txBody>
          <a:bodyPr/>
          <a:lstStyle/>
          <a:p>
            <a:r>
              <a:rPr lang="ar-SA" smtClean="0"/>
              <a:t>انقر لتحرير نمط العنوان الرئيسي</a:t>
            </a:r>
            <a:endParaRPr lang="en-US"/>
          </a:p>
        </p:txBody>
      </p:sp>
      <p:sp>
        <p:nvSpPr>
          <p:cNvPr id="9" name="Date Placeholder 8"/>
          <p:cNvSpPr>
            <a:spLocks noGrp="1"/>
          </p:cNvSpPr>
          <p:nvPr>
            <p:ph type="dt" sz="half" idx="10"/>
          </p:nvPr>
        </p:nvSpPr>
        <p:spPr/>
        <p:txBody>
          <a:bodyPr/>
          <a:lstStyle/>
          <a:p>
            <a:fld id="{20A96017-CC3C-41BA-B983-22F45C92D91D}" type="datetimeFigureOut">
              <a:rPr lang="ar-SA" smtClean="0"/>
              <a:pPr/>
              <a:t>09/05/1438</a:t>
            </a:fld>
            <a:endParaRPr lang="ar-SA"/>
          </a:p>
        </p:txBody>
      </p:sp>
      <p:sp>
        <p:nvSpPr>
          <p:cNvPr id="13" name="Slide Number Placeholder 12"/>
          <p:cNvSpPr>
            <a:spLocks noGrp="1"/>
          </p:cNvSpPr>
          <p:nvPr>
            <p:ph type="sldNum" sz="quarter" idx="11"/>
          </p:nvPr>
        </p:nvSpPr>
        <p:spPr/>
        <p:txBody>
          <a:bodyPr/>
          <a:lstStyle/>
          <a:p>
            <a:fld id="{00D16D88-993C-4997-B76D-559D4B3D15EC}" type="slidenum">
              <a:rPr lang="ar-SA" smtClean="0"/>
              <a:pPr/>
              <a:t>‹#›</a:t>
            </a:fld>
            <a:endParaRPr lang="ar-SA"/>
          </a:p>
        </p:txBody>
      </p:sp>
      <p:sp>
        <p:nvSpPr>
          <p:cNvPr id="14" name="Footer Placeholder 13"/>
          <p:cNvSpPr>
            <a:spLocks noGrp="1"/>
          </p:cNvSpPr>
          <p:nvPr>
            <p:ph type="ftr" sz="quarter" idx="12"/>
          </p:nvPr>
        </p:nvSpPr>
        <p:spPr/>
        <p:txBody>
          <a:bodyPr/>
          <a:lstStyle/>
          <a:p>
            <a:endParaRPr lang="ar-SA"/>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Title 1"/>
          <p:cNvSpPr>
            <a:spLocks noGrp="1"/>
          </p:cNvSpPr>
          <p:nvPr>
            <p:ph type="title"/>
          </p:nvPr>
        </p:nvSpPr>
        <p:spPr>
          <a:xfrm>
            <a:off x="4876800" y="457200"/>
            <a:ext cx="2819400" cy="5714999"/>
          </a:xfrm>
        </p:spPr>
        <p:txBody>
          <a:bodyPr/>
          <a:lstStyle/>
          <a:p>
            <a:r>
              <a:rPr lang="ar-SA" smtClean="0"/>
              <a:t>انقر لتحرير نمط العنوان الرئيسي</a:t>
            </a:r>
            <a:endParaRPr lang="en-US"/>
          </a:p>
        </p:txBody>
      </p:sp>
      <p:sp>
        <p:nvSpPr>
          <p:cNvPr id="12" name="Date Placeholder 11"/>
          <p:cNvSpPr>
            <a:spLocks noGrp="1"/>
          </p:cNvSpPr>
          <p:nvPr>
            <p:ph type="dt" sz="half" idx="10"/>
          </p:nvPr>
        </p:nvSpPr>
        <p:spPr/>
        <p:txBody>
          <a:bodyPr/>
          <a:lstStyle/>
          <a:p>
            <a:fld id="{20A96017-CC3C-41BA-B983-22F45C92D91D}" type="datetimeFigureOut">
              <a:rPr lang="ar-SA" smtClean="0"/>
              <a:pPr/>
              <a:t>09/05/1438</a:t>
            </a:fld>
            <a:endParaRPr lang="ar-SA"/>
          </a:p>
        </p:txBody>
      </p:sp>
      <p:sp>
        <p:nvSpPr>
          <p:cNvPr id="14" name="Slide Number Placeholder 13"/>
          <p:cNvSpPr>
            <a:spLocks noGrp="1"/>
          </p:cNvSpPr>
          <p:nvPr>
            <p:ph type="sldNum" sz="quarter" idx="11"/>
          </p:nvPr>
        </p:nvSpPr>
        <p:spPr/>
        <p:txBody>
          <a:bodyPr/>
          <a:lstStyle/>
          <a:p>
            <a:fld id="{00D16D88-993C-4997-B76D-559D4B3D15EC}" type="slidenum">
              <a:rPr lang="ar-SA" smtClean="0"/>
              <a:pPr/>
              <a:t>‹#›</a:t>
            </a:fld>
            <a:endParaRPr lang="ar-SA"/>
          </a:p>
        </p:txBody>
      </p:sp>
      <p:sp>
        <p:nvSpPr>
          <p:cNvPr id="16" name="Footer Placeholder 15"/>
          <p:cNvSpPr>
            <a:spLocks noGrp="1"/>
          </p:cNvSpPr>
          <p:nvPr>
            <p:ph type="ftr" sz="quarter" idx="12"/>
          </p:nvPr>
        </p:nvSpPr>
        <p:spPr/>
        <p:txBody>
          <a:bodyPr/>
          <a:lstStyle/>
          <a:p>
            <a:endParaRPr lang="ar-SA"/>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ar-SA" smtClean="0"/>
              <a:t>انقر لتحرير نمط العنوان الرئيسي</a:t>
            </a:r>
            <a:endParaRPr lang="en-US" dirty="0"/>
          </a:p>
        </p:txBody>
      </p:sp>
      <p:sp>
        <p:nvSpPr>
          <p:cNvPr id="9" name="Date Placeholder 8"/>
          <p:cNvSpPr>
            <a:spLocks noGrp="1"/>
          </p:cNvSpPr>
          <p:nvPr>
            <p:ph type="dt" sz="half" idx="10"/>
          </p:nvPr>
        </p:nvSpPr>
        <p:spPr/>
        <p:txBody>
          <a:bodyPr/>
          <a:lstStyle/>
          <a:p>
            <a:fld id="{20A96017-CC3C-41BA-B983-22F45C92D91D}" type="datetimeFigureOut">
              <a:rPr lang="ar-SA" smtClean="0"/>
              <a:pPr/>
              <a:t>09/05/1438</a:t>
            </a:fld>
            <a:endParaRPr lang="ar-SA"/>
          </a:p>
        </p:txBody>
      </p:sp>
      <p:sp>
        <p:nvSpPr>
          <p:cNvPr id="10" name="Slide Number Placeholder 9"/>
          <p:cNvSpPr>
            <a:spLocks noGrp="1"/>
          </p:cNvSpPr>
          <p:nvPr>
            <p:ph type="sldNum" sz="quarter" idx="11"/>
          </p:nvPr>
        </p:nvSpPr>
        <p:spPr/>
        <p:txBody>
          <a:bodyPr/>
          <a:lstStyle/>
          <a:p>
            <a:fld id="{00D16D88-993C-4997-B76D-559D4B3D15EC}" type="slidenum">
              <a:rPr lang="ar-SA" smtClean="0"/>
              <a:pPr/>
              <a:t>‹#›</a:t>
            </a:fld>
            <a:endParaRPr lang="ar-SA"/>
          </a:p>
        </p:txBody>
      </p:sp>
      <p:sp>
        <p:nvSpPr>
          <p:cNvPr id="11" name="Footer Placeholder 10"/>
          <p:cNvSpPr>
            <a:spLocks noGrp="1"/>
          </p:cNvSpPr>
          <p:nvPr>
            <p:ph type="ftr" sz="quarter" idx="12"/>
          </p:nvPr>
        </p:nvSpPr>
        <p:spPr/>
        <p:txBody>
          <a:bodyPr/>
          <a:lstStyle/>
          <a:p>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20A96017-CC3C-41BA-B983-22F45C92D91D}" type="datetimeFigureOut">
              <a:rPr lang="ar-SA" smtClean="0"/>
              <a:pPr/>
              <a:t>09/05/1438</a:t>
            </a:fld>
            <a:endParaRPr lang="ar-SA"/>
          </a:p>
        </p:txBody>
      </p:sp>
      <p:sp>
        <p:nvSpPr>
          <p:cNvPr id="9" name="Slide Number Placeholder 8"/>
          <p:cNvSpPr>
            <a:spLocks noGrp="1"/>
          </p:cNvSpPr>
          <p:nvPr>
            <p:ph type="sldNum" sz="quarter" idx="11"/>
          </p:nvPr>
        </p:nvSpPr>
        <p:spPr/>
        <p:txBody>
          <a:bodyPr/>
          <a:lstStyle/>
          <a:p>
            <a:fld id="{00D16D88-993C-4997-B76D-559D4B3D15EC}" type="slidenum">
              <a:rPr lang="ar-SA" smtClean="0"/>
              <a:pPr/>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5" name="Date Placeholder 14"/>
          <p:cNvSpPr>
            <a:spLocks noGrp="1"/>
          </p:cNvSpPr>
          <p:nvPr>
            <p:ph type="dt" sz="half" idx="10"/>
          </p:nvPr>
        </p:nvSpPr>
        <p:spPr/>
        <p:txBody>
          <a:bodyPr/>
          <a:lstStyle/>
          <a:p>
            <a:fld id="{20A96017-CC3C-41BA-B983-22F45C92D91D}" type="datetimeFigureOut">
              <a:rPr lang="ar-SA" smtClean="0"/>
              <a:pPr/>
              <a:t>09/05/1438</a:t>
            </a:fld>
            <a:endParaRPr lang="ar-SA"/>
          </a:p>
        </p:txBody>
      </p:sp>
      <p:sp>
        <p:nvSpPr>
          <p:cNvPr id="16" name="Slide Number Placeholder 15"/>
          <p:cNvSpPr>
            <a:spLocks noGrp="1"/>
          </p:cNvSpPr>
          <p:nvPr>
            <p:ph type="sldNum" sz="quarter" idx="11"/>
          </p:nvPr>
        </p:nvSpPr>
        <p:spPr/>
        <p:txBody>
          <a:bodyPr/>
          <a:lstStyle/>
          <a:p>
            <a:fld id="{00D16D88-993C-4997-B76D-559D4B3D15EC}" type="slidenum">
              <a:rPr lang="ar-SA" smtClean="0"/>
              <a:pPr/>
              <a:t>‹#›</a:t>
            </a:fld>
            <a:endParaRPr lang="ar-SA"/>
          </a:p>
        </p:txBody>
      </p:sp>
      <p:sp>
        <p:nvSpPr>
          <p:cNvPr id="17" name="Footer Placeholder 16"/>
          <p:cNvSpPr>
            <a:spLocks noGrp="1"/>
          </p:cNvSpPr>
          <p:nvPr>
            <p:ph type="ftr" sz="quarter" idx="12"/>
          </p:nvPr>
        </p:nvSpPr>
        <p:spPr/>
        <p:txBody>
          <a:bodyPr/>
          <a:lstStyle/>
          <a:p>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ar-SA" smtClean="0"/>
              <a:t>انقر لتحرير نمط العنوان الرئيسي</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6" name="Date Placeholder 15"/>
          <p:cNvSpPr>
            <a:spLocks noGrp="1"/>
          </p:cNvSpPr>
          <p:nvPr>
            <p:ph type="dt" sz="half" idx="10"/>
          </p:nvPr>
        </p:nvSpPr>
        <p:spPr/>
        <p:txBody>
          <a:bodyPr/>
          <a:lstStyle/>
          <a:p>
            <a:fld id="{20A96017-CC3C-41BA-B983-22F45C92D91D}" type="datetimeFigureOut">
              <a:rPr lang="ar-SA" smtClean="0"/>
              <a:pPr/>
              <a:t>09/05/1438</a:t>
            </a:fld>
            <a:endParaRPr lang="ar-SA"/>
          </a:p>
        </p:txBody>
      </p:sp>
      <p:sp>
        <p:nvSpPr>
          <p:cNvPr id="17" name="Slide Number Placeholder 16"/>
          <p:cNvSpPr>
            <a:spLocks noGrp="1"/>
          </p:cNvSpPr>
          <p:nvPr>
            <p:ph type="sldNum" sz="quarter" idx="11"/>
          </p:nvPr>
        </p:nvSpPr>
        <p:spPr/>
        <p:txBody>
          <a:bodyPr/>
          <a:lstStyle/>
          <a:p>
            <a:fld id="{00D16D88-993C-4997-B76D-559D4B3D15EC}" type="slidenum">
              <a:rPr lang="ar-SA" smtClean="0"/>
              <a:pPr/>
              <a:t>‹#›</a:t>
            </a:fld>
            <a:endParaRPr lang="ar-SA"/>
          </a:p>
        </p:txBody>
      </p:sp>
      <p:sp>
        <p:nvSpPr>
          <p:cNvPr id="18" name="Footer Placeholder 17"/>
          <p:cNvSpPr>
            <a:spLocks noGrp="1"/>
          </p:cNvSpPr>
          <p:nvPr>
            <p:ph type="ftr" sz="quarter" idx="12"/>
          </p:nvPr>
        </p:nvSpPr>
        <p:spPr/>
        <p:txBody>
          <a:bodyPr/>
          <a:lstStyle/>
          <a:p>
            <a:endParaRPr lang="ar-SA"/>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00D16D88-993C-4997-B76D-559D4B3D15EC}" type="slidenum">
              <a:rPr lang="ar-SA" smtClean="0"/>
              <a:pPr/>
              <a:t>‹#›</a:t>
            </a:fld>
            <a:endParaRPr lang="ar-SA"/>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20A96017-CC3C-41BA-B983-22F45C92D91D}" type="datetimeFigureOut">
              <a:rPr lang="ar-SA" smtClean="0"/>
              <a:pPr/>
              <a:t>09/05/1438</a:t>
            </a:fld>
            <a:endParaRPr lang="ar-SA"/>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ar-SA"/>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id="1" dur="indefinite" restart="never" nodeType="tmRoot"/>
      </p:par>
    </p:tnLst>
  </p:timing>
  <p:txStyles>
    <p:titleStyle>
      <a:lvl1pPr algn="r" defTabSz="914400" rtl="1"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r" defTabSz="914400" rtl="1"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006" y="43542"/>
            <a:ext cx="9133994" cy="6814457"/>
          </a:xfrm>
        </p:spPr>
        <p:txBody>
          <a:bodyPr/>
          <a:lstStyle/>
          <a:p>
            <a:endParaRPr lang="ar-SA" dirty="0" smtClean="0"/>
          </a:p>
          <a:p>
            <a:endParaRPr lang="ar-SA" dirty="0"/>
          </a:p>
        </p:txBody>
      </p:sp>
      <p:pic>
        <p:nvPicPr>
          <p:cNvPr id="4" name="Picture 1" descr="C:\Users\ASUS\Desktop\download.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014" y="0"/>
            <a:ext cx="2127761" cy="792088"/>
          </a:xfrm>
          <a:prstGeom prst="rect">
            <a:avLst/>
          </a:prstGeom>
          <a:noFill/>
          <a:ln>
            <a:noFill/>
          </a:ln>
        </p:spPr>
      </p:pic>
      <p:pic>
        <p:nvPicPr>
          <p:cNvPr id="6" name="صورة 5"/>
          <p:cNvPicPr/>
          <p:nvPr/>
        </p:nvPicPr>
        <p:blipFill>
          <a:blip r:embed="rId3" cstate="print">
            <a:extLst>
              <a:ext uri="{28A0092B-C50C-407E-A947-70E740481C1C}">
                <a14:useLocalDpi xmlns:a14="http://schemas.microsoft.com/office/drawing/2010/main" xmlns="" val="0"/>
              </a:ext>
            </a:extLst>
          </a:blip>
          <a:stretch>
            <a:fillRect/>
          </a:stretch>
        </p:blipFill>
        <p:spPr>
          <a:xfrm>
            <a:off x="1691680" y="1085427"/>
            <a:ext cx="3641725" cy="17783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مستطيل 7"/>
          <p:cNvSpPr/>
          <p:nvPr/>
        </p:nvSpPr>
        <p:spPr>
          <a:xfrm>
            <a:off x="1928366" y="2885345"/>
            <a:ext cx="3168352" cy="523220"/>
          </a:xfrm>
          <a:prstGeom prst="rect">
            <a:avLst/>
          </a:prstGeom>
        </p:spPr>
        <p:txBody>
          <a:bodyPr wrap="square">
            <a:spAutoFit/>
          </a:bodyPr>
          <a:lstStyle/>
          <a:p>
            <a:pPr algn="ctr"/>
            <a:r>
              <a:rPr lang="ar-SA" sz="2800" b="1" dirty="0">
                <a:effectLst>
                  <a:outerShdw blurRad="41275" dist="20320" dir="1800000" algn="tl">
                    <a:srgbClr val="000000">
                      <a:alpha val="40000"/>
                    </a:srgbClr>
                  </a:outerShdw>
                </a:effectLst>
                <a:cs typeface="DecoType Thuluth" pitchFamily="2" charset="-78"/>
              </a:rPr>
              <a:t>أزمة الديون </a:t>
            </a:r>
            <a:r>
              <a:rPr lang="ar-SA" sz="2800" b="1" dirty="0" smtClean="0">
                <a:effectLst>
                  <a:outerShdw blurRad="41275" dist="20320" dir="1800000" algn="tl">
                    <a:srgbClr val="000000">
                      <a:alpha val="40000"/>
                    </a:srgbClr>
                  </a:outerShdw>
                </a:effectLst>
                <a:cs typeface="DecoType Thuluth" pitchFamily="2" charset="-78"/>
              </a:rPr>
              <a:t>اليونانية.</a:t>
            </a:r>
            <a:endParaRPr lang="en-US" sz="2800" dirty="0">
              <a:cs typeface="DecoType Thuluth" pitchFamily="2" charset="-78"/>
            </a:endParaRPr>
          </a:p>
        </p:txBody>
      </p:sp>
      <p:sp>
        <p:nvSpPr>
          <p:cNvPr id="9" name="مستطيل 8"/>
          <p:cNvSpPr/>
          <p:nvPr/>
        </p:nvSpPr>
        <p:spPr>
          <a:xfrm>
            <a:off x="827584" y="3501008"/>
            <a:ext cx="4896544" cy="3168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000" b="1" dirty="0" smtClean="0">
              <a:solidFill>
                <a:schemeClr val="tx1"/>
              </a:solidFill>
              <a:cs typeface="DecoType Thuluth" pitchFamily="2" charset="-78"/>
            </a:endParaRPr>
          </a:p>
          <a:p>
            <a:pPr algn="ctr"/>
            <a:endParaRPr lang="ar-SA" sz="2000" b="1" dirty="0">
              <a:solidFill>
                <a:schemeClr val="tx1"/>
              </a:solidFill>
              <a:cs typeface="DecoType Thuluth" pitchFamily="2" charset="-78"/>
            </a:endParaRPr>
          </a:p>
          <a:p>
            <a:pPr algn="ctr"/>
            <a:r>
              <a:rPr lang="ar-SA" sz="2000" b="1" dirty="0" smtClean="0">
                <a:solidFill>
                  <a:schemeClr val="tx1"/>
                </a:solidFill>
                <a:cs typeface="DecoType Thuluth" pitchFamily="2" charset="-78"/>
              </a:rPr>
              <a:t>عمل </a:t>
            </a:r>
            <a:r>
              <a:rPr lang="ar-SA" sz="2000" b="1" dirty="0">
                <a:solidFill>
                  <a:schemeClr val="tx1"/>
                </a:solidFill>
                <a:cs typeface="DecoType Thuluth" pitchFamily="2" charset="-78"/>
              </a:rPr>
              <a:t>الطالبات:</a:t>
            </a:r>
            <a:endParaRPr lang="en-US" sz="2000" dirty="0">
              <a:solidFill>
                <a:schemeClr val="tx1"/>
              </a:solidFill>
              <a:cs typeface="DecoType Thuluth" pitchFamily="2" charset="-78"/>
            </a:endParaRPr>
          </a:p>
          <a:p>
            <a:pPr algn="ctr"/>
            <a:r>
              <a:rPr lang="ar-SA" sz="2000" b="1" dirty="0">
                <a:solidFill>
                  <a:schemeClr val="tx1"/>
                </a:solidFill>
                <a:cs typeface="DecoType Thuluth" pitchFamily="2" charset="-78"/>
              </a:rPr>
              <a:t>نوره الشثري 432925238</a:t>
            </a:r>
            <a:endParaRPr lang="en-US" sz="2000" dirty="0">
              <a:solidFill>
                <a:schemeClr val="tx1"/>
              </a:solidFill>
              <a:cs typeface="DecoType Thuluth" pitchFamily="2" charset="-78"/>
            </a:endParaRPr>
          </a:p>
          <a:p>
            <a:pPr algn="ctr"/>
            <a:r>
              <a:rPr lang="ar-SA" sz="2000" b="1" dirty="0">
                <a:solidFill>
                  <a:schemeClr val="tx1"/>
                </a:solidFill>
                <a:cs typeface="DecoType Thuluth" pitchFamily="2" charset="-78"/>
              </a:rPr>
              <a:t>العنود البقعاوي434201519</a:t>
            </a:r>
            <a:endParaRPr lang="en-US" sz="2000" dirty="0">
              <a:solidFill>
                <a:schemeClr val="tx1"/>
              </a:solidFill>
              <a:cs typeface="DecoType Thuluth" pitchFamily="2" charset="-78"/>
            </a:endParaRPr>
          </a:p>
          <a:p>
            <a:pPr algn="ctr"/>
            <a:r>
              <a:rPr lang="ar-SA" sz="2000" b="1" dirty="0">
                <a:solidFill>
                  <a:schemeClr val="tx1"/>
                </a:solidFill>
                <a:cs typeface="DecoType Thuluth" pitchFamily="2" charset="-78"/>
              </a:rPr>
              <a:t>ساره القحطاني 431202966</a:t>
            </a:r>
            <a:endParaRPr lang="en-US" sz="2000" dirty="0">
              <a:solidFill>
                <a:schemeClr val="tx1"/>
              </a:solidFill>
              <a:cs typeface="DecoType Thuluth" pitchFamily="2" charset="-78"/>
            </a:endParaRPr>
          </a:p>
          <a:p>
            <a:pPr algn="ctr"/>
            <a:r>
              <a:rPr lang="ar-SA" sz="2000" b="1" dirty="0">
                <a:solidFill>
                  <a:schemeClr val="tx1"/>
                </a:solidFill>
                <a:cs typeface="DecoType Thuluth" pitchFamily="2" charset="-78"/>
              </a:rPr>
              <a:t>أمجاد العتيبي 433925536</a:t>
            </a:r>
            <a:endParaRPr lang="en-US" sz="2000" dirty="0">
              <a:solidFill>
                <a:schemeClr val="tx1"/>
              </a:solidFill>
              <a:cs typeface="DecoType Thuluth" pitchFamily="2" charset="-78"/>
            </a:endParaRPr>
          </a:p>
          <a:p>
            <a:pPr algn="ctr"/>
            <a:r>
              <a:rPr lang="ar-SA" sz="2000" b="1" dirty="0">
                <a:solidFill>
                  <a:schemeClr val="tx1"/>
                </a:solidFill>
                <a:cs typeface="DecoType Thuluth" pitchFamily="2" charset="-78"/>
              </a:rPr>
              <a:t>نوره بن دايل 434200008</a:t>
            </a:r>
            <a:endParaRPr lang="en-US" sz="2000" dirty="0">
              <a:solidFill>
                <a:schemeClr val="tx1"/>
              </a:solidFill>
              <a:cs typeface="DecoType Thuluth" pitchFamily="2" charset="-78"/>
            </a:endParaRPr>
          </a:p>
          <a:p>
            <a:pPr algn="ctr"/>
            <a:r>
              <a:rPr lang="ar-SA" sz="2000" b="1" dirty="0">
                <a:solidFill>
                  <a:schemeClr val="tx1"/>
                </a:solidFill>
                <a:cs typeface="DecoType Thuluth" pitchFamily="2" charset="-78"/>
              </a:rPr>
              <a:t>امجاد بن دايل434201177</a:t>
            </a:r>
            <a:endParaRPr lang="en-US" sz="2000" dirty="0">
              <a:solidFill>
                <a:schemeClr val="tx1"/>
              </a:solidFill>
              <a:cs typeface="DecoType Thuluth" pitchFamily="2" charset="-78"/>
            </a:endParaRPr>
          </a:p>
          <a:p>
            <a:pPr algn="ctr"/>
            <a:r>
              <a:rPr lang="ar-SA" sz="2000" b="1" dirty="0">
                <a:solidFill>
                  <a:schemeClr val="tx1"/>
                </a:solidFill>
                <a:cs typeface="DecoType Thuluth" pitchFamily="2" charset="-78"/>
              </a:rPr>
              <a:t>إشراف </a:t>
            </a:r>
            <a:r>
              <a:rPr lang="ar-SA" sz="2000" b="1" dirty="0" smtClean="0">
                <a:solidFill>
                  <a:schemeClr val="tx1"/>
                </a:solidFill>
                <a:cs typeface="DecoType Thuluth" pitchFamily="2" charset="-78"/>
              </a:rPr>
              <a:t>الأستاذة: </a:t>
            </a:r>
            <a:r>
              <a:rPr lang="ar-SA" sz="2000" b="1" dirty="0">
                <a:solidFill>
                  <a:schemeClr val="tx1"/>
                </a:solidFill>
                <a:cs typeface="DecoType Thuluth" pitchFamily="2" charset="-78"/>
              </a:rPr>
              <a:t>نشوى مصطفى</a:t>
            </a:r>
            <a:endParaRPr lang="en-US" sz="2000" dirty="0">
              <a:solidFill>
                <a:schemeClr val="tx1"/>
              </a:solidFill>
              <a:cs typeface="DecoType Thuluth" pitchFamily="2" charset="-78"/>
            </a:endParaRPr>
          </a:p>
          <a:p>
            <a:pPr algn="ctr"/>
            <a:r>
              <a:rPr lang="ar-SA" sz="2000" b="1" dirty="0">
                <a:solidFill>
                  <a:schemeClr val="tx1"/>
                </a:solidFill>
                <a:cs typeface="DecoType Thuluth" pitchFamily="2" charset="-78"/>
              </a:rPr>
              <a:t> </a:t>
            </a:r>
            <a:endParaRPr lang="en-US" sz="2000" dirty="0">
              <a:solidFill>
                <a:schemeClr val="tx1"/>
              </a:solidFill>
              <a:cs typeface="DecoType Thuluth" pitchFamily="2" charset="-78"/>
            </a:endParaRPr>
          </a:p>
          <a:p>
            <a:pPr algn="ctr"/>
            <a:r>
              <a:rPr lang="ar-SA" sz="2000" b="1" dirty="0">
                <a:solidFill>
                  <a:schemeClr val="tx1"/>
                </a:solidFill>
                <a:cs typeface="DecoType Thuluth" pitchFamily="2" charset="-78"/>
              </a:rPr>
              <a:t> </a:t>
            </a:r>
            <a:endParaRPr lang="en-US" sz="2000" dirty="0">
              <a:solidFill>
                <a:schemeClr val="tx1"/>
              </a:solidFill>
              <a:cs typeface="DecoType Thuluth" pitchFamily="2" charset="-78"/>
            </a:endParaRPr>
          </a:p>
          <a:p>
            <a:r>
              <a:rPr lang="en-CA" dirty="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xmlns="" val="2749276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22378" y="1700808"/>
            <a:ext cx="7344816" cy="3416320"/>
          </a:xfrm>
          <a:prstGeom prst="rect">
            <a:avLst/>
          </a:prstGeom>
        </p:spPr>
        <p:txBody>
          <a:bodyPr wrap="square">
            <a:spAutoFit/>
          </a:bodyPr>
          <a:lstStyle/>
          <a:p>
            <a:r>
              <a:rPr lang="ar-SA" sz="2400" b="1" dirty="0">
                <a:solidFill>
                  <a:schemeClr val="bg1">
                    <a:lumMod val="50000"/>
                  </a:schemeClr>
                </a:solidFill>
                <a:cs typeface="Akhbar MT" pitchFamily="2" charset="-78"/>
              </a:rPr>
              <a:t>تعد أزمة اليونان هي أزمة دين عام أدي إلى عدم ثقة في قدرات الحكومة ووضعها الاستثماري وهو ما أدي إلي تفاقم وضعها اقتصاديا . وبسبب ضعف الاقتصاد وتردي أحوال البنية التحتية اضطرت اليونان إلى السعي للحصول على قروض من الدول الأوروبية ، بعدها حصلت على قروض أخرى خلال مراحل متتالية </a:t>
            </a:r>
            <a:r>
              <a:rPr lang="en-US" sz="2400" b="1" dirty="0" smtClean="0">
                <a:solidFill>
                  <a:schemeClr val="bg1">
                    <a:lumMod val="50000"/>
                  </a:schemeClr>
                </a:solidFill>
                <a:cs typeface="Akhbar MT" pitchFamily="2" charset="-78"/>
              </a:rPr>
              <a:t>.</a:t>
            </a:r>
            <a:endParaRPr lang="en-US" sz="2400" b="1" dirty="0">
              <a:solidFill>
                <a:schemeClr val="bg1">
                  <a:lumMod val="50000"/>
                </a:schemeClr>
              </a:solidFill>
              <a:cs typeface="Akhbar MT" pitchFamily="2" charset="-78"/>
            </a:endParaRPr>
          </a:p>
          <a:p>
            <a:r>
              <a:rPr lang="ar-SA" sz="2400" b="1" dirty="0">
                <a:solidFill>
                  <a:schemeClr val="bg1">
                    <a:lumMod val="50000"/>
                  </a:schemeClr>
                </a:solidFill>
                <a:cs typeface="Akhbar MT" pitchFamily="2" charset="-78"/>
              </a:rPr>
              <a:t>أعلنت اليونان عن عجزها عن الإيفاء بالتزامات الديون وأعلنت إفلاسها أربع مرات: في السنوات 1827، 1843، 1893، 1932، وتكاد تكون أسباب عجز اليونان عن الإيفاء بمستحقات ديونها في المرات السابقة هي نفس الأسباب التي أدت إلى عجز اليونان عن الإيفاء بمستحقات ديونها حاليا، والتي قد تقودها إلى الإعلان الرسمي عن الإفلاس للمرة الخامسة بعد </a:t>
            </a:r>
            <a:r>
              <a:rPr lang="ar-SA" sz="2400" b="1" dirty="0" smtClean="0">
                <a:solidFill>
                  <a:schemeClr val="bg1">
                    <a:lumMod val="50000"/>
                  </a:schemeClr>
                </a:solidFill>
                <a:cs typeface="Akhbar MT" pitchFamily="2" charset="-78"/>
              </a:rPr>
              <a:t>استقلاله .</a:t>
            </a:r>
            <a:endParaRPr lang="ar-SA" sz="2400" b="1" dirty="0">
              <a:solidFill>
                <a:schemeClr val="bg1">
                  <a:lumMod val="50000"/>
                </a:schemeClr>
              </a:solidFill>
              <a:cs typeface="Akhbar MT" pitchFamily="2" charset="-78"/>
            </a:endParaRPr>
          </a:p>
        </p:txBody>
      </p:sp>
    </p:spTree>
    <p:extLst>
      <p:ext uri="{BB962C8B-B14F-4D97-AF65-F5344CB8AC3E}">
        <p14:creationId xmlns:p14="http://schemas.microsoft.com/office/powerpoint/2010/main" xmlns="" val="1845610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p:nvPr/>
        </p:nvPicPr>
        <p:blipFill>
          <a:blip r:embed="rId3" cstate="print">
            <a:extLst>
              <a:ext uri="{28A0092B-C50C-407E-A947-70E740481C1C}">
                <a14:useLocalDpi xmlns:a14="http://schemas.microsoft.com/office/drawing/2010/main" xmlns="" val="0"/>
              </a:ext>
            </a:extLst>
          </a:blip>
          <a:stretch>
            <a:fillRect/>
          </a:stretch>
        </p:blipFill>
        <p:spPr>
          <a:xfrm>
            <a:off x="154425" y="1844824"/>
            <a:ext cx="2350770" cy="1858645"/>
          </a:xfrm>
          <a:prstGeom prst="rect">
            <a:avLst/>
          </a:prstGeom>
          <a:ln>
            <a:noFill/>
          </a:ln>
          <a:effectLst>
            <a:softEdge rad="112500"/>
          </a:effectLst>
        </p:spPr>
      </p:pic>
      <p:sp>
        <p:nvSpPr>
          <p:cNvPr id="7" name="مربع نص 6"/>
          <p:cNvSpPr txBox="1"/>
          <p:nvPr/>
        </p:nvSpPr>
        <p:spPr>
          <a:xfrm>
            <a:off x="2351333" y="908720"/>
            <a:ext cx="6106808" cy="4401205"/>
          </a:xfrm>
          <a:prstGeom prst="rect">
            <a:avLst/>
          </a:prstGeom>
          <a:noFill/>
        </p:spPr>
        <p:txBody>
          <a:bodyPr wrap="square" rtlCol="1">
            <a:spAutoFit/>
          </a:bodyPr>
          <a:lstStyle/>
          <a:p>
            <a:r>
              <a:rPr lang="ar-SA" sz="2000" b="1" u="sng" dirty="0">
                <a:cs typeface="Akhbar MT" pitchFamily="2" charset="-78"/>
              </a:rPr>
              <a:t>وعلى الرغم من تنويع اليونان لمصادر اقتراضها، إلا أن هذه الديون لم تحقق الأهداف المرجوة منها وذلك للأسباب التالية </a:t>
            </a:r>
            <a:r>
              <a:rPr lang="ar-SA" sz="2000" b="1" u="sng" dirty="0" smtClean="0">
                <a:cs typeface="Akhbar MT" pitchFamily="2" charset="-78"/>
              </a:rPr>
              <a:t>:</a:t>
            </a:r>
          </a:p>
          <a:p>
            <a:endParaRPr lang="en-US" sz="2000" dirty="0">
              <a:cs typeface="Akhbar MT" pitchFamily="2" charset="-78"/>
            </a:endParaRPr>
          </a:p>
          <a:p>
            <a:pPr marL="285750" indent="-285750">
              <a:buFont typeface="Arial" pitchFamily="34" charset="0"/>
              <a:buChar char="•"/>
            </a:pPr>
            <a:r>
              <a:rPr lang="ar-SA" sz="2000" b="1" dirty="0" smtClean="0">
                <a:solidFill>
                  <a:schemeClr val="bg1">
                    <a:lumMod val="50000"/>
                  </a:schemeClr>
                </a:solidFill>
                <a:cs typeface="Akhbar MT" pitchFamily="2" charset="-78"/>
              </a:rPr>
              <a:t> </a:t>
            </a:r>
            <a:r>
              <a:rPr lang="ar-SA" sz="2000" b="1" dirty="0">
                <a:solidFill>
                  <a:schemeClr val="bg1">
                    <a:lumMod val="50000"/>
                  </a:schemeClr>
                </a:solidFill>
                <a:cs typeface="Akhbar MT" pitchFamily="2" charset="-78"/>
              </a:rPr>
              <a:t>الإنفاق العالي على التسليح .</a:t>
            </a:r>
            <a:endParaRPr lang="en-US" sz="2000" b="1" dirty="0">
              <a:solidFill>
                <a:schemeClr val="bg1">
                  <a:lumMod val="50000"/>
                </a:schemeClr>
              </a:solidFill>
              <a:cs typeface="Akhbar MT" pitchFamily="2" charset="-78"/>
            </a:endParaRPr>
          </a:p>
          <a:p>
            <a:pPr marL="285750" indent="-285750">
              <a:buFont typeface="Arial" pitchFamily="34" charset="0"/>
              <a:buChar char="•"/>
            </a:pPr>
            <a:r>
              <a:rPr lang="ar-SA" sz="2000" b="1" dirty="0" smtClean="0">
                <a:solidFill>
                  <a:schemeClr val="bg1">
                    <a:lumMod val="50000"/>
                  </a:schemeClr>
                </a:solidFill>
                <a:cs typeface="Akhbar MT" pitchFamily="2" charset="-78"/>
              </a:rPr>
              <a:t>التسيب </a:t>
            </a:r>
            <a:r>
              <a:rPr lang="ar-SA" sz="2000" b="1" dirty="0">
                <a:solidFill>
                  <a:schemeClr val="bg1">
                    <a:lumMod val="50000"/>
                  </a:schemeClr>
                </a:solidFill>
                <a:cs typeface="Akhbar MT" pitchFamily="2" charset="-78"/>
              </a:rPr>
              <a:t>الإداري والفساد .</a:t>
            </a:r>
            <a:endParaRPr lang="en-US" sz="2000" b="1" dirty="0">
              <a:solidFill>
                <a:schemeClr val="bg1">
                  <a:lumMod val="50000"/>
                </a:schemeClr>
              </a:solidFill>
              <a:cs typeface="Akhbar MT" pitchFamily="2" charset="-78"/>
            </a:endParaRPr>
          </a:p>
          <a:p>
            <a:pPr marL="285750" indent="-285750">
              <a:buFont typeface="Arial" pitchFamily="34" charset="0"/>
              <a:buChar char="•"/>
            </a:pPr>
            <a:r>
              <a:rPr lang="ar-SA" sz="2000" b="1" dirty="0" smtClean="0">
                <a:solidFill>
                  <a:schemeClr val="bg1">
                    <a:lumMod val="50000"/>
                  </a:schemeClr>
                </a:solidFill>
                <a:cs typeface="Akhbar MT" pitchFamily="2" charset="-78"/>
              </a:rPr>
              <a:t>تخلف </a:t>
            </a:r>
            <a:r>
              <a:rPr lang="ar-SA" sz="2000" b="1" dirty="0">
                <a:solidFill>
                  <a:schemeClr val="bg1">
                    <a:lumMod val="50000"/>
                  </a:schemeClr>
                </a:solidFill>
                <a:cs typeface="Akhbar MT" pitchFamily="2" charset="-78"/>
              </a:rPr>
              <a:t>النظام المصرفي .</a:t>
            </a:r>
            <a:endParaRPr lang="en-US" sz="2000" b="1" dirty="0">
              <a:solidFill>
                <a:schemeClr val="bg1">
                  <a:lumMod val="50000"/>
                </a:schemeClr>
              </a:solidFill>
              <a:cs typeface="Akhbar MT" pitchFamily="2" charset="-78"/>
            </a:endParaRPr>
          </a:p>
          <a:p>
            <a:pPr marL="285750" indent="-285750">
              <a:buFont typeface="Arial" pitchFamily="34" charset="0"/>
              <a:buChar char="•"/>
            </a:pPr>
            <a:r>
              <a:rPr lang="ar-SA" sz="2000" b="1" dirty="0" smtClean="0">
                <a:solidFill>
                  <a:schemeClr val="bg1">
                    <a:lumMod val="50000"/>
                  </a:schemeClr>
                </a:solidFill>
                <a:cs typeface="Akhbar MT" pitchFamily="2" charset="-78"/>
              </a:rPr>
              <a:t>ضعف </a:t>
            </a:r>
            <a:r>
              <a:rPr lang="ar-SA" sz="2000" b="1" dirty="0">
                <a:solidFill>
                  <a:schemeClr val="bg1">
                    <a:lumMod val="50000"/>
                  </a:schemeClr>
                </a:solidFill>
                <a:cs typeface="Akhbar MT" pitchFamily="2" charset="-78"/>
              </a:rPr>
              <a:t>البنية التحتية .</a:t>
            </a:r>
            <a:endParaRPr lang="en-US" sz="2000" b="1" dirty="0">
              <a:solidFill>
                <a:schemeClr val="bg1">
                  <a:lumMod val="50000"/>
                </a:schemeClr>
              </a:solidFill>
              <a:cs typeface="Akhbar MT" pitchFamily="2" charset="-78"/>
            </a:endParaRPr>
          </a:p>
          <a:p>
            <a:pPr marL="285750" indent="-285750">
              <a:buFont typeface="Arial" pitchFamily="34" charset="0"/>
              <a:buChar char="•"/>
            </a:pPr>
            <a:r>
              <a:rPr lang="ar-SA" sz="2000" b="1" dirty="0" smtClean="0">
                <a:solidFill>
                  <a:schemeClr val="bg1">
                    <a:lumMod val="50000"/>
                  </a:schemeClr>
                </a:solidFill>
                <a:cs typeface="Akhbar MT" pitchFamily="2" charset="-78"/>
              </a:rPr>
              <a:t>تخلف </a:t>
            </a:r>
            <a:r>
              <a:rPr lang="ar-SA" sz="2000" b="1" dirty="0">
                <a:solidFill>
                  <a:schemeClr val="bg1">
                    <a:lumMod val="50000"/>
                  </a:schemeClr>
                </a:solidFill>
                <a:cs typeface="Akhbar MT" pitchFamily="2" charset="-78"/>
              </a:rPr>
              <a:t>القوانين المتعلقة بالاستثمارات الأجنبية .</a:t>
            </a:r>
            <a:endParaRPr lang="en-US" sz="2000" b="1" dirty="0">
              <a:solidFill>
                <a:schemeClr val="bg1">
                  <a:lumMod val="50000"/>
                </a:schemeClr>
              </a:solidFill>
              <a:cs typeface="Akhbar MT" pitchFamily="2" charset="-78"/>
            </a:endParaRPr>
          </a:p>
          <a:p>
            <a:pPr marL="285750" indent="-285750">
              <a:buFont typeface="Arial" pitchFamily="34" charset="0"/>
              <a:buChar char="•"/>
            </a:pPr>
            <a:r>
              <a:rPr lang="ar-SA" sz="2000" b="1" dirty="0" smtClean="0">
                <a:solidFill>
                  <a:schemeClr val="bg1">
                    <a:lumMod val="50000"/>
                  </a:schemeClr>
                </a:solidFill>
                <a:cs typeface="Akhbar MT" pitchFamily="2" charset="-78"/>
              </a:rPr>
              <a:t>عجز </a:t>
            </a:r>
            <a:r>
              <a:rPr lang="ar-SA" sz="2000" b="1" dirty="0">
                <a:solidFill>
                  <a:schemeClr val="bg1">
                    <a:lumMod val="50000"/>
                  </a:schemeClr>
                </a:solidFill>
                <a:cs typeface="Akhbar MT" pitchFamily="2" charset="-78"/>
              </a:rPr>
              <a:t>الدولة عن جمع الضرائب .</a:t>
            </a:r>
            <a:endParaRPr lang="en-US" sz="2000" b="1" dirty="0">
              <a:solidFill>
                <a:schemeClr val="bg1">
                  <a:lumMod val="50000"/>
                </a:schemeClr>
              </a:solidFill>
              <a:cs typeface="Akhbar MT" pitchFamily="2" charset="-78"/>
            </a:endParaRPr>
          </a:p>
          <a:p>
            <a:pPr marL="285750" indent="-285750">
              <a:buFont typeface="Arial" pitchFamily="34" charset="0"/>
              <a:buChar char="•"/>
            </a:pPr>
            <a:r>
              <a:rPr lang="ar-SA" sz="2000" b="1" dirty="0" smtClean="0">
                <a:solidFill>
                  <a:schemeClr val="bg1">
                    <a:lumMod val="50000"/>
                  </a:schemeClr>
                </a:solidFill>
                <a:cs typeface="Akhbar MT" pitchFamily="2" charset="-78"/>
              </a:rPr>
              <a:t>الالتزامات </a:t>
            </a:r>
            <a:r>
              <a:rPr lang="ar-SA" sz="2000" b="1" dirty="0">
                <a:solidFill>
                  <a:schemeClr val="bg1">
                    <a:lumMod val="50000"/>
                  </a:schemeClr>
                </a:solidFill>
                <a:cs typeface="Akhbar MT" pitchFamily="2" charset="-78"/>
              </a:rPr>
              <a:t>والأعباء المالية للديون </a:t>
            </a:r>
            <a:r>
              <a:rPr lang="ar-SA" sz="2000" b="1" dirty="0" smtClean="0">
                <a:solidFill>
                  <a:schemeClr val="bg1">
                    <a:lumMod val="50000"/>
                  </a:schemeClr>
                </a:solidFill>
                <a:cs typeface="Akhbar MT" pitchFamily="2" charset="-78"/>
              </a:rPr>
              <a:t>اليونانية.</a:t>
            </a:r>
          </a:p>
          <a:p>
            <a:pPr marL="285750" indent="-285750">
              <a:buFont typeface="Arial" pitchFamily="34" charset="0"/>
              <a:buChar char="•"/>
            </a:pPr>
            <a:r>
              <a:rPr lang="ar-SA" sz="2000" b="1" dirty="0">
                <a:solidFill>
                  <a:schemeClr val="bg1">
                    <a:lumMod val="50000"/>
                  </a:schemeClr>
                </a:solidFill>
                <a:cs typeface="Akhbar MT" pitchFamily="2" charset="-78"/>
              </a:rPr>
              <a:t>ف</a:t>
            </a:r>
            <a:r>
              <a:rPr lang="ar-SA" sz="2000" b="1" dirty="0" smtClean="0">
                <a:solidFill>
                  <a:schemeClr val="bg1">
                    <a:lumMod val="50000"/>
                  </a:schemeClr>
                </a:solidFill>
                <a:cs typeface="Akhbar MT" pitchFamily="2" charset="-78"/>
              </a:rPr>
              <a:t>قدان </a:t>
            </a:r>
            <a:r>
              <a:rPr lang="ar-SA" sz="2000" b="1" dirty="0">
                <a:solidFill>
                  <a:schemeClr val="bg1">
                    <a:lumMod val="50000"/>
                  </a:schemeClr>
                </a:solidFill>
                <a:cs typeface="Akhbar MT" pitchFamily="2" charset="-78"/>
              </a:rPr>
              <a:t>اليونان لحصتها من السوق المحلية والأوروبية بعد دخولها الاتحاد </a:t>
            </a:r>
            <a:r>
              <a:rPr lang="ar-SA" sz="2000" b="1" dirty="0" smtClean="0">
                <a:solidFill>
                  <a:schemeClr val="bg1">
                    <a:lumMod val="50000"/>
                  </a:schemeClr>
                </a:solidFill>
                <a:cs typeface="Akhbar MT" pitchFamily="2" charset="-78"/>
              </a:rPr>
              <a:t>الأوروبي.</a:t>
            </a:r>
            <a:endParaRPr lang="en-US" sz="2000" b="1" dirty="0">
              <a:solidFill>
                <a:schemeClr val="bg1">
                  <a:lumMod val="50000"/>
                </a:schemeClr>
              </a:solidFill>
              <a:cs typeface="Akhbar MT" pitchFamily="2" charset="-78"/>
            </a:endParaRPr>
          </a:p>
          <a:p>
            <a:pPr marL="285750" indent="-285750">
              <a:buFont typeface="Arial" pitchFamily="34" charset="0"/>
              <a:buChar char="•"/>
            </a:pPr>
            <a:r>
              <a:rPr lang="ar-SA" sz="2000" b="1" dirty="0" smtClean="0">
                <a:solidFill>
                  <a:schemeClr val="bg1">
                    <a:lumMod val="50000"/>
                  </a:schemeClr>
                </a:solidFill>
                <a:cs typeface="Akhbar MT" pitchFamily="2" charset="-78"/>
              </a:rPr>
              <a:t>ازدياد </a:t>
            </a:r>
            <a:r>
              <a:rPr lang="ar-SA" sz="2000" b="1" dirty="0">
                <a:solidFill>
                  <a:schemeClr val="bg1">
                    <a:lumMod val="50000"/>
                  </a:schemeClr>
                </a:solidFill>
                <a:cs typeface="Akhbar MT" pitchFamily="2" charset="-78"/>
              </a:rPr>
              <a:t>أعداد المتقاعدين والذي يشكل عبئا على الاقتصاد، وهي من المشاكل التي تعاني منها المجتمعات الأوروبية الهرمة</a:t>
            </a:r>
            <a:r>
              <a:rPr lang="en-US" sz="2000" b="1" dirty="0" smtClean="0">
                <a:solidFill>
                  <a:schemeClr val="bg1">
                    <a:lumMod val="50000"/>
                  </a:schemeClr>
                </a:solidFill>
                <a:cs typeface="Akhbar MT" pitchFamily="2" charset="-78"/>
              </a:rPr>
              <a:t>.</a:t>
            </a:r>
            <a:endParaRPr lang="ar-SA" sz="2000" b="1" dirty="0" smtClean="0">
              <a:solidFill>
                <a:schemeClr val="bg1">
                  <a:lumMod val="50000"/>
                </a:schemeClr>
              </a:solidFill>
              <a:cs typeface="Akhbar MT" pitchFamily="2" charset="-78"/>
            </a:endParaRPr>
          </a:p>
          <a:p>
            <a:pPr marL="285750" indent="-285750">
              <a:buFont typeface="Arial" pitchFamily="34" charset="0"/>
              <a:buChar char="•"/>
            </a:pPr>
            <a:r>
              <a:rPr lang="ar-SA" sz="2000" b="1" dirty="0">
                <a:solidFill>
                  <a:schemeClr val="bg1">
                    <a:lumMod val="50000"/>
                  </a:schemeClr>
                </a:solidFill>
                <a:cs typeface="Akhbar MT" pitchFamily="2" charset="-78"/>
              </a:rPr>
              <a:t>ضعف مستوى التنسيق بين مؤسسات الدولة </a:t>
            </a:r>
            <a:r>
              <a:rPr lang="ar-SA" sz="2000" b="1" dirty="0" smtClean="0">
                <a:solidFill>
                  <a:schemeClr val="bg1">
                    <a:lumMod val="50000"/>
                  </a:schemeClr>
                </a:solidFill>
                <a:cs typeface="Akhbar MT" pitchFamily="2" charset="-78"/>
              </a:rPr>
              <a:t>ووزاراتها.</a:t>
            </a:r>
            <a:endParaRPr lang="en-US" sz="2000" b="1" dirty="0">
              <a:solidFill>
                <a:schemeClr val="bg1">
                  <a:lumMod val="50000"/>
                </a:schemeClr>
              </a:solidFill>
              <a:cs typeface="Akhbar MT" pitchFamily="2" charset="-78"/>
            </a:endParaRPr>
          </a:p>
        </p:txBody>
      </p:sp>
    </p:spTree>
    <p:extLst>
      <p:ext uri="{BB962C8B-B14F-4D97-AF65-F5344CB8AC3E}">
        <p14:creationId xmlns:p14="http://schemas.microsoft.com/office/powerpoint/2010/main" xmlns="" val="467236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16632"/>
            <a:ext cx="8352928" cy="6480720"/>
          </a:xfrm>
        </p:spPr>
        <p:txBody>
          <a:bodyPr>
            <a:normAutofit fontScale="90000"/>
          </a:bodyPr>
          <a:lstStyle/>
          <a:p>
            <a:r>
              <a:rPr lang="en-US" sz="2000" b="1" dirty="0"/>
              <a:t> </a:t>
            </a:r>
            <a:r>
              <a:rPr lang="ar-SA" sz="2000" b="1" u="sng" dirty="0">
                <a:cs typeface="Akhbar MT" pitchFamily="2" charset="-78"/>
              </a:rPr>
              <a:t>الدين العام </a:t>
            </a:r>
            <a:r>
              <a:rPr lang="ar-SA" sz="2000" b="1" u="sng" dirty="0" smtClean="0">
                <a:cs typeface="Akhbar MT" pitchFamily="2" charset="-78"/>
              </a:rPr>
              <a:t>:</a:t>
            </a:r>
            <a:r>
              <a:rPr lang="en-US" sz="2000" dirty="0">
                <a:cs typeface="Akhbar MT" pitchFamily="2" charset="-78"/>
              </a:rPr>
              <a:t/>
            </a:r>
            <a:br>
              <a:rPr lang="en-US" sz="2000" dirty="0">
                <a:cs typeface="Akhbar MT" pitchFamily="2" charset="-78"/>
              </a:rPr>
            </a:br>
            <a:r>
              <a:rPr lang="ar-SA" sz="2000" b="1" dirty="0">
                <a:solidFill>
                  <a:schemeClr val="bg1">
                    <a:lumMod val="50000"/>
                  </a:schemeClr>
                </a:solidFill>
                <a:cs typeface="Akhbar MT" pitchFamily="2" charset="-78"/>
              </a:rPr>
              <a:t>في نهاية عام 2015، كان الدين العام في اليونان 176%من الناتج المحلي الإجمالي </a:t>
            </a:r>
            <a:r>
              <a:rPr lang="ar-SA" sz="2000" dirty="0" smtClean="0">
                <a:cs typeface="Akhbar MT" pitchFamily="2" charset="-78"/>
              </a:rPr>
              <a:t>.</a:t>
            </a:r>
            <a:br>
              <a:rPr lang="ar-SA" sz="2000" dirty="0" smtClean="0">
                <a:cs typeface="Akhbar MT" pitchFamily="2" charset="-78"/>
              </a:rPr>
            </a:br>
            <a:r>
              <a:rPr lang="en-US" sz="2000" dirty="0">
                <a:cs typeface="Akhbar MT" pitchFamily="2" charset="-78"/>
              </a:rPr>
              <a:t/>
            </a:r>
            <a:br>
              <a:rPr lang="en-US" sz="2000" dirty="0">
                <a:cs typeface="Akhbar MT" pitchFamily="2" charset="-78"/>
              </a:rPr>
            </a:br>
            <a:r>
              <a:rPr lang="ar-SA" sz="2000" b="1" u="sng" dirty="0">
                <a:cs typeface="Akhbar MT" pitchFamily="2" charset="-78"/>
              </a:rPr>
              <a:t>آثارها على الدولة</a:t>
            </a:r>
            <a:r>
              <a:rPr lang="ar-SA" sz="2000" b="1" u="sng" dirty="0" smtClean="0">
                <a:cs typeface="Akhbar MT" pitchFamily="2" charset="-78"/>
              </a:rPr>
              <a:t>:</a:t>
            </a:r>
            <a:br>
              <a:rPr lang="ar-SA" sz="2000" b="1" u="sng" dirty="0" smtClean="0">
                <a:cs typeface="Akhbar MT" pitchFamily="2" charset="-78"/>
              </a:rPr>
            </a:br>
            <a:r>
              <a:rPr lang="en-US" sz="2000" dirty="0">
                <a:cs typeface="Akhbar MT" pitchFamily="2" charset="-78"/>
              </a:rPr>
              <a:t/>
            </a:r>
            <a:br>
              <a:rPr lang="en-US" sz="2000" dirty="0">
                <a:cs typeface="Akhbar MT" pitchFamily="2" charset="-78"/>
              </a:rPr>
            </a:br>
            <a:r>
              <a:rPr lang="ar-SA" sz="2000" b="1" dirty="0">
                <a:solidFill>
                  <a:schemeClr val="bg1">
                    <a:lumMod val="50000"/>
                  </a:schemeClr>
                </a:solidFill>
                <a:cs typeface="Akhbar MT" pitchFamily="2" charset="-78"/>
              </a:rPr>
              <a:t>الدين يؤدي إلى إعاقة التنمية، ويحول دون جذب الاستثمارات الأجنبية المباشرة وغير المباشرة، ويجعل اليونان أسيرا ومحتكما للقرارات الدولية الخارجية.</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a:solidFill>
                  <a:schemeClr val="bg1">
                    <a:lumMod val="50000"/>
                  </a:schemeClr>
                </a:solidFill>
                <a:cs typeface="Akhbar MT" pitchFamily="2" charset="-78"/>
              </a:rPr>
              <a:t>قامت الحكومات اليونانية وباستمرار بتقديم معلومات غير صحيحة تتعلق باقتصادها، وقد اكتشف ذلك خلال عملية التحقق من صحة المعلومات وقد أدت الأزمة إلى حالة من عدم الثقة بما تقدمه اليونان من تقارير اقتصادية، لذلك فإن الاتحاد الأوروبي يتهم اليونان بما يلي</a:t>
            </a:r>
            <a:r>
              <a:rPr lang="ar-SA" sz="2000" b="1" dirty="0" smtClean="0">
                <a:solidFill>
                  <a:schemeClr val="bg1">
                    <a:lumMod val="50000"/>
                  </a:schemeClr>
                </a:solidFill>
                <a:cs typeface="Akhbar MT" pitchFamily="2" charset="-78"/>
              </a:rPr>
              <a:t>:</a:t>
            </a:r>
            <a:r>
              <a:rPr lang="en-US" sz="2000" b="1" dirty="0" smtClean="0">
                <a:solidFill>
                  <a:schemeClr val="bg1">
                    <a:lumMod val="50000"/>
                  </a:schemeClr>
                </a:solidFill>
                <a:cs typeface="Akhbar MT" pitchFamily="2" charset="-78"/>
              </a:rPr>
              <a:t/>
            </a:r>
            <a:br>
              <a:rPr lang="en-US" sz="2000" b="1" dirty="0" smtClean="0">
                <a:solidFill>
                  <a:schemeClr val="bg1">
                    <a:lumMod val="50000"/>
                  </a:schemeClr>
                </a:solidFill>
                <a:cs typeface="Akhbar MT" pitchFamily="2" charset="-78"/>
              </a:rPr>
            </a:b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a:solidFill>
                  <a:schemeClr val="bg1">
                    <a:lumMod val="50000"/>
                  </a:schemeClr>
                </a:solidFill>
                <a:cs typeface="Akhbar MT" pitchFamily="2" charset="-78"/>
              </a:rPr>
              <a:t>-تزوير الدخل الضريبي.</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a:solidFill>
                  <a:schemeClr val="bg1">
                    <a:lumMod val="50000"/>
                  </a:schemeClr>
                </a:solidFill>
                <a:cs typeface="Akhbar MT" pitchFamily="2" charset="-78"/>
              </a:rPr>
              <a:t>- هدر وسوء استغلال التمويل الأوروبي.</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a:solidFill>
                  <a:schemeClr val="bg1">
                    <a:lumMod val="50000"/>
                  </a:schemeClr>
                </a:solidFill>
                <a:cs typeface="Akhbar MT" pitchFamily="2" charset="-78"/>
              </a:rPr>
              <a:t>- تضخيم ميزانية الجيش.</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a:solidFill>
                  <a:schemeClr val="bg1">
                    <a:lumMod val="50000"/>
                  </a:schemeClr>
                </a:solidFill>
                <a:cs typeface="Akhbar MT" pitchFamily="2" charset="-78"/>
              </a:rPr>
              <a:t>- تقديم إحصائيات غير دقيقة فيما يتعلق بالخدمات.</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a:solidFill>
                  <a:schemeClr val="bg1">
                    <a:lumMod val="50000"/>
                  </a:schemeClr>
                </a:solidFill>
                <a:cs typeface="Akhbar MT" pitchFamily="2" charset="-78"/>
              </a:rPr>
              <a:t>- تقديم معلومات زائفة حول العجز الاقتصادي.</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a:solidFill>
                  <a:schemeClr val="bg1">
                    <a:lumMod val="50000"/>
                  </a:schemeClr>
                </a:solidFill>
                <a:cs typeface="Akhbar MT" pitchFamily="2" charset="-78"/>
              </a:rPr>
              <a:t>- تقديم معلومات غير صحيحة حول سعر الفائدة على السندات.</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a:solidFill>
                  <a:schemeClr val="bg1">
                    <a:lumMod val="50000"/>
                  </a:schemeClr>
                </a:solidFill>
                <a:cs typeface="Akhbar MT" pitchFamily="2" charset="-78"/>
              </a:rPr>
              <a:t>- الحصول على دعم أوروبي للقطاع الخاص تم تقديمه على أنه دخل حكومي</a:t>
            </a:r>
            <a:r>
              <a:rPr lang="ar-SA" sz="2000" b="1" dirty="0" smtClean="0">
                <a:solidFill>
                  <a:schemeClr val="bg1">
                    <a:lumMod val="50000"/>
                  </a:schemeClr>
                </a:solidFill>
                <a:cs typeface="Akhbar MT" pitchFamily="2" charset="-78"/>
              </a:rPr>
              <a:t>.</a:t>
            </a:r>
            <a:r>
              <a:rPr lang="en-US" sz="2000" b="1" dirty="0" smtClean="0">
                <a:solidFill>
                  <a:schemeClr val="bg1">
                    <a:lumMod val="50000"/>
                  </a:schemeClr>
                </a:solidFill>
                <a:cs typeface="Akhbar MT" pitchFamily="2" charset="-78"/>
              </a:rPr>
              <a:t/>
            </a:r>
            <a:br>
              <a:rPr lang="en-US" sz="2000" b="1" dirty="0" smtClean="0">
                <a:solidFill>
                  <a:schemeClr val="bg1">
                    <a:lumMod val="50000"/>
                  </a:schemeClr>
                </a:solidFill>
                <a:cs typeface="Akhbar MT" pitchFamily="2" charset="-78"/>
              </a:rPr>
            </a:b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smtClean="0">
                <a:solidFill>
                  <a:schemeClr val="bg1">
                    <a:lumMod val="50000"/>
                  </a:schemeClr>
                </a:solidFill>
                <a:cs typeface="Akhbar MT" pitchFamily="2" charset="-78"/>
              </a:rPr>
              <a:t>« نتيجة </a:t>
            </a:r>
            <a:r>
              <a:rPr lang="ar-SA" sz="2000" b="1" dirty="0">
                <a:solidFill>
                  <a:schemeClr val="bg1">
                    <a:lumMod val="50000"/>
                  </a:schemeClr>
                </a:solidFill>
                <a:cs typeface="Akhbar MT" pitchFamily="2" charset="-78"/>
              </a:rPr>
              <a:t>لما سبق، وبسبب استفحال الأزمة، فرض الاتحاد الأوروبي لجنة رقابة دائمة على اليونان تشبه لجان دول الانتداب .</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endParaRPr lang="ar-SA" sz="2000" b="1" dirty="0">
              <a:solidFill>
                <a:schemeClr val="bg1">
                  <a:lumMod val="50000"/>
                </a:schemeClr>
              </a:solidFill>
              <a:cs typeface="Akhbar MT" pitchFamily="2" charset="-78"/>
            </a:endParaRPr>
          </a:p>
        </p:txBody>
      </p:sp>
    </p:spTree>
    <p:extLst>
      <p:ext uri="{BB962C8B-B14F-4D97-AF65-F5344CB8AC3E}">
        <p14:creationId xmlns:p14="http://schemas.microsoft.com/office/powerpoint/2010/main" xmlns="" val="3187602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188640"/>
            <a:ext cx="8208912" cy="6408712"/>
          </a:xfrm>
        </p:spPr>
        <p:txBody>
          <a:bodyPr/>
          <a:lstStyle/>
          <a:p>
            <a:r>
              <a:rPr lang="ar-SA" sz="2000" b="1" u="sng" dirty="0" smtClean="0">
                <a:cs typeface="Akhbar MT" pitchFamily="2" charset="-78"/>
              </a:rPr>
              <a:t>وقد </a:t>
            </a:r>
            <a:r>
              <a:rPr lang="ar-SA" sz="2000" b="1" u="sng" dirty="0">
                <a:cs typeface="Akhbar MT" pitchFamily="2" charset="-78"/>
              </a:rPr>
              <a:t>فرض </a:t>
            </a:r>
            <a:r>
              <a:rPr lang="ar-SA" sz="2000" b="1" u="sng" dirty="0" smtClean="0">
                <a:cs typeface="Akhbar MT" pitchFamily="2" charset="-78"/>
              </a:rPr>
              <a:t>الاتحاد </a:t>
            </a:r>
            <a:r>
              <a:rPr lang="ar-SA" sz="2000" b="1" u="sng" dirty="0">
                <a:cs typeface="Akhbar MT" pitchFamily="2" charset="-78"/>
              </a:rPr>
              <a:t>الأوروبي على اليونان بعض القرارات مما أثر على اليونان بشكل سلبي مثل</a:t>
            </a:r>
            <a:r>
              <a:rPr lang="ar-SA" sz="2000" b="1" u="sng" dirty="0" smtClean="0">
                <a:cs typeface="Akhbar MT" pitchFamily="2" charset="-78"/>
              </a:rPr>
              <a:t>:</a:t>
            </a:r>
            <a:br>
              <a:rPr lang="ar-SA" sz="2000" b="1" u="sng" dirty="0" smtClean="0">
                <a:cs typeface="Akhbar MT" pitchFamily="2" charset="-78"/>
              </a:rPr>
            </a:b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a:solidFill>
                  <a:schemeClr val="bg1">
                    <a:lumMod val="50000"/>
                  </a:schemeClr>
                </a:solidFill>
                <a:cs typeface="Akhbar MT" pitchFamily="2" charset="-78"/>
              </a:rPr>
              <a:t>- إعفاء 150,000 شخص من موظفي القطاع العام من مناصبهم.</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a:solidFill>
                  <a:schemeClr val="bg1">
                    <a:lumMod val="50000"/>
                  </a:schemeClr>
                </a:solidFill>
                <a:cs typeface="Akhbar MT" pitchFamily="2" charset="-78"/>
              </a:rPr>
              <a:t>- خفض المرتبات عموما والمرتب الأساسي ومعاشات التقاعد.</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smtClean="0">
                <a:solidFill>
                  <a:schemeClr val="bg1">
                    <a:lumMod val="50000"/>
                  </a:schemeClr>
                </a:solidFill>
                <a:cs typeface="Akhbar MT" pitchFamily="2" charset="-78"/>
              </a:rPr>
              <a:t>-</a:t>
            </a:r>
            <a:r>
              <a:rPr lang="ar-SA" sz="2000" b="1" dirty="0">
                <a:solidFill>
                  <a:schemeClr val="bg1">
                    <a:lumMod val="50000"/>
                  </a:schemeClr>
                </a:solidFill>
                <a:cs typeface="Akhbar MT" pitchFamily="2" charset="-78"/>
              </a:rPr>
              <a:t>رفع سن التقاعد.</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a:solidFill>
                  <a:schemeClr val="bg1">
                    <a:lumMod val="50000"/>
                  </a:schemeClr>
                </a:solidFill>
                <a:cs typeface="Akhbar MT" pitchFamily="2" charset="-78"/>
              </a:rPr>
              <a:t>- رفع ضريبة الدخل والضريبة على السلع.</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a:solidFill>
                  <a:schemeClr val="bg1">
                    <a:lumMod val="50000"/>
                  </a:schemeClr>
                </a:solidFill>
                <a:cs typeface="Akhbar MT" pitchFamily="2" charset="-78"/>
              </a:rPr>
              <a:t>- تحسين أداء جهاز التحصيل الضريبي.</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a:solidFill>
                  <a:schemeClr val="bg1">
                    <a:lumMod val="50000"/>
                  </a:schemeClr>
                </a:solidFill>
                <a:cs typeface="Akhbar MT" pitchFamily="2" charset="-78"/>
              </a:rPr>
              <a:t>- دمج أو حل العديد من مؤسسات القطاع العام بغرض خفض الإنفاق.</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a:solidFill>
                  <a:schemeClr val="bg1">
                    <a:lumMod val="50000"/>
                  </a:schemeClr>
                </a:solidFill>
                <a:cs typeface="Akhbar MT" pitchFamily="2" charset="-78"/>
              </a:rPr>
              <a:t>-خفض الإنفاق على </a:t>
            </a:r>
            <a:r>
              <a:rPr lang="ar-SA" sz="2000" b="1" dirty="0" smtClean="0">
                <a:solidFill>
                  <a:schemeClr val="bg1">
                    <a:lumMod val="50000"/>
                  </a:schemeClr>
                </a:solidFill>
                <a:cs typeface="Akhbar MT" pitchFamily="2" charset="-78"/>
              </a:rPr>
              <a:t>التسلح.</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en-US" sz="2000" dirty="0">
                <a:cs typeface="Akhbar MT" pitchFamily="2" charset="-78"/>
              </a:rPr>
              <a:t> </a:t>
            </a:r>
            <a:r>
              <a:rPr lang="en-US" dirty="0"/>
              <a:t/>
            </a:r>
            <a:br>
              <a:rPr lang="en-US" dirty="0"/>
            </a:br>
            <a:r>
              <a:rPr lang="en-US" dirty="0"/>
              <a:t> </a:t>
            </a:r>
            <a:br>
              <a:rPr lang="en-US" dirty="0"/>
            </a:br>
            <a:r>
              <a:rPr lang="en-US" dirty="0"/>
              <a:t> </a:t>
            </a:r>
            <a:br>
              <a:rPr lang="en-US" dirty="0"/>
            </a:br>
            <a:endParaRPr lang="ar-SA" dirty="0"/>
          </a:p>
        </p:txBody>
      </p:sp>
      <p:pic>
        <p:nvPicPr>
          <p:cNvPr id="4" name="صورة 3"/>
          <p:cNvPicPr/>
          <p:nvPr/>
        </p:nvPicPr>
        <p:blipFill>
          <a:blip r:embed="rId2" cstate="print">
            <a:extLst>
              <a:ext uri="{28A0092B-C50C-407E-A947-70E740481C1C}">
                <a14:useLocalDpi xmlns:a14="http://schemas.microsoft.com/office/drawing/2010/main" xmlns="" val="0"/>
              </a:ext>
            </a:extLst>
          </a:blip>
          <a:stretch>
            <a:fillRect/>
          </a:stretch>
        </p:blipFill>
        <p:spPr>
          <a:xfrm>
            <a:off x="329297" y="3789040"/>
            <a:ext cx="3060065" cy="2448272"/>
          </a:xfrm>
          <a:prstGeom prst="rect">
            <a:avLst/>
          </a:prstGeom>
          <a:ln>
            <a:noFill/>
          </a:ln>
          <a:effectLst>
            <a:softEdge rad="112500"/>
          </a:effectLst>
        </p:spPr>
      </p:pic>
    </p:spTree>
    <p:extLst>
      <p:ext uri="{BB962C8B-B14F-4D97-AF65-F5344CB8AC3E}">
        <p14:creationId xmlns:p14="http://schemas.microsoft.com/office/powerpoint/2010/main" xmlns="" val="2511793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136904" cy="6336704"/>
          </a:xfrm>
        </p:spPr>
        <p:txBody>
          <a:bodyPr>
            <a:normAutofit/>
          </a:bodyPr>
          <a:lstStyle/>
          <a:p>
            <a:r>
              <a:rPr lang="ar-SA" sz="2000" b="1" u="sng" dirty="0">
                <a:cs typeface="Akhbar MT" pitchFamily="2" charset="-78"/>
              </a:rPr>
              <a:t>تأثير الأزمة اليونانية على دول الخليج العربي </a:t>
            </a:r>
            <a:r>
              <a:rPr lang="ar-SA" sz="2000" b="1" u="sng" dirty="0" smtClean="0">
                <a:cs typeface="Akhbar MT" pitchFamily="2" charset="-78"/>
              </a:rPr>
              <a:t>:</a:t>
            </a:r>
            <a:r>
              <a:rPr lang="en-US" sz="2000" dirty="0">
                <a:cs typeface="Akhbar MT" pitchFamily="2" charset="-78"/>
              </a:rPr>
              <a:t/>
            </a:r>
            <a:br>
              <a:rPr lang="en-US" sz="2000" dirty="0">
                <a:cs typeface="Akhbar MT" pitchFamily="2" charset="-78"/>
              </a:rPr>
            </a:br>
            <a:r>
              <a:rPr lang="en-US" sz="2000" b="1" dirty="0">
                <a:cs typeface="Akhbar MT" pitchFamily="2" charset="-78"/>
              </a:rPr>
              <a:t> </a:t>
            </a:r>
            <a:r>
              <a:rPr lang="en-US" sz="2000" dirty="0">
                <a:cs typeface="Akhbar MT" pitchFamily="2" charset="-78"/>
              </a:rPr>
              <a:t/>
            </a:r>
            <a:br>
              <a:rPr lang="en-US" sz="2000" dirty="0">
                <a:cs typeface="Akhbar MT" pitchFamily="2" charset="-78"/>
              </a:rPr>
            </a:br>
            <a:r>
              <a:rPr lang="ar-SA" sz="2000" b="1" dirty="0">
                <a:solidFill>
                  <a:schemeClr val="bg1">
                    <a:lumMod val="50000"/>
                  </a:schemeClr>
                </a:solidFill>
                <a:cs typeface="Akhbar MT" pitchFamily="2" charset="-78"/>
              </a:rPr>
              <a:t>قامت العديد من دول الخليج بتبني سياسة سلة العملات، أي أن جزءا كبيرا من ودائعها وتبادلاتها التجارية تمت وتتم باليورو، ولذلك فإن انهيار اليونان والفوضى في الأسواق الأوروبية ستؤدي إلى انخفاض حاد لسعر اليورو وبالتالي فقدان جزء كبير من قيمة تلك الودائع .</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a:solidFill>
                  <a:schemeClr val="bg1">
                    <a:lumMod val="50000"/>
                  </a:schemeClr>
                </a:solidFill>
                <a:cs typeface="Akhbar MT" pitchFamily="2" charset="-78"/>
              </a:rPr>
              <a:t>كذلك قامت العديد من دول الخليج بالشروع في استثمارات في السوق اليونانية، وذلك بسبب جاذبية الأسعار خلال فترة الأزمة، وبذلك فإن انهيار اليونان سيؤدي إلى تأثير سلبي على قيمة تلك الاستثمارات وجدواها .</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a:solidFill>
                  <a:schemeClr val="bg1">
                    <a:lumMod val="50000"/>
                  </a:schemeClr>
                </a:solidFill>
                <a:cs typeface="Akhbar MT" pitchFamily="2" charset="-78"/>
              </a:rPr>
              <a:t>إن الأزمة أدت وستؤدي إلى انخفاض استهلاك البترول والغاز في الدول الأوروبية، مما سيؤدي بدوره إلى انخفاض حاد لدخل دول الخليج، إضافة إلى لجوء الدول الأوروبية إلى مصادر أخرى للطاقة بهدف خفض الاستهلاك </a:t>
            </a:r>
            <a:r>
              <a:rPr lang="ar-SA" sz="2000" b="1" dirty="0" smtClean="0">
                <a:solidFill>
                  <a:schemeClr val="bg1">
                    <a:lumMod val="50000"/>
                  </a:schemeClr>
                </a:solidFill>
                <a:cs typeface="Akhbar MT" pitchFamily="2" charset="-78"/>
              </a:rPr>
              <a:t>.</a:t>
            </a:r>
            <a:r>
              <a:rPr lang="ar-SA" sz="2000" dirty="0" smtClean="0">
                <a:cs typeface="Akhbar MT" pitchFamily="2" charset="-78"/>
              </a:rPr>
              <a:t/>
            </a:r>
            <a:br>
              <a:rPr lang="ar-SA" sz="2000" dirty="0" smtClean="0">
                <a:cs typeface="Akhbar MT" pitchFamily="2" charset="-78"/>
              </a:rPr>
            </a:br>
            <a:r>
              <a:rPr lang="ar-SA" sz="2000" dirty="0">
                <a:cs typeface="Akhbar MT" pitchFamily="2" charset="-78"/>
              </a:rPr>
              <a:t/>
            </a:r>
            <a:br>
              <a:rPr lang="ar-SA" sz="2000" dirty="0">
                <a:cs typeface="Akhbar MT" pitchFamily="2" charset="-78"/>
              </a:rPr>
            </a:br>
            <a:r>
              <a:rPr lang="ar-SA" sz="1800" dirty="0" smtClean="0"/>
              <a:t/>
            </a:r>
            <a:br>
              <a:rPr lang="ar-SA" sz="1800" dirty="0" smtClean="0"/>
            </a:br>
            <a:r>
              <a:rPr lang="ar-SA" sz="1800" dirty="0"/>
              <a:t/>
            </a:r>
            <a:br>
              <a:rPr lang="ar-SA" sz="1800" dirty="0"/>
            </a:br>
            <a:r>
              <a:rPr lang="ar-SA" sz="1800" dirty="0" smtClean="0"/>
              <a:t/>
            </a:r>
            <a:br>
              <a:rPr lang="ar-SA" sz="1800" dirty="0" smtClean="0"/>
            </a:br>
            <a:r>
              <a:rPr lang="ar-SA" sz="1800" dirty="0"/>
              <a:t/>
            </a:r>
            <a:br>
              <a:rPr lang="ar-SA" sz="1800" dirty="0"/>
            </a:br>
            <a:r>
              <a:rPr lang="ar-SA" sz="1800" dirty="0" smtClean="0"/>
              <a:t/>
            </a:r>
            <a:br>
              <a:rPr lang="ar-SA" sz="1800" dirty="0" smtClean="0"/>
            </a:br>
            <a:r>
              <a:rPr lang="ar-SA" sz="1800" dirty="0"/>
              <a:t/>
            </a:r>
            <a:br>
              <a:rPr lang="ar-SA" sz="1800" dirty="0"/>
            </a:br>
            <a:r>
              <a:rPr lang="ar-SA" sz="1800" dirty="0" smtClean="0"/>
              <a:t/>
            </a:r>
            <a:br>
              <a:rPr lang="ar-SA" sz="1800" dirty="0" smtClean="0"/>
            </a:br>
            <a:r>
              <a:rPr lang="ar-SA" sz="1800" dirty="0"/>
              <a:t> </a:t>
            </a:r>
            <a:r>
              <a:rPr lang="ar-SA" sz="1800" dirty="0" smtClean="0"/>
              <a:t>                               </a:t>
            </a:r>
            <a:endParaRPr lang="ar-SA" sz="1800" dirty="0"/>
          </a:p>
        </p:txBody>
      </p:sp>
      <p:pic>
        <p:nvPicPr>
          <p:cNvPr id="4" name="صورة 3"/>
          <p:cNvPicPr/>
          <p:nvPr/>
        </p:nvPicPr>
        <p:blipFill>
          <a:blip r:embed="rId2" cstate="print">
            <a:extLst>
              <a:ext uri="{28A0092B-C50C-407E-A947-70E740481C1C}">
                <a14:useLocalDpi xmlns:a14="http://schemas.microsoft.com/office/drawing/2010/main" xmlns="" val="0"/>
              </a:ext>
            </a:extLst>
          </a:blip>
          <a:stretch>
            <a:fillRect/>
          </a:stretch>
        </p:blipFill>
        <p:spPr>
          <a:xfrm>
            <a:off x="683568" y="4365104"/>
            <a:ext cx="3240360" cy="209765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198491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88641"/>
            <a:ext cx="8604448" cy="6408712"/>
          </a:xfrm>
        </p:spPr>
        <p:txBody>
          <a:bodyPr>
            <a:normAutofit/>
          </a:bodyPr>
          <a:lstStyle/>
          <a:p>
            <a:r>
              <a:rPr lang="ar-SA" sz="2000" b="1" u="sng" dirty="0">
                <a:cs typeface="Akhbar MT" pitchFamily="2" charset="-78"/>
              </a:rPr>
              <a:t>علاج الازمة اليونانية</a:t>
            </a:r>
            <a:r>
              <a:rPr lang="ar-SA" sz="2000" b="1" u="sng" dirty="0" smtClean="0">
                <a:cs typeface="Akhbar MT" pitchFamily="2" charset="-78"/>
              </a:rPr>
              <a:t>:</a:t>
            </a:r>
            <a:br>
              <a:rPr lang="ar-SA" sz="2000" b="1" u="sng" dirty="0" smtClean="0">
                <a:cs typeface="Akhbar MT" pitchFamily="2" charset="-78"/>
              </a:rPr>
            </a:br>
            <a:r>
              <a:rPr lang="en-US" sz="2000" dirty="0">
                <a:cs typeface="Akhbar MT" pitchFamily="2" charset="-78"/>
              </a:rPr>
              <a:t/>
            </a:r>
            <a:br>
              <a:rPr lang="en-US" sz="2000" dirty="0">
                <a:cs typeface="Akhbar MT" pitchFamily="2" charset="-78"/>
              </a:rPr>
            </a:br>
            <a:r>
              <a:rPr lang="ar-SA" sz="2000" b="1" dirty="0">
                <a:solidFill>
                  <a:schemeClr val="bg1">
                    <a:lumMod val="50000"/>
                  </a:schemeClr>
                </a:solidFill>
                <a:cs typeface="Akhbar MT" pitchFamily="2" charset="-78"/>
              </a:rPr>
              <a:t>وضع بعض الاقتصاديين الدوليين حلول عدة للخروج </a:t>
            </a:r>
            <a:r>
              <a:rPr lang="ar-SA" sz="2000" b="1">
                <a:solidFill>
                  <a:schemeClr val="bg1">
                    <a:lumMod val="50000"/>
                  </a:schemeClr>
                </a:solidFill>
                <a:cs typeface="Akhbar MT" pitchFamily="2" charset="-78"/>
              </a:rPr>
              <a:t>من </a:t>
            </a:r>
            <a:r>
              <a:rPr lang="ar-SA" sz="2000" b="1" smtClean="0">
                <a:solidFill>
                  <a:schemeClr val="bg1">
                    <a:lumMod val="50000"/>
                  </a:schemeClr>
                </a:solidFill>
                <a:cs typeface="Akhbar MT" pitchFamily="2" charset="-78"/>
              </a:rPr>
              <a:t>هذه الأزمة، </a:t>
            </a:r>
            <a:r>
              <a:rPr lang="ar-SA" sz="2000" b="1" dirty="0">
                <a:solidFill>
                  <a:schemeClr val="bg1">
                    <a:lumMod val="50000"/>
                  </a:schemeClr>
                </a:solidFill>
                <a:cs typeface="Akhbar MT" pitchFamily="2" charset="-78"/>
              </a:rPr>
              <a:t>فكان الحل </a:t>
            </a:r>
            <a:r>
              <a:rPr lang="ar-SA" sz="2000" b="1" dirty="0" smtClean="0">
                <a:solidFill>
                  <a:schemeClr val="bg1">
                    <a:lumMod val="50000"/>
                  </a:schemeClr>
                </a:solidFill>
                <a:cs typeface="Akhbar MT" pitchFamily="2" charset="-78"/>
              </a:rPr>
              <a:t>الأول :هو </a:t>
            </a:r>
            <a:r>
              <a:rPr lang="ar-SA" sz="2000" b="1" dirty="0">
                <a:solidFill>
                  <a:schemeClr val="bg1">
                    <a:lumMod val="50000"/>
                  </a:schemeClr>
                </a:solidFill>
                <a:cs typeface="Akhbar MT" pitchFamily="2" charset="-78"/>
              </a:rPr>
              <a:t>خروج اليونان من منطقة اليورو والتنصل من الديون الخارجية، ما يؤدى إلى فوضى مالية وأمنية، وفقد الممتلكات والاستثمارات أكثر من 50% من قيمتها.</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a:solidFill>
                  <a:schemeClr val="bg1">
                    <a:lumMod val="50000"/>
                  </a:schemeClr>
                </a:solidFill>
                <a:cs typeface="Akhbar MT" pitchFamily="2" charset="-78"/>
              </a:rPr>
              <a:t>والحل </a:t>
            </a:r>
            <a:r>
              <a:rPr lang="ar-SA" sz="2000" b="1" dirty="0" smtClean="0">
                <a:solidFill>
                  <a:schemeClr val="bg1">
                    <a:lumMod val="50000"/>
                  </a:schemeClr>
                </a:solidFill>
                <a:cs typeface="Akhbar MT" pitchFamily="2" charset="-78"/>
              </a:rPr>
              <a:t>الثاني :هو </a:t>
            </a:r>
            <a:r>
              <a:rPr lang="ar-SA" sz="2000" b="1" dirty="0">
                <a:solidFill>
                  <a:schemeClr val="bg1">
                    <a:lumMod val="50000"/>
                  </a:schemeClr>
                </a:solidFill>
                <a:cs typeface="Akhbar MT" pitchFamily="2" charset="-78"/>
              </a:rPr>
              <a:t>البقاء </a:t>
            </a:r>
            <a:r>
              <a:rPr lang="ar-SA" sz="2000" b="1" dirty="0" smtClean="0">
                <a:solidFill>
                  <a:schemeClr val="bg1">
                    <a:lumMod val="50000"/>
                  </a:schemeClr>
                </a:solidFill>
                <a:cs typeface="Akhbar MT" pitchFamily="2" charset="-78"/>
              </a:rPr>
              <a:t>في </a:t>
            </a:r>
            <a:r>
              <a:rPr lang="ar-SA" sz="2000" b="1" dirty="0">
                <a:solidFill>
                  <a:schemeClr val="bg1">
                    <a:lumMod val="50000"/>
                  </a:schemeClr>
                </a:solidFill>
                <a:cs typeface="Akhbar MT" pitchFamily="2" charset="-78"/>
              </a:rPr>
              <a:t>منطقة اليورو وبذل المزيد من الجهد لحل الأزمة مع إعفاء اليونان من الجزء الأكبر من الديون، والثالث هو السماح لليونان بالاقتراض من خارج أوروبا، أما الحل الرابع فهو خفض الضرائب، وبالنسبة للحل الخامس والأخير الذى اقترحه الاقتصاديون فهو مساعدة اليونان </a:t>
            </a:r>
            <a:r>
              <a:rPr lang="ar-SA" sz="2000" b="1" dirty="0" smtClean="0">
                <a:solidFill>
                  <a:schemeClr val="bg1">
                    <a:lumMod val="50000"/>
                  </a:schemeClr>
                </a:solidFill>
                <a:cs typeface="Akhbar MT" pitchFamily="2" charset="-78"/>
              </a:rPr>
              <a:t>في </a:t>
            </a:r>
            <a:r>
              <a:rPr lang="ar-SA" sz="2000" b="1" dirty="0">
                <a:solidFill>
                  <a:schemeClr val="bg1">
                    <a:lumMod val="50000"/>
                  </a:schemeClr>
                </a:solidFill>
                <a:cs typeface="Akhbar MT" pitchFamily="2" charset="-78"/>
              </a:rPr>
              <a:t>استخراج النفط والغاز.</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dirty="0">
                <a:cs typeface="Akhbar MT" pitchFamily="2" charset="-78"/>
              </a:rPr>
              <a:t> </a:t>
            </a:r>
            <a:r>
              <a:rPr lang="en-US" sz="2000" b="1" u="sng" dirty="0">
                <a:cs typeface="Akhbar MT" pitchFamily="2" charset="-78"/>
              </a:rPr>
              <a:t/>
            </a:r>
            <a:br>
              <a:rPr lang="en-US" sz="2000" b="1" u="sng" dirty="0">
                <a:cs typeface="Akhbar MT" pitchFamily="2" charset="-78"/>
              </a:rPr>
            </a:br>
            <a:r>
              <a:rPr lang="ar-SA" sz="2000" b="1" u="sng" dirty="0">
                <a:cs typeface="Akhbar MT" pitchFamily="2" charset="-78"/>
              </a:rPr>
              <a:t>اقترحت دول الاتحاد الأوروبي على الحكومة اليونانية، للمساهمة في الوصول لحل لأزمتها الاقتصادية، </a:t>
            </a:r>
            <a:r>
              <a:rPr lang="ar-SA" sz="2000" b="1" u="sng" dirty="0" smtClean="0">
                <a:cs typeface="Akhbar MT" pitchFamily="2" charset="-78"/>
              </a:rPr>
              <a:t/>
            </a:r>
            <a:br>
              <a:rPr lang="ar-SA" sz="2000" b="1" u="sng" dirty="0" smtClean="0">
                <a:cs typeface="Akhbar MT" pitchFamily="2" charset="-78"/>
              </a:rPr>
            </a:br>
            <a:r>
              <a:rPr lang="ar-SA" sz="2000" b="1" u="sng" dirty="0" smtClean="0">
                <a:cs typeface="Akhbar MT" pitchFamily="2" charset="-78"/>
              </a:rPr>
              <a:t>مجموعة </a:t>
            </a:r>
            <a:r>
              <a:rPr lang="ar-SA" sz="2000" b="1" u="sng" dirty="0">
                <a:cs typeface="Akhbar MT" pitchFamily="2" charset="-78"/>
              </a:rPr>
              <a:t>من الحلول، ومنها</a:t>
            </a:r>
            <a:r>
              <a:rPr lang="ar-SA" sz="2000" b="1" u="sng" dirty="0" smtClean="0">
                <a:cs typeface="Akhbar MT" pitchFamily="2" charset="-78"/>
              </a:rPr>
              <a:t>:</a:t>
            </a:r>
            <a:br>
              <a:rPr lang="ar-SA" sz="2000" b="1" u="sng" dirty="0" smtClean="0">
                <a:cs typeface="Akhbar MT" pitchFamily="2" charset="-78"/>
              </a:rPr>
            </a:br>
            <a:r>
              <a:rPr lang="en-US" sz="2000" dirty="0">
                <a:cs typeface="Akhbar MT" pitchFamily="2" charset="-78"/>
              </a:rPr>
              <a:t/>
            </a:r>
            <a:br>
              <a:rPr lang="en-US" sz="2000" dirty="0">
                <a:cs typeface="Akhbar MT" pitchFamily="2" charset="-78"/>
              </a:rPr>
            </a:br>
            <a:r>
              <a:rPr lang="ar-SA" sz="2000" dirty="0" smtClean="0">
                <a:cs typeface="Akhbar MT" pitchFamily="2" charset="-78"/>
              </a:rPr>
              <a:t>1- </a:t>
            </a:r>
            <a:r>
              <a:rPr lang="ar-SA" sz="2000" b="1" dirty="0" smtClean="0">
                <a:solidFill>
                  <a:schemeClr val="bg1">
                    <a:lumMod val="50000"/>
                  </a:schemeClr>
                </a:solidFill>
                <a:cs typeface="Akhbar MT" pitchFamily="2" charset="-78"/>
              </a:rPr>
              <a:t>إقالة </a:t>
            </a:r>
            <a:r>
              <a:rPr lang="ar-SA" sz="2000" b="1" dirty="0">
                <a:solidFill>
                  <a:schemeClr val="bg1">
                    <a:lumMod val="50000"/>
                  </a:schemeClr>
                </a:solidFill>
                <a:cs typeface="Akhbar MT" pitchFamily="2" charset="-78"/>
              </a:rPr>
              <a:t>أكثر من مئة ألف موظف في القطاع العام من عملهم.</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smtClean="0">
                <a:solidFill>
                  <a:schemeClr val="bg1">
                    <a:lumMod val="50000"/>
                  </a:schemeClr>
                </a:solidFill>
                <a:cs typeface="Akhbar MT" pitchFamily="2" charset="-78"/>
              </a:rPr>
              <a:t>2- تخفيض </a:t>
            </a:r>
            <a:r>
              <a:rPr lang="ar-SA" sz="2000" b="1" dirty="0">
                <a:solidFill>
                  <a:schemeClr val="bg1">
                    <a:lumMod val="50000"/>
                  </a:schemeClr>
                </a:solidFill>
                <a:cs typeface="Akhbar MT" pitchFamily="2" charset="-78"/>
              </a:rPr>
              <a:t>الرواتب الأساسية، والتقاعدية.</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smtClean="0">
                <a:solidFill>
                  <a:schemeClr val="bg1">
                    <a:lumMod val="50000"/>
                  </a:schemeClr>
                </a:solidFill>
                <a:cs typeface="Akhbar MT" pitchFamily="2" charset="-78"/>
              </a:rPr>
              <a:t>3- زيادة </a:t>
            </a:r>
            <a:r>
              <a:rPr lang="ar-SA" sz="2000" b="1" dirty="0">
                <a:solidFill>
                  <a:schemeClr val="bg1">
                    <a:lumMod val="50000"/>
                  </a:schemeClr>
                </a:solidFill>
                <a:cs typeface="Akhbar MT" pitchFamily="2" charset="-78"/>
              </a:rPr>
              <a:t>الضرائب على المواطنين.</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smtClean="0">
                <a:solidFill>
                  <a:schemeClr val="bg1">
                    <a:lumMod val="50000"/>
                  </a:schemeClr>
                </a:solidFill>
                <a:cs typeface="Akhbar MT" pitchFamily="2" charset="-78"/>
              </a:rPr>
              <a:t>4- الاعتماد </a:t>
            </a:r>
            <a:r>
              <a:rPr lang="ar-SA" sz="2000" b="1" dirty="0">
                <a:solidFill>
                  <a:schemeClr val="bg1">
                    <a:lumMod val="50000"/>
                  </a:schemeClr>
                </a:solidFill>
                <a:cs typeface="Akhbar MT" pitchFamily="2" charset="-78"/>
              </a:rPr>
              <a:t>على الاندماج بين المؤسسات الحكومية.</a:t>
            </a:r>
            <a:r>
              <a:rPr lang="en-US" dirty="0">
                <a:cs typeface="Akhbar MT" pitchFamily="2" charset="-78"/>
              </a:rPr>
              <a:t/>
            </a:r>
            <a:br>
              <a:rPr lang="en-US" dirty="0">
                <a:cs typeface="Akhbar MT" pitchFamily="2" charset="-78"/>
              </a:rPr>
            </a:br>
            <a:r>
              <a:rPr lang="ar-SA" dirty="0">
                <a:cs typeface="Akhbar MT" pitchFamily="2" charset="-78"/>
              </a:rPr>
              <a:t> </a:t>
            </a:r>
            <a:r>
              <a:rPr lang="en-US" dirty="0">
                <a:cs typeface="Akhbar MT" pitchFamily="2" charset="-78"/>
              </a:rPr>
              <a:t/>
            </a:r>
            <a:br>
              <a:rPr lang="en-US" dirty="0">
                <a:cs typeface="Akhbar MT" pitchFamily="2" charset="-78"/>
              </a:rPr>
            </a:br>
            <a:endParaRPr lang="ar-SA" dirty="0">
              <a:cs typeface="Akhbar MT" pitchFamily="2" charset="-78"/>
            </a:endParaRPr>
          </a:p>
        </p:txBody>
      </p:sp>
    </p:spTree>
    <p:extLst>
      <p:ext uri="{BB962C8B-B14F-4D97-AF65-F5344CB8AC3E}">
        <p14:creationId xmlns:p14="http://schemas.microsoft.com/office/powerpoint/2010/main" xmlns="" val="2706572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88640"/>
            <a:ext cx="8640960" cy="6552728"/>
          </a:xfrm>
        </p:spPr>
        <p:txBody>
          <a:bodyPr>
            <a:normAutofit/>
          </a:bodyPr>
          <a:lstStyle/>
          <a:p>
            <a:r>
              <a:rPr lang="ar-SA" sz="2000" b="1" u="sng" dirty="0">
                <a:cs typeface="Akhbar MT" pitchFamily="2" charset="-78"/>
              </a:rPr>
              <a:t>حلول اخرى مقترحة لحل الازمة محليا</a:t>
            </a:r>
            <a:r>
              <a:rPr lang="ar-SA" sz="2000" b="1" u="sng" dirty="0" smtClean="0">
                <a:cs typeface="Akhbar MT" pitchFamily="2" charset="-78"/>
              </a:rPr>
              <a:t>:</a:t>
            </a:r>
            <a:br>
              <a:rPr lang="ar-SA" sz="2000" b="1" u="sng" dirty="0" smtClean="0">
                <a:cs typeface="Akhbar MT" pitchFamily="2" charset="-78"/>
              </a:rPr>
            </a:br>
            <a:r>
              <a:rPr lang="en-US" sz="2000" dirty="0">
                <a:cs typeface="Akhbar MT" pitchFamily="2" charset="-78"/>
              </a:rPr>
              <a:t/>
            </a:r>
            <a:br>
              <a:rPr lang="en-US" sz="2000" dirty="0">
                <a:cs typeface="Akhbar MT" pitchFamily="2" charset="-78"/>
              </a:rPr>
            </a:br>
            <a:r>
              <a:rPr lang="ar-SA" sz="2000" dirty="0" smtClean="0">
                <a:cs typeface="Akhbar MT" pitchFamily="2" charset="-78"/>
              </a:rPr>
              <a:t>1- </a:t>
            </a:r>
            <a:r>
              <a:rPr lang="ar-SA" sz="2000" b="1" dirty="0" smtClean="0">
                <a:solidFill>
                  <a:schemeClr val="bg1">
                    <a:lumMod val="50000"/>
                  </a:schemeClr>
                </a:solidFill>
                <a:cs typeface="Akhbar MT" pitchFamily="2" charset="-78"/>
              </a:rPr>
              <a:t>إلغاء </a:t>
            </a:r>
            <a:r>
              <a:rPr lang="ar-SA" sz="2000" b="1" dirty="0">
                <a:solidFill>
                  <a:schemeClr val="bg1">
                    <a:lumMod val="50000"/>
                  </a:schemeClr>
                </a:solidFill>
                <a:cs typeface="Akhbar MT" pitchFamily="2" charset="-78"/>
              </a:rPr>
              <a:t>نحو 30% من ديون اليونان البالغة 323 مليار يورو، ومنح اليونان إعفاءً لمدة 20 عاماً.</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smtClean="0">
                <a:solidFill>
                  <a:schemeClr val="bg1">
                    <a:lumMod val="50000"/>
                  </a:schemeClr>
                </a:solidFill>
                <a:cs typeface="Akhbar MT" pitchFamily="2" charset="-78"/>
              </a:rPr>
              <a:t>2- ضمان </a:t>
            </a:r>
            <a:r>
              <a:rPr lang="ar-SA" sz="2000" b="1" dirty="0">
                <a:solidFill>
                  <a:schemeClr val="bg1">
                    <a:lumMod val="50000"/>
                  </a:schemeClr>
                </a:solidFill>
                <a:cs typeface="Akhbar MT" pitchFamily="2" charset="-78"/>
              </a:rPr>
              <a:t>سيولة نقدية للنظام المالي اليوناني.</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smtClean="0">
                <a:solidFill>
                  <a:schemeClr val="bg1">
                    <a:lumMod val="50000"/>
                  </a:schemeClr>
                </a:solidFill>
                <a:cs typeface="Akhbar MT" pitchFamily="2" charset="-78"/>
              </a:rPr>
              <a:t>3- إصلاحات </a:t>
            </a:r>
            <a:r>
              <a:rPr lang="ar-SA" sz="2000" b="1" dirty="0">
                <a:solidFill>
                  <a:schemeClr val="bg1">
                    <a:lumMod val="50000"/>
                  </a:schemeClr>
                </a:solidFill>
                <a:cs typeface="Akhbar MT" pitchFamily="2" charset="-78"/>
              </a:rPr>
              <a:t>ذات مصداقية تؤدي إلى أقل نسبة ركود.</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smtClean="0">
                <a:solidFill>
                  <a:schemeClr val="bg1">
                    <a:lumMod val="50000"/>
                  </a:schemeClr>
                </a:solidFill>
                <a:cs typeface="Akhbar MT" pitchFamily="2" charset="-78"/>
              </a:rPr>
              <a:t>4- برنامج </a:t>
            </a:r>
            <a:r>
              <a:rPr lang="ar-SA" sz="2000" b="1" dirty="0">
                <a:solidFill>
                  <a:schemeClr val="bg1">
                    <a:lumMod val="50000"/>
                  </a:schemeClr>
                </a:solidFill>
                <a:cs typeface="Akhbar MT" pitchFamily="2" charset="-78"/>
              </a:rPr>
              <a:t>نمو قوي.</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smtClean="0">
                <a:solidFill>
                  <a:schemeClr val="bg1">
                    <a:lumMod val="50000"/>
                  </a:schemeClr>
                </a:solidFill>
                <a:cs typeface="Akhbar MT" pitchFamily="2" charset="-78"/>
              </a:rPr>
              <a:t>5- إعادة </a:t>
            </a:r>
            <a:r>
              <a:rPr lang="ar-SA" sz="2000" b="1" dirty="0">
                <a:solidFill>
                  <a:schemeClr val="bg1">
                    <a:lumMod val="50000"/>
                  </a:schemeClr>
                </a:solidFill>
                <a:cs typeface="Akhbar MT" pitchFamily="2" charset="-78"/>
              </a:rPr>
              <a:t>جدولة ديون اليونان، بإلغاء نسبة منها، وتأجيل دفع نسبة أخرى.</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smtClean="0">
                <a:solidFill>
                  <a:schemeClr val="bg1">
                    <a:lumMod val="50000"/>
                  </a:schemeClr>
                </a:solidFill>
                <a:cs typeface="Akhbar MT" pitchFamily="2" charset="-78"/>
              </a:rPr>
              <a:t>6- أما </a:t>
            </a:r>
            <a:r>
              <a:rPr lang="ar-SA" sz="2000" b="1" dirty="0">
                <a:solidFill>
                  <a:schemeClr val="bg1">
                    <a:lumMod val="50000"/>
                  </a:schemeClr>
                </a:solidFill>
                <a:cs typeface="Akhbar MT" pitchFamily="2" charset="-78"/>
              </a:rPr>
              <a:t>على المستوى الدولي؛ رفضت ألمانيا – أكبر الدائنين لليونان – شطب أي ديون لها دون شروط.</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dirty="0" smtClean="0">
                <a:cs typeface="Akhbar MT" pitchFamily="2" charset="-78"/>
              </a:rPr>
              <a:t/>
            </a:r>
            <a:br>
              <a:rPr lang="ar-SA" sz="2000" dirty="0" smtClean="0">
                <a:cs typeface="Akhbar MT" pitchFamily="2" charset="-78"/>
              </a:rPr>
            </a:br>
            <a:r>
              <a:rPr lang="ar-SA" sz="2000" b="1" u="sng" dirty="0" smtClean="0">
                <a:cs typeface="Akhbar MT" pitchFamily="2" charset="-78"/>
              </a:rPr>
              <a:t>ان </a:t>
            </a:r>
            <a:r>
              <a:rPr lang="ar-SA" sz="2000" b="1" u="sng" dirty="0">
                <a:cs typeface="Akhbar MT" pitchFamily="2" charset="-78"/>
              </a:rPr>
              <a:t>الحكومة اليونانية قد حصرت خيارات علاج الأزمة الاقتصادية في ضرورة الحصول على التمويل اللازم من أجل توفير الغطاء المالي لعجز الميزانية الذي بلغ رقما من غير الممكن تغطيته بالموارد المحلية, واقترحت الحكومة اليونانية, عددا من الحلول أبرزها</a:t>
            </a:r>
            <a:r>
              <a:rPr lang="ar-SA" sz="2000" b="1" u="sng" dirty="0" smtClean="0">
                <a:cs typeface="Akhbar MT" pitchFamily="2" charset="-78"/>
              </a:rPr>
              <a:t>:</a:t>
            </a:r>
            <a:r>
              <a:rPr lang="en-US" sz="2000" b="1" dirty="0">
                <a:solidFill>
                  <a:schemeClr val="bg1">
                    <a:lumMod val="50000"/>
                  </a:schemeClr>
                </a:solidFill>
                <a:cs typeface="Akhbar MT" pitchFamily="2" charset="-78"/>
              </a:rPr>
              <a:t/>
            </a:r>
            <a:br>
              <a:rPr lang="en-US" sz="2000" b="1" dirty="0">
                <a:solidFill>
                  <a:schemeClr val="bg1">
                    <a:lumMod val="50000"/>
                  </a:schemeClr>
                </a:solidFill>
                <a:cs typeface="Akhbar MT" pitchFamily="2" charset="-78"/>
              </a:rPr>
            </a:br>
            <a:r>
              <a:rPr lang="ar-SA" sz="2000" b="1" dirty="0">
                <a:solidFill>
                  <a:schemeClr val="bg1">
                    <a:lumMod val="50000"/>
                  </a:schemeClr>
                </a:solidFill>
                <a:cs typeface="Akhbar MT" pitchFamily="2" charset="-78"/>
              </a:rPr>
              <a:t>• طرح سندات خزانة يونانية في الأسواق المالية والبورصات وذلك ضمن أسعار فائدة معقولة, ولفترة عشرة سنوات, وبوجود ضمانات من البنك المركزي الأوروبي لتغطية هذه السندات </a:t>
            </a:r>
          </a:p>
        </p:txBody>
      </p:sp>
    </p:spTree>
    <p:extLst>
      <p:ext uri="{BB962C8B-B14F-4D97-AF65-F5344CB8AC3E}">
        <p14:creationId xmlns:p14="http://schemas.microsoft.com/office/powerpoint/2010/main" xmlns="" val="2320312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755576" y="548680"/>
            <a:ext cx="7696200" cy="5715000"/>
          </a:xfrm>
        </p:spPr>
        <p:txBody>
          <a:bodyPr>
            <a:normAutofit/>
          </a:bodyPr>
          <a:lstStyle/>
          <a:p>
            <a:pPr algn="ctr"/>
            <a:r>
              <a:rPr lang="ar-SA" sz="3200" b="1" dirty="0">
                <a:cs typeface="Akhbar MT" pitchFamily="2" charset="-78"/>
              </a:rPr>
              <a:t>وفي الختام يمكن القول إنه ما لم تحل الأزمة المالية اليونانية فإن هذه الأزمة ستكون مثل قطع الدومينو، ستجر وراءها أزمات أخرى أشد خطرا وأبعد أثرا، كما قد يحدث مثلا في إيطاليا وإسبانيا وغيرهما، وهو ما يعني بصورة أو بأخرى انتهاء حلم الاتحاد الأوروبي</a:t>
            </a:r>
            <a:r>
              <a:rPr lang="en-US" sz="3200" b="1" dirty="0">
                <a:cs typeface="Akhbar MT" pitchFamily="2" charset="-78"/>
              </a:rPr>
              <a:t>.</a:t>
            </a:r>
            <a:br>
              <a:rPr lang="en-US" sz="3200" b="1" dirty="0">
                <a:cs typeface="Akhbar MT" pitchFamily="2" charset="-78"/>
              </a:rPr>
            </a:br>
            <a:r>
              <a:rPr lang="ar-SA" sz="3200" b="1" dirty="0">
                <a:cs typeface="Akhbar MT" pitchFamily="2" charset="-78"/>
              </a:rPr>
              <a:t> </a:t>
            </a:r>
            <a:r>
              <a:rPr lang="en-US" sz="3200" b="1" dirty="0">
                <a:cs typeface="Akhbar MT" pitchFamily="2" charset="-78"/>
              </a:rPr>
              <a:t/>
            </a:r>
            <a:br>
              <a:rPr lang="en-US" sz="3200" b="1" dirty="0">
                <a:cs typeface="Akhbar MT" pitchFamily="2" charset="-78"/>
              </a:rPr>
            </a:br>
            <a:endParaRPr lang="ar-SA" sz="3200" b="1" dirty="0">
              <a:cs typeface="Akhbar MT" pitchFamily="2" charset="-78"/>
            </a:endParaRPr>
          </a:p>
        </p:txBody>
      </p:sp>
    </p:spTree>
    <p:extLst>
      <p:ext uri="{BB962C8B-B14F-4D97-AF65-F5344CB8AC3E}">
        <p14:creationId xmlns:p14="http://schemas.microsoft.com/office/powerpoint/2010/main" xmlns="" val="1374339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مركّب">
  <a:themeElements>
    <a:clrScheme name="مركّب">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مركّب">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ركّب">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52</TotalTime>
  <Words>323</Words>
  <Application>Microsoft Office PowerPoint</Application>
  <PresentationFormat>عرض على الشاشة (3:4)‏</PresentationFormat>
  <Paragraphs>35</Paragraphs>
  <Slides>9</Slides>
  <Notes>1</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مركّب</vt:lpstr>
      <vt:lpstr>الشريحة 1</vt:lpstr>
      <vt:lpstr>الشريحة 2</vt:lpstr>
      <vt:lpstr>الشريحة 3</vt:lpstr>
      <vt:lpstr> الدين العام : في نهاية عام 2015، كان الدين العام في اليونان 176%من الناتج المحلي الإجمالي .  آثارها على الدولة:  الدين يؤدي إلى إعاقة التنمية، ويحول دون جذب الاستثمارات الأجنبية المباشرة وغير المباشرة، ويجعل اليونان أسيرا ومحتكما للقرارات الدولية الخارجية. قامت الحكومات اليونانية وباستمرار بتقديم معلومات غير صحيحة تتعلق باقتصادها، وقد اكتشف ذلك خلال عملية التحقق من صحة المعلومات وقد أدت الأزمة إلى حالة من عدم الثقة بما تقدمه اليونان من تقارير اقتصادية، لذلك فإن الاتحاد الأوروبي يتهم اليونان بما يلي:  -تزوير الدخل الضريبي. - هدر وسوء استغلال التمويل الأوروبي. - تضخيم ميزانية الجيش. - تقديم إحصائيات غير دقيقة فيما يتعلق بالخدمات. - تقديم معلومات زائفة حول العجز الاقتصادي. - تقديم معلومات غير صحيحة حول سعر الفائدة على السندات. - الحصول على دعم أوروبي للقطاع الخاص تم تقديمه على أنه دخل حكومي.  « نتيجة لما سبق، وبسبب استفحال الأزمة، فرض الاتحاد الأوروبي لجنة رقابة دائمة على اليونان تشبه لجان دول الانتداب . </vt:lpstr>
      <vt:lpstr>وقد فرض الاتحاد الأوروبي على اليونان بعض القرارات مما أثر على اليونان بشكل سلبي مثل:  - إعفاء 150,000 شخص من موظفي القطاع العام من مناصبهم. - خفض المرتبات عموما والمرتب الأساسي ومعاشات التقاعد. -رفع سن التقاعد. - رفع ضريبة الدخل والضريبة على السلع. - تحسين أداء جهاز التحصيل الضريبي. - دمج أو حل العديد من مؤسسات القطاع العام بغرض خفض الإنفاق. -خفض الإنفاق على التسلح.       </vt:lpstr>
      <vt:lpstr>تأثير الأزمة اليونانية على دول الخليج العربي :   قامت العديد من دول الخليج بتبني سياسة سلة العملات، أي أن جزءا كبيرا من ودائعها وتبادلاتها التجارية تمت وتتم باليورو، ولذلك فإن انهيار اليونان والفوضى في الأسواق الأوروبية ستؤدي إلى انخفاض حاد لسعر اليورو وبالتالي فقدان جزء كبير من قيمة تلك الودائع . كذلك قامت العديد من دول الخليج بالشروع في استثمارات في السوق اليونانية، وذلك بسبب جاذبية الأسعار خلال فترة الأزمة، وبذلك فإن انهيار اليونان سيؤدي إلى تأثير سلبي على قيمة تلك الاستثمارات وجدواها . إن الأزمة أدت وستؤدي إلى انخفاض استهلاك البترول والغاز في الدول الأوروبية، مما سيؤدي بدوره إلى انخفاض حاد لدخل دول الخليج، إضافة إلى لجوء الدول الأوروبية إلى مصادر أخرى للطاقة بهدف خفض الاستهلاك .                                         </vt:lpstr>
      <vt:lpstr>علاج الازمة اليونانية:  وضع بعض الاقتصاديين الدوليين حلول عدة للخروج من هذه الأزمة، فكان الحل الأول :هو خروج اليونان من منطقة اليورو والتنصل من الديون الخارجية، ما يؤدى إلى فوضى مالية وأمنية، وفقد الممتلكات والاستثمارات أكثر من 50% من قيمتها. والحل الثاني :هو البقاء في منطقة اليورو وبذل المزيد من الجهد لحل الأزمة مع إعفاء اليونان من الجزء الأكبر من الديون، والثالث هو السماح لليونان بالاقتراض من خارج أوروبا، أما الحل الرابع فهو خفض الضرائب، وبالنسبة للحل الخامس والأخير الذى اقترحه الاقتصاديون فهو مساعدة اليونان في استخراج النفط والغاز.   اقترحت دول الاتحاد الأوروبي على الحكومة اليونانية، للمساهمة في الوصول لحل لأزمتها الاقتصادية،  مجموعة من الحلول، ومنها:  1- إقالة أكثر من مئة ألف موظف في القطاع العام من عملهم. 2- تخفيض الرواتب الأساسية، والتقاعدية. 3- زيادة الضرائب على المواطنين. 4- الاعتماد على الاندماج بين المؤسسات الحكومية.   </vt:lpstr>
      <vt:lpstr>حلول اخرى مقترحة لحل الازمة محليا:  1- إلغاء نحو 30% من ديون اليونان البالغة 323 مليار يورو، ومنح اليونان إعفاءً لمدة 20 عاماً. 2- ضمان سيولة نقدية للنظام المالي اليوناني. 3- إصلاحات ذات مصداقية تؤدي إلى أقل نسبة ركود. 4- برنامج نمو قوي. 5- إعادة جدولة ديون اليونان، بإلغاء نسبة منها، وتأجيل دفع نسبة أخرى. 6- أما على المستوى الدولي؛ رفضت ألمانيا – أكبر الدائنين لليونان – شطب أي ديون لها دون شروط.  ان الحكومة اليونانية قد حصرت خيارات علاج الأزمة الاقتصادية في ضرورة الحصول على التمويل اللازم من أجل توفير الغطاء المالي لعجز الميزانية الذي بلغ رقما من غير الممكن تغطيته بالموارد المحلية, واقترحت الحكومة اليونانية, عددا من الحلول أبرزها: • طرح سندات خزانة يونانية في الأسواق المالية والبورصات وذلك ضمن أسعار فائدة معقولة, ولفترة عشرة سنوات, وبوجود ضمانات من البنك المركزي الأوروبي لتغطية هذه السندات </vt:lpstr>
      <vt:lpstr>وفي الختام يمكن القول إنه ما لم تحل الأزمة المالية اليونانية فإن هذه الأزمة ستكون مثل قطع الدومينو، ستجر وراءها أزمات أخرى أشد خطرا وأبعد أثرا، كما قد يحدث مثلا في إيطاليا وإسبانيا وغيرهما، وهو ما يعني بصورة أو بأخرى انتهاء حلم الاتحاد الأوروبي.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seven 7</dc:creator>
  <cp:lastModifiedBy>ksu</cp:lastModifiedBy>
  <cp:revision>7</cp:revision>
  <dcterms:created xsi:type="dcterms:W3CDTF">2016-12-26T19:49:45Z</dcterms:created>
  <dcterms:modified xsi:type="dcterms:W3CDTF">2017-02-05T08:28:45Z</dcterms:modified>
</cp:coreProperties>
</file>