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-29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dirty="0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dirty="0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B470-CB3B-4876-84EF-0B76BF1887E4}" type="datetimeFigureOut">
              <a:rPr lang="ar-SA" smtClean="0"/>
              <a:t>6/18/1439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619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0F6F4"/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0"/>
            <a:ext cx="379411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B470-CB3B-4876-84EF-0B76BF1887E4}" type="datetimeFigureOut">
              <a:rPr lang="ar-SA" smtClean="0"/>
              <a:t>6/18/1439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A331BEC-B43D-444D-9813-6265D0E2301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54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0" Type="http://schemas.openxmlformats.org/officeDocument/2006/relationships/slide" Target="slide9.xm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EE09B980-CF6A-4A2A-AEB0-4B058C333240}"/>
              </a:ext>
            </a:extLst>
          </p:cNvPr>
          <p:cNvGrpSpPr/>
          <p:nvPr/>
        </p:nvGrpSpPr>
        <p:grpSpPr>
          <a:xfrm>
            <a:off x="6971333" y="1326532"/>
            <a:ext cx="4446163" cy="4446163"/>
            <a:chOff x="6971333" y="1326532"/>
            <a:chExt cx="4446163" cy="4446163"/>
          </a:xfrm>
        </p:grpSpPr>
        <p:sp>
          <p:nvSpPr>
            <p:cNvPr id="5" name="Oval 55">
              <a:extLst>
                <a:ext uri="{FF2B5EF4-FFF2-40B4-BE49-F238E27FC236}">
                  <a16:creationId xmlns:a16="http://schemas.microsoft.com/office/drawing/2014/main" id="{7C3DB1B2-1383-47D9-A819-2622AD9902D2}"/>
                </a:ext>
              </a:extLst>
            </p:cNvPr>
            <p:cNvSpPr/>
            <p:nvPr/>
          </p:nvSpPr>
          <p:spPr>
            <a:xfrm flipH="1">
              <a:off x="6971333" y="1326532"/>
              <a:ext cx="4446163" cy="4446163"/>
            </a:xfrm>
            <a:prstGeom prst="ellipse">
              <a:avLst/>
            </a:prstGeom>
            <a:pattFill prst="smGrid">
              <a:fgClr>
                <a:schemeClr val="bg1">
                  <a:lumMod val="95000"/>
                </a:schemeClr>
              </a:fgClr>
              <a:bgClr>
                <a:srgbClr val="DDE1E2"/>
              </a:bgClr>
            </a:pattFill>
            <a:ln>
              <a:noFill/>
            </a:ln>
            <a:effectLst>
              <a:innerShdw blurRad="952500">
                <a:schemeClr val="tx1">
                  <a:lumMod val="50000"/>
                  <a:lumOff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" name="Oval 53">
              <a:extLst>
                <a:ext uri="{FF2B5EF4-FFF2-40B4-BE49-F238E27FC236}">
                  <a16:creationId xmlns:a16="http://schemas.microsoft.com/office/drawing/2014/main" id="{A016DE54-54E7-4A9F-AE6F-A534683D58CD}"/>
                </a:ext>
              </a:extLst>
            </p:cNvPr>
            <p:cNvSpPr/>
            <p:nvPr/>
          </p:nvSpPr>
          <p:spPr>
            <a:xfrm flipH="1">
              <a:off x="7343708" y="1698907"/>
              <a:ext cx="3701413" cy="3701413"/>
            </a:xfrm>
            <a:prstGeom prst="ellipse">
              <a:avLst/>
            </a:prstGeom>
            <a:gradFill flip="none" rotWithShape="1">
              <a:gsLst>
                <a:gs pos="0">
                  <a:srgbClr val="DDE1E2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558800">
              <a:noFill/>
            </a:ln>
            <a:effectLst>
              <a:outerShdw blurRad="508000" dist="76200" dir="2700000" sx="102000" sy="102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extrusionH="152400" prstMaterial="matte">
              <a:bevelT w="101600" h="12700" prst="softRound"/>
              <a:contourClr>
                <a:schemeClr val="bg1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8" name="Oval 63">
              <a:extLst>
                <a:ext uri="{FF2B5EF4-FFF2-40B4-BE49-F238E27FC236}">
                  <a16:creationId xmlns:a16="http://schemas.microsoft.com/office/drawing/2014/main" id="{AF4939D8-8E5F-4928-9BE8-24DE5EBEFB84}"/>
                </a:ext>
              </a:extLst>
            </p:cNvPr>
            <p:cNvSpPr/>
            <p:nvPr/>
          </p:nvSpPr>
          <p:spPr>
            <a:xfrm flipH="1">
              <a:off x="7457367" y="1789693"/>
              <a:ext cx="3474097" cy="3474097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9" name="Oval 64">
              <a:extLst>
                <a:ext uri="{FF2B5EF4-FFF2-40B4-BE49-F238E27FC236}">
                  <a16:creationId xmlns:a16="http://schemas.microsoft.com/office/drawing/2014/main" id="{603150D2-81B7-40E7-BF75-EE94746C1311}"/>
                </a:ext>
              </a:extLst>
            </p:cNvPr>
            <p:cNvSpPr/>
            <p:nvPr/>
          </p:nvSpPr>
          <p:spPr>
            <a:xfrm flipH="1">
              <a:off x="7509968" y="1843147"/>
              <a:ext cx="3367188" cy="3367188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0" name="Oval 65">
              <a:extLst>
                <a:ext uri="{FF2B5EF4-FFF2-40B4-BE49-F238E27FC236}">
                  <a16:creationId xmlns:a16="http://schemas.microsoft.com/office/drawing/2014/main" id="{296D2A72-9EB1-456E-9E24-816EA44F7E73}"/>
                </a:ext>
              </a:extLst>
            </p:cNvPr>
            <p:cNvSpPr/>
            <p:nvPr/>
          </p:nvSpPr>
          <p:spPr>
            <a:xfrm flipH="1">
              <a:off x="9140890" y="1761975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1" name="Oval 66">
              <a:extLst>
                <a:ext uri="{FF2B5EF4-FFF2-40B4-BE49-F238E27FC236}">
                  <a16:creationId xmlns:a16="http://schemas.microsoft.com/office/drawing/2014/main" id="{1974A1B6-04EA-488D-BB46-210727EE6772}"/>
                </a:ext>
              </a:extLst>
            </p:cNvPr>
            <p:cNvSpPr/>
            <p:nvPr/>
          </p:nvSpPr>
          <p:spPr>
            <a:xfrm flipH="1">
              <a:off x="9140890" y="5177288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2" name="Oval 67">
              <a:extLst>
                <a:ext uri="{FF2B5EF4-FFF2-40B4-BE49-F238E27FC236}">
                  <a16:creationId xmlns:a16="http://schemas.microsoft.com/office/drawing/2014/main" id="{BC48CA7F-49E7-418E-9680-985673CB1DB0}"/>
                </a:ext>
              </a:extLst>
            </p:cNvPr>
            <p:cNvSpPr/>
            <p:nvPr/>
          </p:nvSpPr>
          <p:spPr>
            <a:xfrm flipH="1">
              <a:off x="741941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3" name="Oval 68">
              <a:extLst>
                <a:ext uri="{FF2B5EF4-FFF2-40B4-BE49-F238E27FC236}">
                  <a16:creationId xmlns:a16="http://schemas.microsoft.com/office/drawing/2014/main" id="{911ADB7E-46AC-48BF-A04A-4862136EA0CA}"/>
                </a:ext>
              </a:extLst>
            </p:cNvPr>
            <p:cNvSpPr/>
            <p:nvPr/>
          </p:nvSpPr>
          <p:spPr>
            <a:xfrm flipH="1">
              <a:off x="1083404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pic>
          <p:nvPicPr>
            <p:cNvPr id="39" name="Graphic 80" descr="Single gear">
              <a:extLst>
                <a:ext uri="{FF2B5EF4-FFF2-40B4-BE49-F238E27FC236}">
                  <a16:creationId xmlns:a16="http://schemas.microsoft.com/office/drawing/2014/main" id="{088D9B4C-B9F5-40AB-B8F7-B8998A70DA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9969960" y="4408442"/>
              <a:ext cx="360000" cy="360000"/>
            </a:xfrm>
            <a:prstGeom prst="rect">
              <a:avLst/>
            </a:prstGeom>
          </p:spPr>
        </p:pic>
        <p:pic>
          <p:nvPicPr>
            <p:cNvPr id="40" name="Graphic 82" descr="Stopwatch">
              <a:extLst>
                <a:ext uri="{FF2B5EF4-FFF2-40B4-BE49-F238E27FC236}">
                  <a16:creationId xmlns:a16="http://schemas.microsoft.com/office/drawing/2014/main" id="{F221D9ED-5A25-430D-B766-8A77ECC81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10328351" y="4004064"/>
              <a:ext cx="360000" cy="360000"/>
            </a:xfrm>
            <a:prstGeom prst="rect">
              <a:avLst/>
            </a:prstGeom>
          </p:spPr>
        </p:pic>
        <p:pic>
          <p:nvPicPr>
            <p:cNvPr id="41" name="Graphic 84" descr="Lightbulb">
              <a:extLst>
                <a:ext uri="{FF2B5EF4-FFF2-40B4-BE49-F238E27FC236}">
                  <a16:creationId xmlns:a16="http://schemas.microsoft.com/office/drawing/2014/main" id="{2013F676-1AFF-4AA7-AB81-5FAFECD2B1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9015280" y="4750518"/>
              <a:ext cx="360000" cy="360000"/>
            </a:xfrm>
            <a:prstGeom prst="rect">
              <a:avLst/>
            </a:prstGeom>
          </p:spPr>
        </p:pic>
        <p:pic>
          <p:nvPicPr>
            <p:cNvPr id="42" name="Graphic 86" descr="Head with Gears">
              <a:extLst>
                <a:ext uri="{FF2B5EF4-FFF2-40B4-BE49-F238E27FC236}">
                  <a16:creationId xmlns:a16="http://schemas.microsoft.com/office/drawing/2014/main" id="{4915CECA-D521-40B7-AA79-CC6EED3128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9524923" y="4683135"/>
              <a:ext cx="360000" cy="360000"/>
            </a:xfrm>
            <a:prstGeom prst="rect">
              <a:avLst/>
            </a:prstGeom>
          </p:spPr>
        </p:pic>
        <p:sp>
          <p:nvSpPr>
            <p:cNvPr id="43" name="Oval 87">
              <a:extLst>
                <a:ext uri="{FF2B5EF4-FFF2-40B4-BE49-F238E27FC236}">
                  <a16:creationId xmlns:a16="http://schemas.microsoft.com/office/drawing/2014/main" id="{5761FE48-C8C2-4B5C-939B-28848119A598}"/>
                </a:ext>
              </a:extLst>
            </p:cNvPr>
            <p:cNvSpPr/>
            <p:nvPr/>
          </p:nvSpPr>
          <p:spPr>
            <a:xfrm flipH="1">
              <a:off x="8742657" y="4876105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4" name="Oval 88">
              <a:extLst>
                <a:ext uri="{FF2B5EF4-FFF2-40B4-BE49-F238E27FC236}">
                  <a16:creationId xmlns:a16="http://schemas.microsoft.com/office/drawing/2014/main" id="{0B89E039-2A6B-4A39-BA82-2CCB784158D0}"/>
                </a:ext>
              </a:extLst>
            </p:cNvPr>
            <p:cNvSpPr/>
            <p:nvPr/>
          </p:nvSpPr>
          <p:spPr>
            <a:xfrm flipH="1">
              <a:off x="8450577" y="4758898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5" name="Oval 89">
              <a:extLst>
                <a:ext uri="{FF2B5EF4-FFF2-40B4-BE49-F238E27FC236}">
                  <a16:creationId xmlns:a16="http://schemas.microsoft.com/office/drawing/2014/main" id="{55E3AE42-FA7A-4D70-9200-0BD4C94D8B27}"/>
                </a:ext>
              </a:extLst>
            </p:cNvPr>
            <p:cNvSpPr/>
            <p:nvPr/>
          </p:nvSpPr>
          <p:spPr>
            <a:xfrm flipH="1">
              <a:off x="8192223" y="4594853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7" name="Rectangle: Rounded Corners 19">
            <a:extLst>
              <a:ext uri="{FF2B5EF4-FFF2-40B4-BE49-F238E27FC236}">
                <a16:creationId xmlns:a16="http://schemas.microsoft.com/office/drawing/2014/main" id="{D6577E91-1FD3-4805-BDFC-B4E86F8E8E0E}"/>
              </a:ext>
            </a:extLst>
          </p:cNvPr>
          <p:cNvSpPr/>
          <p:nvPr/>
        </p:nvSpPr>
        <p:spPr>
          <a:xfrm flipH="1">
            <a:off x="1712183" y="1085239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CB117"/>
              </a:gs>
              <a:gs pos="100000">
                <a:srgbClr val="FFDB3F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Rectangle: Rounded Corners 20">
            <a:extLst>
              <a:ext uri="{FF2B5EF4-FFF2-40B4-BE49-F238E27FC236}">
                <a16:creationId xmlns:a16="http://schemas.microsoft.com/office/drawing/2014/main" id="{8F8836B0-2F80-4E6E-9CC7-447B3692D45F}"/>
              </a:ext>
            </a:extLst>
          </p:cNvPr>
          <p:cNvSpPr/>
          <p:nvPr/>
        </p:nvSpPr>
        <p:spPr>
          <a:xfrm flipH="1">
            <a:off x="1090034" y="2481697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05222"/>
              </a:gs>
              <a:gs pos="100000">
                <a:srgbClr val="FBA31A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Rectangle: Rounded Corners 21">
            <a:extLst>
              <a:ext uri="{FF2B5EF4-FFF2-40B4-BE49-F238E27FC236}">
                <a16:creationId xmlns:a16="http://schemas.microsoft.com/office/drawing/2014/main" id="{292D1AE1-BEF8-4DBA-AA65-25E9E3766CC3}"/>
              </a:ext>
            </a:extLst>
          </p:cNvPr>
          <p:cNvSpPr/>
          <p:nvPr/>
        </p:nvSpPr>
        <p:spPr>
          <a:xfrm flipH="1">
            <a:off x="838017" y="3814188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>
                  <a:lumMod val="90000"/>
                </a:schemeClr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Rectangle: Rounded Corners 23">
            <a:extLst>
              <a:ext uri="{FF2B5EF4-FFF2-40B4-BE49-F238E27FC236}">
                <a16:creationId xmlns:a16="http://schemas.microsoft.com/office/drawing/2014/main" id="{C68647DD-E2EB-4356-8A0F-ADA82495A8B8}"/>
              </a:ext>
            </a:extLst>
          </p:cNvPr>
          <p:cNvSpPr/>
          <p:nvPr/>
        </p:nvSpPr>
        <p:spPr>
          <a:xfrm flipH="1">
            <a:off x="1712183" y="5174773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0AAA9"/>
              </a:gs>
              <a:gs pos="100000">
                <a:srgbClr val="00AED0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: Shape 32">
            <a:extLst>
              <a:ext uri="{FF2B5EF4-FFF2-40B4-BE49-F238E27FC236}">
                <a16:creationId xmlns:a16="http://schemas.microsoft.com/office/drawing/2014/main" id="{268B7B1E-3E21-42AC-8783-DCDBCEC51C94}"/>
              </a:ext>
            </a:extLst>
          </p:cNvPr>
          <p:cNvSpPr/>
          <p:nvPr/>
        </p:nvSpPr>
        <p:spPr>
          <a:xfrm flipH="1">
            <a:off x="6322602" y="843628"/>
            <a:ext cx="2688152" cy="5376300"/>
          </a:xfrm>
          <a:custGeom>
            <a:avLst/>
            <a:gdLst>
              <a:gd name="connsiteX0" fmla="*/ 0 w 2688152"/>
              <a:gd name="connsiteY0" fmla="*/ 0 h 5376300"/>
              <a:gd name="connsiteX1" fmla="*/ 2 w 2688152"/>
              <a:gd name="connsiteY1" fmla="*/ 0 h 5376300"/>
              <a:gd name="connsiteX2" fmla="*/ 2688152 w 2688152"/>
              <a:gd name="connsiteY2" fmla="*/ 2688150 h 5376300"/>
              <a:gd name="connsiteX3" fmla="*/ 2 w 2688152"/>
              <a:gd name="connsiteY3" fmla="*/ 5376300 h 5376300"/>
              <a:gd name="connsiteX4" fmla="*/ 0 w 2688152"/>
              <a:gd name="connsiteY4" fmla="*/ 5376300 h 5376300"/>
              <a:gd name="connsiteX5" fmla="*/ 0 w 2688152"/>
              <a:gd name="connsiteY5" fmla="*/ 5268071 h 5376300"/>
              <a:gd name="connsiteX6" fmla="*/ 186213 w 2688152"/>
              <a:gd name="connsiteY6" fmla="*/ 5258902 h 5376300"/>
              <a:gd name="connsiteX7" fmla="*/ 2565270 w 2688152"/>
              <a:gd name="connsiteY7" fmla="*/ 2688151 h 5376300"/>
              <a:gd name="connsiteX8" fmla="*/ 186213 w 2688152"/>
              <a:gd name="connsiteY8" fmla="*/ 117401 h 5376300"/>
              <a:gd name="connsiteX9" fmla="*/ 0 w 2688152"/>
              <a:gd name="connsiteY9" fmla="*/ 108231 h 53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8152" h="5376300">
                <a:moveTo>
                  <a:pt x="0" y="0"/>
                </a:moveTo>
                <a:lnTo>
                  <a:pt x="2" y="0"/>
                </a:lnTo>
                <a:cubicBezTo>
                  <a:pt x="1484626" y="0"/>
                  <a:pt x="2688152" y="1203526"/>
                  <a:pt x="2688152" y="2688150"/>
                </a:cubicBezTo>
                <a:cubicBezTo>
                  <a:pt x="2688152" y="4172775"/>
                  <a:pt x="1484626" y="5376300"/>
                  <a:pt x="2" y="5376300"/>
                </a:cubicBezTo>
                <a:lnTo>
                  <a:pt x="0" y="5376300"/>
                </a:lnTo>
                <a:lnTo>
                  <a:pt x="0" y="5268071"/>
                </a:lnTo>
                <a:lnTo>
                  <a:pt x="186213" y="5258902"/>
                </a:lnTo>
                <a:cubicBezTo>
                  <a:pt x="1522494" y="5126571"/>
                  <a:pt x="2565270" y="4026109"/>
                  <a:pt x="2565270" y="2688151"/>
                </a:cubicBezTo>
                <a:cubicBezTo>
                  <a:pt x="2565270" y="1350193"/>
                  <a:pt x="1522494" y="249732"/>
                  <a:pt x="186213" y="117401"/>
                </a:cubicBezTo>
                <a:lnTo>
                  <a:pt x="0" y="108231"/>
                </a:lnTo>
                <a:close/>
              </a:path>
            </a:pathLst>
          </a:custGeom>
          <a:gradFill flip="none" rotWithShape="1">
            <a:gsLst>
              <a:gs pos="75000">
                <a:srgbClr val="60509C"/>
              </a:gs>
              <a:gs pos="50000">
                <a:schemeClr val="bg2">
                  <a:lumMod val="50000"/>
                </a:schemeClr>
              </a:gs>
              <a:gs pos="25000">
                <a:srgbClr val="F4941D"/>
              </a:gs>
              <a:gs pos="0">
                <a:srgbClr val="FFD63A"/>
              </a:gs>
              <a:gs pos="100000">
                <a:srgbClr val="00ACBE"/>
              </a:gs>
            </a:gsLst>
            <a:lin ang="5400000" scaled="1"/>
            <a:tileRect/>
          </a:gradFill>
          <a:ln w="82550">
            <a:solidFill>
              <a:schemeClr val="bg1">
                <a:lumMod val="95000"/>
              </a:schemeClr>
            </a:solidFill>
          </a:ln>
          <a:effectLst>
            <a:glow rad="76200">
              <a:schemeClr val="accent5">
                <a:satMod val="175000"/>
                <a:alpha val="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3" name="Oval 33">
            <a:extLst>
              <a:ext uri="{FF2B5EF4-FFF2-40B4-BE49-F238E27FC236}">
                <a16:creationId xmlns:a16="http://schemas.microsoft.com/office/drawing/2014/main" id="{01C086EC-4FE0-4B2B-B2BF-00F4E6732DF6}"/>
              </a:ext>
            </a:extLst>
          </p:cNvPr>
          <p:cNvSpPr/>
          <p:nvPr/>
        </p:nvSpPr>
        <p:spPr>
          <a:xfrm flipH="1">
            <a:off x="7232707" y="1310786"/>
            <a:ext cx="352449" cy="352449"/>
          </a:xfrm>
          <a:prstGeom prst="ellipse">
            <a:avLst/>
          </a:prstGeom>
          <a:solidFill>
            <a:srgbClr val="FFD539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Oval 34">
            <a:extLst>
              <a:ext uri="{FF2B5EF4-FFF2-40B4-BE49-F238E27FC236}">
                <a16:creationId xmlns:a16="http://schemas.microsoft.com/office/drawing/2014/main" id="{24F5518D-C46F-4C76-843E-3BF4E5D64BA1}"/>
              </a:ext>
            </a:extLst>
          </p:cNvPr>
          <p:cNvSpPr/>
          <p:nvPr/>
        </p:nvSpPr>
        <p:spPr>
          <a:xfrm flipH="1">
            <a:off x="6338172" y="2707245"/>
            <a:ext cx="352449" cy="352449"/>
          </a:xfrm>
          <a:prstGeom prst="ellipse">
            <a:avLst/>
          </a:prstGeom>
          <a:solidFill>
            <a:srgbClr val="F9951F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5" name="Oval 35">
            <a:extLst>
              <a:ext uri="{FF2B5EF4-FFF2-40B4-BE49-F238E27FC236}">
                <a16:creationId xmlns:a16="http://schemas.microsoft.com/office/drawing/2014/main" id="{84D9E070-95E0-41BB-AA65-D2FDA12CDFBF}"/>
              </a:ext>
            </a:extLst>
          </p:cNvPr>
          <p:cNvSpPr/>
          <p:nvPr/>
        </p:nvSpPr>
        <p:spPr>
          <a:xfrm flipH="1">
            <a:off x="6270473" y="4039735"/>
            <a:ext cx="352449" cy="35244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Oval 37">
            <a:extLst>
              <a:ext uri="{FF2B5EF4-FFF2-40B4-BE49-F238E27FC236}">
                <a16:creationId xmlns:a16="http://schemas.microsoft.com/office/drawing/2014/main" id="{AB04AD3A-6FE1-4E5F-8C6A-0D159FB8BD1D}"/>
              </a:ext>
            </a:extLst>
          </p:cNvPr>
          <p:cNvSpPr/>
          <p:nvPr/>
        </p:nvSpPr>
        <p:spPr>
          <a:xfrm flipH="1">
            <a:off x="7232707" y="5400320"/>
            <a:ext cx="352449" cy="352449"/>
          </a:xfrm>
          <a:prstGeom prst="ellipse">
            <a:avLst/>
          </a:prstGeom>
          <a:solidFill>
            <a:srgbClr val="00AECD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8" name="Straight Connector 40">
            <a:extLst>
              <a:ext uri="{FF2B5EF4-FFF2-40B4-BE49-F238E27FC236}">
                <a16:creationId xmlns:a16="http://schemas.microsoft.com/office/drawing/2014/main" id="{B70E6671-2C6E-4218-B5D8-68F788C325D2}"/>
              </a:ext>
            </a:extLst>
          </p:cNvPr>
          <p:cNvCxnSpPr>
            <a:cxnSpLocks/>
            <a:stCxn id="13" idx="6"/>
            <a:endCxn id="7" idx="1"/>
          </p:cNvCxnSpPr>
          <p:nvPr/>
        </p:nvCxnSpPr>
        <p:spPr>
          <a:xfrm flipH="1">
            <a:off x="5833284" y="1487011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1">
            <a:extLst>
              <a:ext uri="{FF2B5EF4-FFF2-40B4-BE49-F238E27FC236}">
                <a16:creationId xmlns:a16="http://schemas.microsoft.com/office/drawing/2014/main" id="{B3EDCF27-65E3-4764-986E-750B3FF03F71}"/>
              </a:ext>
            </a:extLst>
          </p:cNvPr>
          <p:cNvCxnSpPr>
            <a:cxnSpLocks/>
            <a:stCxn id="14" idx="6"/>
            <a:endCxn id="8" idx="1"/>
          </p:cNvCxnSpPr>
          <p:nvPr/>
        </p:nvCxnSpPr>
        <p:spPr>
          <a:xfrm flipH="1">
            <a:off x="5211135" y="2883470"/>
            <a:ext cx="112703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44">
            <a:extLst>
              <a:ext uri="{FF2B5EF4-FFF2-40B4-BE49-F238E27FC236}">
                <a16:creationId xmlns:a16="http://schemas.microsoft.com/office/drawing/2014/main" id="{FC9B51A8-F01A-4A51-A179-54D75595E586}"/>
              </a:ext>
            </a:extLst>
          </p:cNvPr>
          <p:cNvCxnSpPr>
            <a:cxnSpLocks/>
            <a:stCxn id="15" idx="6"/>
            <a:endCxn id="9" idx="1"/>
          </p:cNvCxnSpPr>
          <p:nvPr/>
        </p:nvCxnSpPr>
        <p:spPr>
          <a:xfrm flipH="1">
            <a:off x="4959118" y="4215960"/>
            <a:ext cx="1311355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50">
            <a:extLst>
              <a:ext uri="{FF2B5EF4-FFF2-40B4-BE49-F238E27FC236}">
                <a16:creationId xmlns:a16="http://schemas.microsoft.com/office/drawing/2014/main" id="{BA6C753B-908A-4471-9ECC-4D73DFE9B92D}"/>
              </a:ext>
            </a:extLst>
          </p:cNvPr>
          <p:cNvCxnSpPr>
            <a:cxnSpLocks/>
            <a:stCxn id="17" idx="6"/>
            <a:endCxn id="11" idx="1"/>
          </p:cNvCxnSpPr>
          <p:nvPr/>
        </p:nvCxnSpPr>
        <p:spPr>
          <a:xfrm flipH="1">
            <a:off x="5833284" y="5576545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8">
            <a:extLst>
              <a:ext uri="{FF2B5EF4-FFF2-40B4-BE49-F238E27FC236}">
                <a16:creationId xmlns:a16="http://schemas.microsoft.com/office/drawing/2014/main" id="{0ED84097-98FC-4716-BEBB-5072A47CD19A}"/>
              </a:ext>
            </a:extLst>
          </p:cNvPr>
          <p:cNvSpPr/>
          <p:nvPr/>
        </p:nvSpPr>
        <p:spPr>
          <a:xfrm flipH="1">
            <a:off x="5114525" y="1165066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4" name="Oval 59">
            <a:extLst>
              <a:ext uri="{FF2B5EF4-FFF2-40B4-BE49-F238E27FC236}">
                <a16:creationId xmlns:a16="http://schemas.microsoft.com/office/drawing/2014/main" id="{A436B2EA-2B8D-4BAE-8563-6073DA051BA0}"/>
              </a:ext>
            </a:extLst>
          </p:cNvPr>
          <p:cNvSpPr/>
          <p:nvPr/>
        </p:nvSpPr>
        <p:spPr>
          <a:xfrm flipH="1">
            <a:off x="4492230" y="2561523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5" name="Oval 60">
            <a:extLst>
              <a:ext uri="{FF2B5EF4-FFF2-40B4-BE49-F238E27FC236}">
                <a16:creationId xmlns:a16="http://schemas.microsoft.com/office/drawing/2014/main" id="{D953A177-C26C-4148-962F-D99509DD40C8}"/>
              </a:ext>
            </a:extLst>
          </p:cNvPr>
          <p:cNvSpPr/>
          <p:nvPr/>
        </p:nvSpPr>
        <p:spPr>
          <a:xfrm flipH="1">
            <a:off x="4246236" y="3895263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7" name="Oval 62">
            <a:extLst>
              <a:ext uri="{FF2B5EF4-FFF2-40B4-BE49-F238E27FC236}">
                <a16:creationId xmlns:a16="http://schemas.microsoft.com/office/drawing/2014/main" id="{2B4D3F57-3158-4BD4-8E46-74B1560CBC58}"/>
              </a:ext>
            </a:extLst>
          </p:cNvPr>
          <p:cNvSpPr/>
          <p:nvPr/>
        </p:nvSpPr>
        <p:spPr>
          <a:xfrm flipH="1">
            <a:off x="5114525" y="5254600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7" name="TextBox 92">
            <a:extLst>
              <a:ext uri="{FF2B5EF4-FFF2-40B4-BE49-F238E27FC236}">
                <a16:creationId xmlns:a16="http://schemas.microsoft.com/office/drawing/2014/main" id="{E10EE154-C1FF-41AC-82DF-26993EFC3E0A}"/>
              </a:ext>
            </a:extLst>
          </p:cNvPr>
          <p:cNvSpPr txBox="1"/>
          <p:nvPr/>
        </p:nvSpPr>
        <p:spPr>
          <a:xfrm flipH="1">
            <a:off x="8044417" y="2388941"/>
            <a:ext cx="2310881" cy="51340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الوحدة السادسة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" panose="020B08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8" name="TextBox 93">
            <a:extLst>
              <a:ext uri="{FF2B5EF4-FFF2-40B4-BE49-F238E27FC236}">
                <a16:creationId xmlns:a16="http://schemas.microsoft.com/office/drawing/2014/main" id="{48A86BE0-F1FA-487E-9A71-BA497FAA5417}"/>
              </a:ext>
            </a:extLst>
          </p:cNvPr>
          <p:cNvSpPr txBox="1"/>
          <p:nvPr/>
        </p:nvSpPr>
        <p:spPr>
          <a:xfrm flipH="1">
            <a:off x="7642522" y="3205000"/>
            <a:ext cx="3096696" cy="1057588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بالملائكة والكتب والرسل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عليهم الصلاة والسلام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9" name="TextBox 94">
            <a:extLst>
              <a:ext uri="{FF2B5EF4-FFF2-40B4-BE49-F238E27FC236}">
                <a16:creationId xmlns:a16="http://schemas.microsoft.com/office/drawing/2014/main" id="{F892505A-B954-4676-ACDE-26E6CDB22708}"/>
              </a:ext>
            </a:extLst>
          </p:cNvPr>
          <p:cNvSpPr txBox="1"/>
          <p:nvPr/>
        </p:nvSpPr>
        <p:spPr>
          <a:xfrm flipH="1">
            <a:off x="1879997" y="1223325"/>
            <a:ext cx="3216609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الإيمان بالملائكة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50" name="TextBox 95">
            <a:extLst>
              <a:ext uri="{FF2B5EF4-FFF2-40B4-BE49-F238E27FC236}">
                <a16:creationId xmlns:a16="http://schemas.microsoft.com/office/drawing/2014/main" id="{8E3B5B70-43F6-4836-A66B-CE91191CEF51}"/>
              </a:ext>
            </a:extLst>
          </p:cNvPr>
          <p:cNvSpPr txBox="1"/>
          <p:nvPr/>
        </p:nvSpPr>
        <p:spPr>
          <a:xfrm flipH="1">
            <a:off x="1238112" y="2637016"/>
            <a:ext cx="3216609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الإيمان بالكتب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1" name="TextBox 96">
            <a:extLst>
              <a:ext uri="{FF2B5EF4-FFF2-40B4-BE49-F238E27FC236}">
                <a16:creationId xmlns:a16="http://schemas.microsoft.com/office/drawing/2014/main" id="{1CF847B3-0413-4FFF-A5FB-7494B6AB79B2}"/>
              </a:ext>
            </a:extLst>
          </p:cNvPr>
          <p:cNvSpPr txBox="1"/>
          <p:nvPr/>
        </p:nvSpPr>
        <p:spPr>
          <a:xfrm flipH="1">
            <a:off x="947246" y="3981277"/>
            <a:ext cx="3216609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الإيمان بالرسل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عليهم الصلاة والسلام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2B34D91C-5C74-4186-9EDD-E91AEC217C6D}"/>
              </a:ext>
            </a:extLst>
          </p:cNvPr>
          <p:cNvSpPr txBox="1"/>
          <p:nvPr/>
        </p:nvSpPr>
        <p:spPr>
          <a:xfrm flipH="1">
            <a:off x="1820123" y="5322042"/>
            <a:ext cx="3216609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دلائل نبوة محمد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صلى الله عليه وسلم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pic>
        <p:nvPicPr>
          <p:cNvPr id="3" name="رسم 2" descr="الرئيسية">
            <a:hlinkClick r:id="rId10" action="ppaction://hlinksldjump"/>
            <a:extLst>
              <a:ext uri="{FF2B5EF4-FFF2-40B4-BE49-F238E27FC236}">
                <a16:creationId xmlns:a16="http://schemas.microsoft.com/office/drawing/2014/main" id="{B44E4188-AB8B-4EA6-9582-08F1E33B1886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217563" y="458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7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23" grpId="0" animBg="1"/>
      <p:bldP spid="24" grpId="0" animBg="1"/>
      <p:bldP spid="25" grpId="0" animBg="1"/>
      <p:bldP spid="27" grpId="0" animBg="1"/>
      <p:bldP spid="47" grpId="0"/>
      <p:bldP spid="48" grpId="0"/>
      <p:bldP spid="49" grpId="0"/>
      <p:bldP spid="50" grpId="0"/>
      <p:bldP spid="51" grpId="0"/>
      <p:bldP spid="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DFE8101-D029-49A7-AED1-DB8A7CC5E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529" y="1026900"/>
            <a:ext cx="1237595" cy="4651651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21FB66-9C81-4CB9-999F-3A71F4FFD66F}"/>
              </a:ext>
            </a:extLst>
          </p:cNvPr>
          <p:cNvSpPr txBox="1"/>
          <p:nvPr/>
        </p:nvSpPr>
        <p:spPr>
          <a:xfrm>
            <a:off x="839755" y="1285116"/>
            <a:ext cx="9004041" cy="423860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36000" tIns="36000" rIns="36000" bIns="36000" rtlCol="1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لماذا لا يجوز العمل بالكتب السابقة مطلقًا، رغم أنها منزلة من عنده الله تبارك وتعالى؟</a:t>
            </a:r>
          </a:p>
        </p:txBody>
      </p:sp>
    </p:spTree>
    <p:extLst>
      <p:ext uri="{BB962C8B-B14F-4D97-AF65-F5344CB8AC3E}">
        <p14:creationId xmlns:p14="http://schemas.microsoft.com/office/powerpoint/2010/main" val="70999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9">
            <a:extLst>
              <a:ext uri="{FF2B5EF4-FFF2-40B4-BE49-F238E27FC236}">
                <a16:creationId xmlns:a16="http://schemas.microsoft.com/office/drawing/2014/main" id="{5D9373C7-A847-4005-9CE4-58140EBD5B58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AD73C5E-F638-48B1-9B68-7596BC04A638}"/>
              </a:ext>
            </a:extLst>
          </p:cNvPr>
          <p:cNvSpPr/>
          <p:nvPr/>
        </p:nvSpPr>
        <p:spPr>
          <a:xfrm flipH="1">
            <a:off x="7158181" y="128097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Oval 59">
            <a:extLst>
              <a:ext uri="{FF2B5EF4-FFF2-40B4-BE49-F238E27FC236}">
                <a16:creationId xmlns:a16="http://schemas.microsoft.com/office/drawing/2014/main" id="{3404A66A-7469-4356-86BA-DDF5B2EE3264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7" name="TextBox 94">
            <a:extLst>
              <a:ext uri="{FF2B5EF4-FFF2-40B4-BE49-F238E27FC236}">
                <a16:creationId xmlns:a16="http://schemas.microsoft.com/office/drawing/2014/main" id="{C5398FB9-A9D2-4816-AB50-670987DA2B8E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السادسة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8" name="TextBox 95">
            <a:extLst>
              <a:ext uri="{FF2B5EF4-FFF2-40B4-BE49-F238E27FC236}">
                <a16:creationId xmlns:a16="http://schemas.microsoft.com/office/drawing/2014/main" id="{FB7AC9FA-463E-4A22-8A21-604A18296478}"/>
              </a:ext>
            </a:extLst>
          </p:cNvPr>
          <p:cNvSpPr txBox="1"/>
          <p:nvPr/>
        </p:nvSpPr>
        <p:spPr>
          <a:xfrm flipH="1">
            <a:off x="7296726" y="1369147"/>
            <a:ext cx="4002137" cy="503590"/>
          </a:xfrm>
          <a:prstGeom prst="rect">
            <a:avLst/>
          </a:prstGeom>
          <a:noFill/>
        </p:spPr>
        <p:txBody>
          <a:bodyPr wrap="square" lIns="0" tIns="36000" rIns="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بيت يطوف حوله كل يوم 70 ألف ملك: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501D248F-86B4-4D18-B596-CCA3B672F3DB}"/>
              </a:ext>
            </a:extLst>
          </p:cNvPr>
          <p:cNvSpPr/>
          <p:nvPr/>
        </p:nvSpPr>
        <p:spPr>
          <a:xfrm flipH="1">
            <a:off x="748149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البيت العمور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888D0F9F-5BFE-4C3C-9188-9F3F2CFC9F71}"/>
              </a:ext>
            </a:extLst>
          </p:cNvPr>
          <p:cNvSpPr/>
          <p:nvPr/>
        </p:nvSpPr>
        <p:spPr>
          <a:xfrm flipH="1">
            <a:off x="2867894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بيت العزة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F966E1B3-0A2C-4651-9D1A-4D5BAF7C4E85}"/>
              </a:ext>
            </a:extLst>
          </p:cNvPr>
          <p:cNvSpPr/>
          <p:nvPr/>
        </p:nvSpPr>
        <p:spPr>
          <a:xfrm flipH="1">
            <a:off x="4987640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الكعبة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D2A3FF21-BC5A-476C-A76E-A54E654AB62D}"/>
              </a:ext>
            </a:extLst>
          </p:cNvPr>
          <p:cNvSpPr/>
          <p:nvPr/>
        </p:nvSpPr>
        <p:spPr>
          <a:xfrm flipH="1">
            <a:off x="7158181" y="216709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Oval 59">
            <a:extLst>
              <a:ext uri="{FF2B5EF4-FFF2-40B4-BE49-F238E27FC236}">
                <a16:creationId xmlns:a16="http://schemas.microsoft.com/office/drawing/2014/main" id="{FD8D800C-3969-4897-A1FA-1C7E97DE7E70}"/>
              </a:ext>
            </a:extLst>
          </p:cNvPr>
          <p:cNvSpPr/>
          <p:nvPr/>
        </p:nvSpPr>
        <p:spPr>
          <a:xfrm flipH="1">
            <a:off x="11387315" y="224691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2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5" name="TextBox 95">
            <a:extLst>
              <a:ext uri="{FF2B5EF4-FFF2-40B4-BE49-F238E27FC236}">
                <a16:creationId xmlns:a16="http://schemas.microsoft.com/office/drawing/2014/main" id="{B42CCF77-28D1-4A0C-995A-543E1F9545A2}"/>
              </a:ext>
            </a:extLst>
          </p:cNvPr>
          <p:cNvSpPr txBox="1"/>
          <p:nvPr/>
        </p:nvSpPr>
        <p:spPr>
          <a:xfrm flipH="1">
            <a:off x="7296726" y="2242567"/>
            <a:ext cx="4002137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معنى كلمة (ومهيمنًا عليه) أي: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4D41CDA6-10A2-4F97-BB2A-5547048C86CB}"/>
              </a:ext>
            </a:extLst>
          </p:cNvPr>
          <p:cNvSpPr/>
          <p:nvPr/>
        </p:nvSpPr>
        <p:spPr>
          <a:xfrm flipH="1">
            <a:off x="748149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حاكمًا عليه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0789AFB1-B1D8-45E2-BBB6-C93093329E4D}"/>
              </a:ext>
            </a:extLst>
          </p:cNvPr>
          <p:cNvSpPr/>
          <p:nvPr/>
        </p:nvSpPr>
        <p:spPr>
          <a:xfrm flipH="1">
            <a:off x="2867894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دالا عليه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7A7D58E4-DDD2-46CF-B565-1EE13D060349}"/>
              </a:ext>
            </a:extLst>
          </p:cNvPr>
          <p:cNvSpPr/>
          <p:nvPr/>
        </p:nvSpPr>
        <p:spPr>
          <a:xfrm flipH="1">
            <a:off x="4987640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شاهدًا عليه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82255A3B-E00A-4A44-B33F-B6F8C7F617D5}"/>
              </a:ext>
            </a:extLst>
          </p:cNvPr>
          <p:cNvSpPr/>
          <p:nvPr/>
        </p:nvSpPr>
        <p:spPr>
          <a:xfrm flipH="1">
            <a:off x="7158181" y="305321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" name="Oval 59">
            <a:extLst>
              <a:ext uri="{FF2B5EF4-FFF2-40B4-BE49-F238E27FC236}">
                <a16:creationId xmlns:a16="http://schemas.microsoft.com/office/drawing/2014/main" id="{B74212B0-FA6A-4DBD-A578-34A4EA29DBF0}"/>
              </a:ext>
            </a:extLst>
          </p:cNvPr>
          <p:cNvSpPr/>
          <p:nvPr/>
        </p:nvSpPr>
        <p:spPr>
          <a:xfrm flipH="1">
            <a:off x="11387315" y="313303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3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1" name="TextBox 95">
            <a:extLst>
              <a:ext uri="{FF2B5EF4-FFF2-40B4-BE49-F238E27FC236}">
                <a16:creationId xmlns:a16="http://schemas.microsoft.com/office/drawing/2014/main" id="{D798B284-8726-4202-B68C-62B9EDC4BF2B}"/>
              </a:ext>
            </a:extLst>
          </p:cNvPr>
          <p:cNvSpPr txBox="1"/>
          <p:nvPr/>
        </p:nvSpPr>
        <p:spPr>
          <a:xfrm flipH="1">
            <a:off x="7296726" y="315946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صفات الرسل: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2" name="Rectangle: Rounded Corners 20">
            <a:extLst>
              <a:ext uri="{FF2B5EF4-FFF2-40B4-BE49-F238E27FC236}">
                <a16:creationId xmlns:a16="http://schemas.microsoft.com/office/drawing/2014/main" id="{9CE6B8D3-17BF-4919-954C-75AC611A60F7}"/>
              </a:ext>
            </a:extLst>
          </p:cNvPr>
          <p:cNvSpPr/>
          <p:nvPr/>
        </p:nvSpPr>
        <p:spPr>
          <a:xfrm flipH="1">
            <a:off x="4987640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بشر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158D36F5-AEF2-448B-BB1A-83CF1BC7233C}"/>
              </a:ext>
            </a:extLst>
          </p:cNvPr>
          <p:cNvSpPr/>
          <p:nvPr/>
        </p:nvSpPr>
        <p:spPr>
          <a:xfrm flipH="1">
            <a:off x="2867894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يعلمون الغيب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4" name="Rectangle: Rounded Corners 20">
            <a:extLst>
              <a:ext uri="{FF2B5EF4-FFF2-40B4-BE49-F238E27FC236}">
                <a16:creationId xmlns:a16="http://schemas.microsoft.com/office/drawing/2014/main" id="{D2C76D7C-92C9-4BA6-A373-F70062A20445}"/>
              </a:ext>
            </a:extLst>
          </p:cNvPr>
          <p:cNvSpPr/>
          <p:nvPr/>
        </p:nvSpPr>
        <p:spPr>
          <a:xfrm flipH="1">
            <a:off x="748149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جميع ما سبق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5" name="Rectangle: Rounded Corners 20">
            <a:extLst>
              <a:ext uri="{FF2B5EF4-FFF2-40B4-BE49-F238E27FC236}">
                <a16:creationId xmlns:a16="http://schemas.microsoft.com/office/drawing/2014/main" id="{CDC5B8F8-739B-4015-A15B-D5CEBDD83B45}"/>
              </a:ext>
            </a:extLst>
          </p:cNvPr>
          <p:cNvSpPr/>
          <p:nvPr/>
        </p:nvSpPr>
        <p:spPr>
          <a:xfrm flipH="1">
            <a:off x="7158181" y="393933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6" name="Oval 59">
            <a:extLst>
              <a:ext uri="{FF2B5EF4-FFF2-40B4-BE49-F238E27FC236}">
                <a16:creationId xmlns:a16="http://schemas.microsoft.com/office/drawing/2014/main" id="{40C7120C-E977-4A33-93D8-3A4D58F6742C}"/>
              </a:ext>
            </a:extLst>
          </p:cNvPr>
          <p:cNvSpPr/>
          <p:nvPr/>
        </p:nvSpPr>
        <p:spPr>
          <a:xfrm flipH="1">
            <a:off x="11387315" y="401915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4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7" name="TextBox 95">
            <a:extLst>
              <a:ext uri="{FF2B5EF4-FFF2-40B4-BE49-F238E27FC236}">
                <a16:creationId xmlns:a16="http://schemas.microsoft.com/office/drawing/2014/main" id="{87F6C4A5-2346-44ED-A8FF-BFA4C368A2F4}"/>
              </a:ext>
            </a:extLst>
          </p:cNvPr>
          <p:cNvSpPr txBox="1"/>
          <p:nvPr/>
        </p:nvSpPr>
        <p:spPr>
          <a:xfrm flipH="1">
            <a:off x="7296726" y="4012118"/>
            <a:ext cx="4002137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أعلى وصف يوصف به إنسان: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8" name="Rectangle: Rounded Corners 20">
            <a:extLst>
              <a:ext uri="{FF2B5EF4-FFF2-40B4-BE49-F238E27FC236}">
                <a16:creationId xmlns:a16="http://schemas.microsoft.com/office/drawing/2014/main" id="{10143FBD-80DD-4396-AF2D-3CF8DC8EBB9E}"/>
              </a:ext>
            </a:extLst>
          </p:cNvPr>
          <p:cNvSpPr/>
          <p:nvPr/>
        </p:nvSpPr>
        <p:spPr>
          <a:xfrm flipH="1">
            <a:off x="4987640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العبودية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9" name="Rectangle: Rounded Corners 20">
            <a:extLst>
              <a:ext uri="{FF2B5EF4-FFF2-40B4-BE49-F238E27FC236}">
                <a16:creationId xmlns:a16="http://schemas.microsoft.com/office/drawing/2014/main" id="{D2939282-EC04-431E-8D91-80DF70307B1D}"/>
              </a:ext>
            </a:extLst>
          </p:cNvPr>
          <p:cNvSpPr/>
          <p:nvPr/>
        </p:nvSpPr>
        <p:spPr>
          <a:xfrm flipH="1">
            <a:off x="2867894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الرسالة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0" name="Rectangle: Rounded Corners 20">
            <a:extLst>
              <a:ext uri="{FF2B5EF4-FFF2-40B4-BE49-F238E27FC236}">
                <a16:creationId xmlns:a16="http://schemas.microsoft.com/office/drawing/2014/main" id="{FC3DA53F-2405-49D5-8175-17221C676D25}"/>
              </a:ext>
            </a:extLst>
          </p:cNvPr>
          <p:cNvSpPr/>
          <p:nvPr/>
        </p:nvSpPr>
        <p:spPr>
          <a:xfrm flipH="1">
            <a:off x="748149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الصدق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1" name="Rectangle: Rounded Corners 20">
            <a:extLst>
              <a:ext uri="{FF2B5EF4-FFF2-40B4-BE49-F238E27FC236}">
                <a16:creationId xmlns:a16="http://schemas.microsoft.com/office/drawing/2014/main" id="{99814E98-8A5C-4D8D-A2A8-CA1FBC4A0379}"/>
              </a:ext>
            </a:extLst>
          </p:cNvPr>
          <p:cNvSpPr/>
          <p:nvPr/>
        </p:nvSpPr>
        <p:spPr>
          <a:xfrm flipH="1">
            <a:off x="7158181" y="482545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2" name="Oval 59">
            <a:extLst>
              <a:ext uri="{FF2B5EF4-FFF2-40B4-BE49-F238E27FC236}">
                <a16:creationId xmlns:a16="http://schemas.microsoft.com/office/drawing/2014/main" id="{6AF2DB9E-9B82-446E-AD70-87DF47A286B9}"/>
              </a:ext>
            </a:extLst>
          </p:cNvPr>
          <p:cNvSpPr/>
          <p:nvPr/>
        </p:nvSpPr>
        <p:spPr>
          <a:xfrm flipH="1">
            <a:off x="11387315" y="490527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5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3" name="TextBox 95">
            <a:extLst>
              <a:ext uri="{FF2B5EF4-FFF2-40B4-BE49-F238E27FC236}">
                <a16:creationId xmlns:a16="http://schemas.microsoft.com/office/drawing/2014/main" id="{D898FB86-7903-486F-88BA-51305299197E}"/>
              </a:ext>
            </a:extLst>
          </p:cNvPr>
          <p:cNvSpPr txBox="1"/>
          <p:nvPr/>
        </p:nvSpPr>
        <p:spPr>
          <a:xfrm flipH="1">
            <a:off x="7296726" y="493170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قوله: ﴿كذبت قوم نوح المرسلين﴾ دليل على: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4" name="Rectangle: Rounded Corners 20">
            <a:extLst>
              <a:ext uri="{FF2B5EF4-FFF2-40B4-BE49-F238E27FC236}">
                <a16:creationId xmlns:a16="http://schemas.microsoft.com/office/drawing/2014/main" id="{F689F1C0-2C02-410B-A3B6-47910B02A0B2}"/>
              </a:ext>
            </a:extLst>
          </p:cNvPr>
          <p:cNvSpPr/>
          <p:nvPr/>
        </p:nvSpPr>
        <p:spPr>
          <a:xfrm flipH="1">
            <a:off x="2867894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من كفر برسول واحد كفر بالجميع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5" name="Rectangle: Rounded Corners 20">
            <a:extLst>
              <a:ext uri="{FF2B5EF4-FFF2-40B4-BE49-F238E27FC236}">
                <a16:creationId xmlns:a16="http://schemas.microsoft.com/office/drawing/2014/main" id="{6D6E5FF5-FF40-4049-B3AB-F204E971D58C}"/>
              </a:ext>
            </a:extLst>
          </p:cNvPr>
          <p:cNvSpPr/>
          <p:nvPr/>
        </p:nvSpPr>
        <p:spPr>
          <a:xfrm flipH="1">
            <a:off x="748149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صبر الرسل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6" name="Rectangle: Rounded Corners 20">
            <a:extLst>
              <a:ext uri="{FF2B5EF4-FFF2-40B4-BE49-F238E27FC236}">
                <a16:creationId xmlns:a16="http://schemas.microsoft.com/office/drawing/2014/main" id="{9F9F5AA3-AA71-4DAB-AAD6-F18A729EDE8F}"/>
              </a:ext>
            </a:extLst>
          </p:cNvPr>
          <p:cNvSpPr/>
          <p:nvPr/>
        </p:nvSpPr>
        <p:spPr>
          <a:xfrm flipH="1">
            <a:off x="4987640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نوح أول الرسل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7" name="Rectangle: Rounded Corners 20">
            <a:extLst>
              <a:ext uri="{FF2B5EF4-FFF2-40B4-BE49-F238E27FC236}">
                <a16:creationId xmlns:a16="http://schemas.microsoft.com/office/drawing/2014/main" id="{12B74540-86AE-4349-9D78-045C8BB1EC8D}"/>
              </a:ext>
            </a:extLst>
          </p:cNvPr>
          <p:cNvSpPr/>
          <p:nvPr/>
        </p:nvSpPr>
        <p:spPr>
          <a:xfrm flipH="1">
            <a:off x="7158181" y="5715491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8" name="Oval 59">
            <a:extLst>
              <a:ext uri="{FF2B5EF4-FFF2-40B4-BE49-F238E27FC236}">
                <a16:creationId xmlns:a16="http://schemas.microsoft.com/office/drawing/2014/main" id="{CBCDF083-3E39-490D-9DEB-9B54FD8599F8}"/>
              </a:ext>
            </a:extLst>
          </p:cNvPr>
          <p:cNvSpPr/>
          <p:nvPr/>
        </p:nvSpPr>
        <p:spPr>
          <a:xfrm flipH="1">
            <a:off x="11387315" y="5795317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6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9" name="TextBox 95">
            <a:extLst>
              <a:ext uri="{FF2B5EF4-FFF2-40B4-BE49-F238E27FC236}">
                <a16:creationId xmlns:a16="http://schemas.microsoft.com/office/drawing/2014/main" id="{99FBECCF-31E1-4A38-8487-923E51ADA420}"/>
              </a:ext>
            </a:extLst>
          </p:cNvPr>
          <p:cNvSpPr txBox="1"/>
          <p:nvPr/>
        </p:nvSpPr>
        <p:spPr>
          <a:xfrm flipH="1">
            <a:off x="7296726" y="5821745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لو كان أهل الأرض ملائكة لكان رسولهم: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0" name="Rectangle: Rounded Corners 20">
            <a:extLst>
              <a:ext uri="{FF2B5EF4-FFF2-40B4-BE49-F238E27FC236}">
                <a16:creationId xmlns:a16="http://schemas.microsoft.com/office/drawing/2014/main" id="{7D3C85AE-3EBD-4921-9DA6-5ED021FB5778}"/>
              </a:ext>
            </a:extLst>
          </p:cNvPr>
          <p:cNvSpPr/>
          <p:nvPr/>
        </p:nvSpPr>
        <p:spPr>
          <a:xfrm flipH="1">
            <a:off x="4987640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ملك مثلهم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1" name="Rectangle: Rounded Corners 20">
            <a:extLst>
              <a:ext uri="{FF2B5EF4-FFF2-40B4-BE49-F238E27FC236}">
                <a16:creationId xmlns:a16="http://schemas.microsoft.com/office/drawing/2014/main" id="{9B34204A-D3BB-4744-9F20-9DC63CE4C86A}"/>
              </a:ext>
            </a:extLst>
          </p:cNvPr>
          <p:cNvSpPr/>
          <p:nvPr/>
        </p:nvSpPr>
        <p:spPr>
          <a:xfrm flipH="1">
            <a:off x="748149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بشر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2" name="Rectangle: Rounded Corners 20">
            <a:extLst>
              <a:ext uri="{FF2B5EF4-FFF2-40B4-BE49-F238E27FC236}">
                <a16:creationId xmlns:a16="http://schemas.microsoft.com/office/drawing/2014/main" id="{8375C27A-F16B-44D9-826D-9C6A7BD487E2}"/>
              </a:ext>
            </a:extLst>
          </p:cNvPr>
          <p:cNvSpPr/>
          <p:nvPr/>
        </p:nvSpPr>
        <p:spPr>
          <a:xfrm flipH="1">
            <a:off x="2867894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محمد </a:t>
            </a: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صلى الله عليه وسلم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745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7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8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1" fill="hold">
                      <p:stCondLst>
                        <p:cond delay="0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8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9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/>
      <p:bldP spid="16" grpId="0" animBg="1"/>
      <p:bldP spid="16" grpId="1" animBg="1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2" grpId="1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33" grpId="0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0" grpId="1" animBg="1"/>
      <p:bldP spid="41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: Rounded Corners 19">
            <a:extLst>
              <a:ext uri="{FF2B5EF4-FFF2-40B4-BE49-F238E27FC236}">
                <a16:creationId xmlns:a16="http://schemas.microsoft.com/office/drawing/2014/main" id="{0986C30D-BF1C-4723-B980-7A1688B118D3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4" name="Rectangle: Rounded Corners 20">
            <a:extLst>
              <a:ext uri="{FF2B5EF4-FFF2-40B4-BE49-F238E27FC236}">
                <a16:creationId xmlns:a16="http://schemas.microsoft.com/office/drawing/2014/main" id="{6749279F-1F78-4960-A178-89525E37B098}"/>
              </a:ext>
            </a:extLst>
          </p:cNvPr>
          <p:cNvSpPr/>
          <p:nvPr/>
        </p:nvSpPr>
        <p:spPr>
          <a:xfrm flipH="1">
            <a:off x="5015060" y="1280970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5" name="Oval 59">
            <a:extLst>
              <a:ext uri="{FF2B5EF4-FFF2-40B4-BE49-F238E27FC236}">
                <a16:creationId xmlns:a16="http://schemas.microsoft.com/office/drawing/2014/main" id="{7FB8CAA9-01F0-41AC-8F33-3DB35CD85AE1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7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6" name="TextBox 94">
            <a:extLst>
              <a:ext uri="{FF2B5EF4-FFF2-40B4-BE49-F238E27FC236}">
                <a16:creationId xmlns:a16="http://schemas.microsoft.com/office/drawing/2014/main" id="{9CF786D7-E116-4AD3-BD3B-89B605F075DF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السادسة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7" name="TextBox 95">
            <a:extLst>
              <a:ext uri="{FF2B5EF4-FFF2-40B4-BE49-F238E27FC236}">
                <a16:creationId xmlns:a16="http://schemas.microsoft.com/office/drawing/2014/main" id="{46A82ED5-E9C9-47F6-B1A9-154A6AA55C1F}"/>
              </a:ext>
            </a:extLst>
          </p:cNvPr>
          <p:cNvSpPr txBox="1"/>
          <p:nvPr/>
        </p:nvSpPr>
        <p:spPr>
          <a:xfrm flipH="1">
            <a:off x="5297863" y="1361828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الملائكة أرواح لا أجسام.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8" name="Rectangle: Rounded Corners 20">
            <a:extLst>
              <a:ext uri="{FF2B5EF4-FFF2-40B4-BE49-F238E27FC236}">
                <a16:creationId xmlns:a16="http://schemas.microsoft.com/office/drawing/2014/main" id="{46733E94-306C-4E58-82EA-F23FC08B3A78}"/>
              </a:ext>
            </a:extLst>
          </p:cNvPr>
          <p:cNvSpPr/>
          <p:nvPr/>
        </p:nvSpPr>
        <p:spPr>
          <a:xfrm flipH="1">
            <a:off x="3252253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9" name="Rectangle: Rounded Corners 20">
            <a:extLst>
              <a:ext uri="{FF2B5EF4-FFF2-40B4-BE49-F238E27FC236}">
                <a16:creationId xmlns:a16="http://schemas.microsoft.com/office/drawing/2014/main" id="{B4333738-78C6-4BC6-9733-2008DD83074B}"/>
              </a:ext>
            </a:extLst>
          </p:cNvPr>
          <p:cNvSpPr/>
          <p:nvPr/>
        </p:nvSpPr>
        <p:spPr>
          <a:xfrm flipH="1">
            <a:off x="1489446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0" name="Rectangle: Rounded Corners 20">
            <a:extLst>
              <a:ext uri="{FF2B5EF4-FFF2-40B4-BE49-F238E27FC236}">
                <a16:creationId xmlns:a16="http://schemas.microsoft.com/office/drawing/2014/main" id="{F2715AF2-EF2E-4763-9C32-82B805B9ED8C}"/>
              </a:ext>
            </a:extLst>
          </p:cNvPr>
          <p:cNvSpPr/>
          <p:nvPr/>
        </p:nvSpPr>
        <p:spPr>
          <a:xfrm flipH="1">
            <a:off x="5015060" y="2468748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1" name="Oval 59">
            <a:extLst>
              <a:ext uri="{FF2B5EF4-FFF2-40B4-BE49-F238E27FC236}">
                <a16:creationId xmlns:a16="http://schemas.microsoft.com/office/drawing/2014/main" id="{A7B9D145-2439-425D-875B-A31EF4EED297}"/>
              </a:ext>
            </a:extLst>
          </p:cNvPr>
          <p:cNvSpPr/>
          <p:nvPr/>
        </p:nvSpPr>
        <p:spPr>
          <a:xfrm flipH="1">
            <a:off x="11387315" y="2548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8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2" name="TextBox 95">
            <a:extLst>
              <a:ext uri="{FF2B5EF4-FFF2-40B4-BE49-F238E27FC236}">
                <a16:creationId xmlns:a16="http://schemas.microsoft.com/office/drawing/2014/main" id="{87E2DD22-7308-40E1-8D9A-C3F326C86811}"/>
              </a:ext>
            </a:extLst>
          </p:cNvPr>
          <p:cNvSpPr txBox="1"/>
          <p:nvPr/>
        </p:nvSpPr>
        <p:spPr>
          <a:xfrm flipH="1">
            <a:off x="5297863" y="2549607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أحكام الكتب السابقة يجب العمل بها مطلقًا.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3" name="Rectangle: Rounded Corners 20">
            <a:extLst>
              <a:ext uri="{FF2B5EF4-FFF2-40B4-BE49-F238E27FC236}">
                <a16:creationId xmlns:a16="http://schemas.microsoft.com/office/drawing/2014/main" id="{81DB45EB-D2D9-454E-A010-3852DE977F33}"/>
              </a:ext>
            </a:extLst>
          </p:cNvPr>
          <p:cNvSpPr/>
          <p:nvPr/>
        </p:nvSpPr>
        <p:spPr>
          <a:xfrm flipH="1">
            <a:off x="3252253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4" name="Rectangle: Rounded Corners 20">
            <a:extLst>
              <a:ext uri="{FF2B5EF4-FFF2-40B4-BE49-F238E27FC236}">
                <a16:creationId xmlns:a16="http://schemas.microsoft.com/office/drawing/2014/main" id="{A77D8294-2515-41C3-83CE-4F3F18DF002D}"/>
              </a:ext>
            </a:extLst>
          </p:cNvPr>
          <p:cNvSpPr/>
          <p:nvPr/>
        </p:nvSpPr>
        <p:spPr>
          <a:xfrm flipH="1">
            <a:off x="1489446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5" name="Rectangle: Rounded Corners 20">
            <a:extLst>
              <a:ext uri="{FF2B5EF4-FFF2-40B4-BE49-F238E27FC236}">
                <a16:creationId xmlns:a16="http://schemas.microsoft.com/office/drawing/2014/main" id="{23C86566-5634-4FB7-8F44-6A5ADFB212D8}"/>
              </a:ext>
            </a:extLst>
          </p:cNvPr>
          <p:cNvSpPr/>
          <p:nvPr/>
        </p:nvSpPr>
        <p:spPr>
          <a:xfrm flipH="1">
            <a:off x="5015060" y="3644289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6" name="Oval 59">
            <a:extLst>
              <a:ext uri="{FF2B5EF4-FFF2-40B4-BE49-F238E27FC236}">
                <a16:creationId xmlns:a16="http://schemas.microsoft.com/office/drawing/2014/main" id="{36D52746-1755-47DA-8115-56F04EADE162}"/>
              </a:ext>
            </a:extLst>
          </p:cNvPr>
          <p:cNvSpPr/>
          <p:nvPr/>
        </p:nvSpPr>
        <p:spPr>
          <a:xfrm flipH="1">
            <a:off x="11387315" y="3724115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9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7" name="TextBox 95">
            <a:extLst>
              <a:ext uri="{FF2B5EF4-FFF2-40B4-BE49-F238E27FC236}">
                <a16:creationId xmlns:a16="http://schemas.microsoft.com/office/drawing/2014/main" id="{00ACF038-36B4-457C-94D8-8E79004C607A}"/>
              </a:ext>
            </a:extLst>
          </p:cNvPr>
          <p:cNvSpPr txBox="1"/>
          <p:nvPr/>
        </p:nvSpPr>
        <p:spPr>
          <a:xfrm flipH="1">
            <a:off x="5297863" y="3725147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الإيمان بالرسل يكون بما علمنا من أسمائهم فقط.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8" name="Rectangle: Rounded Corners 20">
            <a:extLst>
              <a:ext uri="{FF2B5EF4-FFF2-40B4-BE49-F238E27FC236}">
                <a16:creationId xmlns:a16="http://schemas.microsoft.com/office/drawing/2014/main" id="{4D3DE45B-01E6-4CB1-959B-25E47BD5CFB6}"/>
              </a:ext>
            </a:extLst>
          </p:cNvPr>
          <p:cNvSpPr/>
          <p:nvPr/>
        </p:nvSpPr>
        <p:spPr>
          <a:xfrm flipH="1">
            <a:off x="1489446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9" name="Rectangle: Rounded Corners 20">
            <a:extLst>
              <a:ext uri="{FF2B5EF4-FFF2-40B4-BE49-F238E27FC236}">
                <a16:creationId xmlns:a16="http://schemas.microsoft.com/office/drawing/2014/main" id="{017502DB-2C1C-4EC2-9F18-BE1640BDC516}"/>
              </a:ext>
            </a:extLst>
          </p:cNvPr>
          <p:cNvSpPr/>
          <p:nvPr/>
        </p:nvSpPr>
        <p:spPr>
          <a:xfrm flipH="1">
            <a:off x="3252253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0" name="Rectangle: Rounded Corners 20">
            <a:extLst>
              <a:ext uri="{FF2B5EF4-FFF2-40B4-BE49-F238E27FC236}">
                <a16:creationId xmlns:a16="http://schemas.microsoft.com/office/drawing/2014/main" id="{B9D1417E-82CA-4432-9197-05A7D9F5F862}"/>
              </a:ext>
            </a:extLst>
          </p:cNvPr>
          <p:cNvSpPr/>
          <p:nvPr/>
        </p:nvSpPr>
        <p:spPr>
          <a:xfrm flipH="1">
            <a:off x="4838700" y="5001748"/>
            <a:ext cx="7142688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1" name="Oval 59">
            <a:extLst>
              <a:ext uri="{FF2B5EF4-FFF2-40B4-BE49-F238E27FC236}">
                <a16:creationId xmlns:a16="http://schemas.microsoft.com/office/drawing/2014/main" id="{A08B797B-C204-41C4-BA88-9512FD66BD78}"/>
              </a:ext>
            </a:extLst>
          </p:cNvPr>
          <p:cNvSpPr/>
          <p:nvPr/>
        </p:nvSpPr>
        <p:spPr>
          <a:xfrm flipH="1">
            <a:off x="11387315" y="5081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10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2" name="TextBox 95">
            <a:extLst>
              <a:ext uri="{FF2B5EF4-FFF2-40B4-BE49-F238E27FC236}">
                <a16:creationId xmlns:a16="http://schemas.microsoft.com/office/drawing/2014/main" id="{4388FD26-43E9-4626-82C4-066A7F2D1B8A}"/>
              </a:ext>
            </a:extLst>
          </p:cNvPr>
          <p:cNvSpPr txBox="1"/>
          <p:nvPr/>
        </p:nvSpPr>
        <p:spPr>
          <a:xfrm flipH="1">
            <a:off x="4838700" y="5082606"/>
            <a:ext cx="6460162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ثمرات الإيمان بالملائكة: شكر الله على ذلك! وضح ذلك.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564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7" grpId="0"/>
      <p:bldP spid="48" grpId="0"/>
      <p:bldP spid="49" grpId="0"/>
      <p:bldP spid="49" grpId="1"/>
      <p:bldP spid="50" grpId="0" animBg="1"/>
      <p:bldP spid="51" grpId="0" animBg="1"/>
      <p:bldP spid="52" grpId="0"/>
      <p:bldP spid="53" grpId="0"/>
      <p:bldP spid="54" grpId="0"/>
      <p:bldP spid="54" grpId="1"/>
      <p:bldP spid="55" grpId="0" animBg="1"/>
      <p:bldP spid="56" grpId="0" animBg="1"/>
      <p:bldP spid="57" grpId="0"/>
      <p:bldP spid="58" grpId="0"/>
      <p:bldP spid="58" grpId="1"/>
      <p:bldP spid="59" grpId="0"/>
      <p:bldP spid="60" grpId="0" animBg="1"/>
      <p:bldP spid="61" grpId="0" animBg="1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بالملائكة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905164" y="866776"/>
            <a:ext cx="10026424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عالم غيبي </a:t>
            </a:r>
            <a:r>
              <a:rPr kumimoji="0" lang="ar-SA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مخلوقون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، عابدون لله تعالى، وليس لهم من خصائص الربوبية والألوهية شيء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7" name="TextBox 93">
            <a:extLst>
              <a:ext uri="{FF2B5EF4-FFF2-40B4-BE49-F238E27FC236}">
                <a16:creationId xmlns:a16="http://schemas.microsoft.com/office/drawing/2014/main" id="{786078F0-F2B9-49AB-98E3-00B056E2E4E4}"/>
              </a:ext>
            </a:extLst>
          </p:cNvPr>
          <p:cNvSpPr txBox="1"/>
          <p:nvPr/>
        </p:nvSpPr>
        <p:spPr>
          <a:xfrm flipH="1">
            <a:off x="8878389" y="2489095"/>
            <a:ext cx="1557900" cy="1557900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مم خلقوا؟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4" name="TextBox 93">
            <a:extLst>
              <a:ext uri="{FF2B5EF4-FFF2-40B4-BE49-F238E27FC236}">
                <a16:creationId xmlns:a16="http://schemas.microsoft.com/office/drawing/2014/main" id="{DFA6AFAC-8E9C-46E7-828E-6717AA70AB93}"/>
              </a:ext>
            </a:extLst>
          </p:cNvPr>
          <p:cNvSpPr txBox="1"/>
          <p:nvPr/>
        </p:nvSpPr>
        <p:spPr>
          <a:xfrm flipH="1">
            <a:off x="8878389" y="4070248"/>
            <a:ext cx="1557900" cy="1557900"/>
          </a:xfrm>
          <a:prstGeom prst="roundRect">
            <a:avLst/>
          </a:prstGeom>
          <a:solidFill>
            <a:srgbClr val="BFBFBF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من نور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C891B076-832B-4A81-A7DD-4750D71E0739}"/>
              </a:ext>
            </a:extLst>
          </p:cNvPr>
          <p:cNvSpPr txBox="1"/>
          <p:nvPr/>
        </p:nvSpPr>
        <p:spPr>
          <a:xfrm flipH="1">
            <a:off x="6587771" y="2489095"/>
            <a:ext cx="1557900" cy="1557900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عددهم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0" name="TextBox 93">
            <a:extLst>
              <a:ext uri="{FF2B5EF4-FFF2-40B4-BE49-F238E27FC236}">
                <a16:creationId xmlns:a16="http://schemas.microsoft.com/office/drawing/2014/main" id="{F860F8A0-CD61-4384-BCFF-809C20A0D9E7}"/>
              </a:ext>
            </a:extLst>
          </p:cNvPr>
          <p:cNvSpPr txBox="1"/>
          <p:nvPr/>
        </p:nvSpPr>
        <p:spPr>
          <a:xfrm flipH="1">
            <a:off x="6587771" y="4070248"/>
            <a:ext cx="1557900" cy="1557900"/>
          </a:xfrm>
          <a:prstGeom prst="roundRect">
            <a:avLst/>
          </a:prstGeom>
          <a:solidFill>
            <a:srgbClr val="BFBFBF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كثير لا يحصيهم إلا الله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1AEF7BD7-5BFC-43D5-9D3F-F1EA083F35A7}"/>
              </a:ext>
            </a:extLst>
          </p:cNvPr>
          <p:cNvSpPr txBox="1"/>
          <p:nvPr/>
        </p:nvSpPr>
        <p:spPr>
          <a:xfrm flipH="1">
            <a:off x="781049" y="4070248"/>
            <a:ext cx="5311422" cy="1557900"/>
          </a:xfrm>
          <a:prstGeom prst="roundRect">
            <a:avLst/>
          </a:prstGeom>
          <a:solidFill>
            <a:srgbClr val="BFBFBF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﴿ومن عنده لا يستكبرون عن عبادته ولا يستحسرون * يسبحون الليل والنهار لا يفترون﴾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9" name="TextBox 93">
            <a:extLst>
              <a:ext uri="{FF2B5EF4-FFF2-40B4-BE49-F238E27FC236}">
                <a16:creationId xmlns:a16="http://schemas.microsoft.com/office/drawing/2014/main" id="{5C9936DE-D6DD-4975-A2F6-8F0C5684DAD2}"/>
              </a:ext>
            </a:extLst>
          </p:cNvPr>
          <p:cNvSpPr txBox="1"/>
          <p:nvPr/>
        </p:nvSpPr>
        <p:spPr>
          <a:xfrm flipH="1">
            <a:off x="2657810" y="2489095"/>
            <a:ext cx="1557900" cy="1557900"/>
          </a:xfrm>
          <a:prstGeom prst="ellipse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من صفاتهم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55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17" grpId="0" animBg="1"/>
      <p:bldP spid="24" grpId="0" animBg="1"/>
      <p:bldP spid="19" grpId="0" animBg="1"/>
      <p:bldP spid="20" grpId="0" animBg="1"/>
      <p:bldP spid="21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بالملائكة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8162924" y="866776"/>
            <a:ext cx="2768663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يتضمن أربعة أمور: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TextBox 93">
            <a:extLst>
              <a:ext uri="{FF2B5EF4-FFF2-40B4-BE49-F238E27FC236}">
                <a16:creationId xmlns:a16="http://schemas.microsoft.com/office/drawing/2014/main" id="{F3FC9D72-2DDE-4969-9792-D1E41A92FA6E}"/>
              </a:ext>
            </a:extLst>
          </p:cNvPr>
          <p:cNvSpPr txBox="1"/>
          <p:nvPr/>
        </p:nvSpPr>
        <p:spPr>
          <a:xfrm flipH="1">
            <a:off x="6373312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1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بوجودهم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Box 93">
            <a:extLst>
              <a:ext uri="{FF2B5EF4-FFF2-40B4-BE49-F238E27FC236}">
                <a16:creationId xmlns:a16="http://schemas.microsoft.com/office/drawing/2014/main" id="{A69A8D79-EAFD-4D47-BEE9-38E100C918CF}"/>
              </a:ext>
            </a:extLst>
          </p:cNvPr>
          <p:cNvSpPr txBox="1"/>
          <p:nvPr/>
        </p:nvSpPr>
        <p:spPr>
          <a:xfrm flipH="1">
            <a:off x="4425031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2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أسمائهم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Box 93">
            <a:extLst>
              <a:ext uri="{FF2B5EF4-FFF2-40B4-BE49-F238E27FC236}">
                <a16:creationId xmlns:a16="http://schemas.microsoft.com/office/drawing/2014/main" id="{334F0B71-D077-4628-8A20-3F623586512F}"/>
              </a:ext>
            </a:extLst>
          </p:cNvPr>
          <p:cNvSpPr txBox="1"/>
          <p:nvPr/>
        </p:nvSpPr>
        <p:spPr>
          <a:xfrm flipH="1">
            <a:off x="2476750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3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صفاتهم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5" name="TextBox 93">
            <a:extLst>
              <a:ext uri="{FF2B5EF4-FFF2-40B4-BE49-F238E27FC236}">
                <a16:creationId xmlns:a16="http://schemas.microsoft.com/office/drawing/2014/main" id="{459CDDFB-DF77-48EB-81C2-82E5B8827E5C}"/>
              </a:ext>
            </a:extLst>
          </p:cNvPr>
          <p:cNvSpPr txBox="1"/>
          <p:nvPr/>
        </p:nvSpPr>
        <p:spPr>
          <a:xfrm flipH="1">
            <a:off x="528469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4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أعمالهم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6" name="TextBox 93">
            <a:extLst>
              <a:ext uri="{FF2B5EF4-FFF2-40B4-BE49-F238E27FC236}">
                <a16:creationId xmlns:a16="http://schemas.microsoft.com/office/drawing/2014/main" id="{092E7453-99BE-44AD-BFD4-4616D8AD06CE}"/>
              </a:ext>
            </a:extLst>
          </p:cNvPr>
          <p:cNvSpPr txBox="1"/>
          <p:nvPr/>
        </p:nvSpPr>
        <p:spPr>
          <a:xfrm flipH="1">
            <a:off x="8599518" y="2858473"/>
            <a:ext cx="2028826" cy="733424"/>
          </a:xfrm>
          <a:prstGeom prst="homePlat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جبريل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عليه السلام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8" name="TextBox 93">
            <a:extLst>
              <a:ext uri="{FF2B5EF4-FFF2-40B4-BE49-F238E27FC236}">
                <a16:creationId xmlns:a16="http://schemas.microsoft.com/office/drawing/2014/main" id="{5336EF43-8CB0-4E82-9EDA-7F32EAA703DB}"/>
              </a:ext>
            </a:extLst>
          </p:cNvPr>
          <p:cNvSpPr txBox="1"/>
          <p:nvPr/>
        </p:nvSpPr>
        <p:spPr>
          <a:xfrm flipH="1">
            <a:off x="6570692" y="2858473"/>
            <a:ext cx="2028826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له ستمائة جناح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2AB007DF-EBCB-48F1-8D6A-7A69F20BBBD1}"/>
              </a:ext>
            </a:extLst>
          </p:cNvPr>
          <p:cNvSpPr txBox="1"/>
          <p:nvPr/>
        </p:nvSpPr>
        <p:spPr>
          <a:xfrm flipH="1">
            <a:off x="4503766" y="2858473"/>
            <a:ext cx="2028826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موكل بالوحي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2" name="TextBox 93">
            <a:extLst>
              <a:ext uri="{FF2B5EF4-FFF2-40B4-BE49-F238E27FC236}">
                <a16:creationId xmlns:a16="http://schemas.microsoft.com/office/drawing/2014/main" id="{5E94410B-C95E-45A1-9859-4C8D8B963245}"/>
              </a:ext>
            </a:extLst>
          </p:cNvPr>
          <p:cNvSpPr txBox="1"/>
          <p:nvPr/>
        </p:nvSpPr>
        <p:spPr>
          <a:xfrm flipH="1">
            <a:off x="8599518" y="3869094"/>
            <a:ext cx="2028826" cy="733424"/>
          </a:xfrm>
          <a:prstGeom prst="homePlat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ميكائل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عليه السلام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5" name="TextBox 93">
            <a:extLst>
              <a:ext uri="{FF2B5EF4-FFF2-40B4-BE49-F238E27FC236}">
                <a16:creationId xmlns:a16="http://schemas.microsoft.com/office/drawing/2014/main" id="{F193378F-037B-47C0-A1F9-29989D6C4D5C}"/>
              </a:ext>
            </a:extLst>
          </p:cNvPr>
          <p:cNvSpPr txBox="1"/>
          <p:nvPr/>
        </p:nvSpPr>
        <p:spPr>
          <a:xfrm flipH="1">
            <a:off x="4503766" y="3869094"/>
            <a:ext cx="4095752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موكل بالقطر (أي المطر) والنبات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6" name="TextBox 93">
            <a:extLst>
              <a:ext uri="{FF2B5EF4-FFF2-40B4-BE49-F238E27FC236}">
                <a16:creationId xmlns:a16="http://schemas.microsoft.com/office/drawing/2014/main" id="{780E04D8-27B9-4258-AE2D-714B5313DF43}"/>
              </a:ext>
            </a:extLst>
          </p:cNvPr>
          <p:cNvSpPr txBox="1"/>
          <p:nvPr/>
        </p:nvSpPr>
        <p:spPr>
          <a:xfrm flipH="1">
            <a:off x="8599518" y="4879716"/>
            <a:ext cx="2028826" cy="733424"/>
          </a:xfrm>
          <a:prstGeom prst="homePlat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إسرافيل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عليه السلام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7" name="TextBox 93">
            <a:extLst>
              <a:ext uri="{FF2B5EF4-FFF2-40B4-BE49-F238E27FC236}">
                <a16:creationId xmlns:a16="http://schemas.microsoft.com/office/drawing/2014/main" id="{16B9339D-9752-4943-A175-45C7247D935A}"/>
              </a:ext>
            </a:extLst>
          </p:cNvPr>
          <p:cNvSpPr txBox="1"/>
          <p:nvPr/>
        </p:nvSpPr>
        <p:spPr>
          <a:xfrm flipH="1">
            <a:off x="4503766" y="4879716"/>
            <a:ext cx="4095752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موكل بالنفخ في الصور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8" name="TextBox 93">
            <a:extLst>
              <a:ext uri="{FF2B5EF4-FFF2-40B4-BE49-F238E27FC236}">
                <a16:creationId xmlns:a16="http://schemas.microsoft.com/office/drawing/2014/main" id="{2CC0D348-C0B6-4627-BADD-17D513AEF275}"/>
              </a:ext>
            </a:extLst>
          </p:cNvPr>
          <p:cNvSpPr txBox="1"/>
          <p:nvPr/>
        </p:nvSpPr>
        <p:spPr>
          <a:xfrm flipH="1">
            <a:off x="1130355" y="2877522"/>
            <a:ext cx="2689170" cy="2735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قد تتحول بعض الملائكة بأمر الله إلى هيئة رجل، كجبريل، والملائكة الذين أرسلوا إلى إبراهيم ولوط عليهما الصلاة والسلام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640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بالملائكة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8162924" y="866776"/>
            <a:ext cx="2768663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يتضمن أربعة أمور: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TextBox 93">
            <a:extLst>
              <a:ext uri="{FF2B5EF4-FFF2-40B4-BE49-F238E27FC236}">
                <a16:creationId xmlns:a16="http://schemas.microsoft.com/office/drawing/2014/main" id="{F3FC9D72-2DDE-4969-9792-D1E41A92FA6E}"/>
              </a:ext>
            </a:extLst>
          </p:cNvPr>
          <p:cNvSpPr txBox="1"/>
          <p:nvPr/>
        </p:nvSpPr>
        <p:spPr>
          <a:xfrm flipH="1">
            <a:off x="6373312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1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بوجودهم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Box 93">
            <a:extLst>
              <a:ext uri="{FF2B5EF4-FFF2-40B4-BE49-F238E27FC236}">
                <a16:creationId xmlns:a16="http://schemas.microsoft.com/office/drawing/2014/main" id="{A69A8D79-EAFD-4D47-BEE9-38E100C918CF}"/>
              </a:ext>
            </a:extLst>
          </p:cNvPr>
          <p:cNvSpPr txBox="1"/>
          <p:nvPr/>
        </p:nvSpPr>
        <p:spPr>
          <a:xfrm flipH="1">
            <a:off x="4425031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2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أسمائهم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Box 93">
            <a:extLst>
              <a:ext uri="{FF2B5EF4-FFF2-40B4-BE49-F238E27FC236}">
                <a16:creationId xmlns:a16="http://schemas.microsoft.com/office/drawing/2014/main" id="{334F0B71-D077-4628-8A20-3F623586512F}"/>
              </a:ext>
            </a:extLst>
          </p:cNvPr>
          <p:cNvSpPr txBox="1"/>
          <p:nvPr/>
        </p:nvSpPr>
        <p:spPr>
          <a:xfrm flipH="1">
            <a:off x="2476750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3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صفاتهم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5" name="TextBox 93">
            <a:extLst>
              <a:ext uri="{FF2B5EF4-FFF2-40B4-BE49-F238E27FC236}">
                <a16:creationId xmlns:a16="http://schemas.microsoft.com/office/drawing/2014/main" id="{459CDDFB-DF77-48EB-81C2-82E5B8827E5C}"/>
              </a:ext>
            </a:extLst>
          </p:cNvPr>
          <p:cNvSpPr txBox="1"/>
          <p:nvPr/>
        </p:nvSpPr>
        <p:spPr>
          <a:xfrm flipH="1">
            <a:off x="528469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4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أعمالهم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6" name="TextBox 93">
            <a:extLst>
              <a:ext uri="{FF2B5EF4-FFF2-40B4-BE49-F238E27FC236}">
                <a16:creationId xmlns:a16="http://schemas.microsoft.com/office/drawing/2014/main" id="{092E7453-99BE-44AD-BFD4-4616D8AD06CE}"/>
              </a:ext>
            </a:extLst>
          </p:cNvPr>
          <p:cNvSpPr txBox="1"/>
          <p:nvPr/>
        </p:nvSpPr>
        <p:spPr>
          <a:xfrm flipH="1">
            <a:off x="7143750" y="2858472"/>
            <a:ext cx="3484594" cy="3712689"/>
          </a:xfrm>
          <a:prstGeom prst="homePlate">
            <a:avLst>
              <a:gd name="adj" fmla="val 8998"/>
            </a:avLst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من ثمرات الإيمان بالملائكة</a:t>
            </a:r>
            <a:endParaRPr kumimoji="0" lang="en-IN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2AB007DF-EBCB-48F1-8D6A-7A69F20BBBD1}"/>
              </a:ext>
            </a:extLst>
          </p:cNvPr>
          <p:cNvSpPr txBox="1"/>
          <p:nvPr/>
        </p:nvSpPr>
        <p:spPr>
          <a:xfrm flipH="1">
            <a:off x="828674" y="2858472"/>
            <a:ext cx="5703917" cy="12182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العِلم بعظمة الله تعالى، وقوته، وسلطانه، فإن عظمة المخلوق من عظمة الخالق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7" name="TextBox 93">
            <a:extLst>
              <a:ext uri="{FF2B5EF4-FFF2-40B4-BE49-F238E27FC236}">
                <a16:creationId xmlns:a16="http://schemas.microsoft.com/office/drawing/2014/main" id="{55451B3E-7801-4F3B-B1A5-94C90EC8FACF}"/>
              </a:ext>
            </a:extLst>
          </p:cNvPr>
          <p:cNvSpPr txBox="1"/>
          <p:nvPr/>
        </p:nvSpPr>
        <p:spPr>
          <a:xfrm flipH="1">
            <a:off x="828674" y="4187209"/>
            <a:ext cx="5703917" cy="12182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شكر الله تعالى على عنايته ببني آدم، حيث وكّل من الملائكة من يقومون بحفظ بني آدم، وكتابة أعمالهم، وغير ذلك.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538F2FFA-2B10-46E8-BBE6-9D7C69C4876F}"/>
              </a:ext>
            </a:extLst>
          </p:cNvPr>
          <p:cNvSpPr txBox="1"/>
          <p:nvPr/>
        </p:nvSpPr>
        <p:spPr>
          <a:xfrm flipH="1">
            <a:off x="828674" y="5515947"/>
            <a:ext cx="5703917" cy="12182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محبة الملائكة على ما قاموا به من عبادة الله تعالى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747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بالملائكة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8162924" y="866776"/>
            <a:ext cx="2768663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يتضمن أربعة أمور: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TextBox 93">
            <a:extLst>
              <a:ext uri="{FF2B5EF4-FFF2-40B4-BE49-F238E27FC236}">
                <a16:creationId xmlns:a16="http://schemas.microsoft.com/office/drawing/2014/main" id="{F3FC9D72-2DDE-4969-9792-D1E41A92FA6E}"/>
              </a:ext>
            </a:extLst>
          </p:cNvPr>
          <p:cNvSpPr txBox="1"/>
          <p:nvPr/>
        </p:nvSpPr>
        <p:spPr>
          <a:xfrm flipH="1">
            <a:off x="6373312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1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بوجودهم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Box 93">
            <a:extLst>
              <a:ext uri="{FF2B5EF4-FFF2-40B4-BE49-F238E27FC236}">
                <a16:creationId xmlns:a16="http://schemas.microsoft.com/office/drawing/2014/main" id="{A69A8D79-EAFD-4D47-BEE9-38E100C918CF}"/>
              </a:ext>
            </a:extLst>
          </p:cNvPr>
          <p:cNvSpPr txBox="1"/>
          <p:nvPr/>
        </p:nvSpPr>
        <p:spPr>
          <a:xfrm flipH="1">
            <a:off x="4425031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2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أسمائهم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Box 93">
            <a:extLst>
              <a:ext uri="{FF2B5EF4-FFF2-40B4-BE49-F238E27FC236}">
                <a16:creationId xmlns:a16="http://schemas.microsoft.com/office/drawing/2014/main" id="{334F0B71-D077-4628-8A20-3F623586512F}"/>
              </a:ext>
            </a:extLst>
          </p:cNvPr>
          <p:cNvSpPr txBox="1"/>
          <p:nvPr/>
        </p:nvSpPr>
        <p:spPr>
          <a:xfrm flipH="1">
            <a:off x="2476750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3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صفاتهم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5" name="TextBox 93">
            <a:extLst>
              <a:ext uri="{FF2B5EF4-FFF2-40B4-BE49-F238E27FC236}">
                <a16:creationId xmlns:a16="http://schemas.microsoft.com/office/drawing/2014/main" id="{459CDDFB-DF77-48EB-81C2-82E5B8827E5C}"/>
              </a:ext>
            </a:extLst>
          </p:cNvPr>
          <p:cNvSpPr txBox="1"/>
          <p:nvPr/>
        </p:nvSpPr>
        <p:spPr>
          <a:xfrm flipH="1">
            <a:off x="528469" y="286838"/>
            <a:ext cx="1922962" cy="192296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4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من أعمالهم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2AB007DF-EBCB-48F1-8D6A-7A69F20BBBD1}"/>
              </a:ext>
            </a:extLst>
          </p:cNvPr>
          <p:cNvSpPr txBox="1"/>
          <p:nvPr/>
        </p:nvSpPr>
        <p:spPr>
          <a:xfrm flipH="1">
            <a:off x="828673" y="2858472"/>
            <a:ext cx="9906001" cy="121822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هل الملائكة أجسام أم أرواح بلا أجسام؟</a:t>
            </a:r>
            <a:endParaRPr kumimoji="0" lang="en-IN" sz="5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538F2FFA-2B10-46E8-BBE6-9D7C69C4876F}"/>
              </a:ext>
            </a:extLst>
          </p:cNvPr>
          <p:cNvSpPr txBox="1"/>
          <p:nvPr/>
        </p:nvSpPr>
        <p:spPr>
          <a:xfrm flipH="1">
            <a:off x="1628774" y="4144832"/>
            <a:ext cx="8305798" cy="23802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الملائكة أجسام نورانية، وليسوا أرواحًا مجردة من الأجسام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، أو أنهم قوى معنوية؛ فالله جل وعلا أثبت لهم الأجنحة، وأنهم يخافون ربهم، ولهم قلوب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قال تعالى: ﴿الحمد لله فاطر السموات والأرض جاعل الملائكة رسلا أولي أجنحة مثنى وثلاث ورباع﴾، ﴿يخافون ربهم من فوقهم﴾، ﴿حتى إذا فزع عن قلوبهم﴾.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وقد رأى النبي صلى الله عليه وسلم جبريل وله ستمائة جناح.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656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بالكتب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8162924" y="866776"/>
            <a:ext cx="2768663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يتضمن أربعة أمور: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TextBox 93">
            <a:extLst>
              <a:ext uri="{FF2B5EF4-FFF2-40B4-BE49-F238E27FC236}">
                <a16:creationId xmlns:a16="http://schemas.microsoft.com/office/drawing/2014/main" id="{F3FC9D72-2DDE-4969-9792-D1E41A92FA6E}"/>
              </a:ext>
            </a:extLst>
          </p:cNvPr>
          <p:cNvSpPr txBox="1"/>
          <p:nvPr/>
        </p:nvSpPr>
        <p:spPr>
          <a:xfrm flipH="1">
            <a:off x="8407068" y="1750926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1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بأن نزولها من عند الله، وتكلم بها حقيقة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Box 93">
            <a:extLst>
              <a:ext uri="{FF2B5EF4-FFF2-40B4-BE49-F238E27FC236}">
                <a16:creationId xmlns:a16="http://schemas.microsoft.com/office/drawing/2014/main" id="{A69A8D79-EAFD-4D47-BEE9-38E100C918CF}"/>
              </a:ext>
            </a:extLst>
          </p:cNvPr>
          <p:cNvSpPr txBox="1"/>
          <p:nvPr/>
        </p:nvSpPr>
        <p:spPr>
          <a:xfrm flipH="1">
            <a:off x="5889108" y="1750926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2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اسمه منها باسمه، وما لم نعلم اسمه فنؤمن بها إجمالا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Box 93">
            <a:extLst>
              <a:ext uri="{FF2B5EF4-FFF2-40B4-BE49-F238E27FC236}">
                <a16:creationId xmlns:a16="http://schemas.microsoft.com/office/drawing/2014/main" id="{334F0B71-D077-4628-8A20-3F623586512F}"/>
              </a:ext>
            </a:extLst>
          </p:cNvPr>
          <p:cNvSpPr txBox="1"/>
          <p:nvPr/>
        </p:nvSpPr>
        <p:spPr>
          <a:xfrm flipH="1">
            <a:off x="3371148" y="1750926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3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تصديق ما صح من أخبارها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5" name="TextBox 93">
            <a:extLst>
              <a:ext uri="{FF2B5EF4-FFF2-40B4-BE49-F238E27FC236}">
                <a16:creationId xmlns:a16="http://schemas.microsoft.com/office/drawing/2014/main" id="{459CDDFB-DF77-48EB-81C2-82E5B8827E5C}"/>
              </a:ext>
            </a:extLst>
          </p:cNvPr>
          <p:cNvSpPr txBox="1"/>
          <p:nvPr/>
        </p:nvSpPr>
        <p:spPr>
          <a:xfrm flipH="1">
            <a:off x="853188" y="1750926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4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العمل بأحكام ما لم ينسخ منها، والرضا والتسليم به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2" name="TextBox 93">
            <a:extLst>
              <a:ext uri="{FF2B5EF4-FFF2-40B4-BE49-F238E27FC236}">
                <a16:creationId xmlns:a16="http://schemas.microsoft.com/office/drawing/2014/main" id="{5E94410B-C95E-45A1-9859-4C8D8B963245}"/>
              </a:ext>
            </a:extLst>
          </p:cNvPr>
          <p:cNvSpPr txBox="1"/>
          <p:nvPr/>
        </p:nvSpPr>
        <p:spPr>
          <a:xfrm flipH="1">
            <a:off x="7859682" y="4631094"/>
            <a:ext cx="2768662" cy="2105024"/>
          </a:xfrm>
          <a:prstGeom prst="homePlate">
            <a:avLst>
              <a:gd name="adj" fmla="val 18326"/>
            </a:avLst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من ثمرات الإيمان بالكتب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5" name="TextBox 93">
            <a:extLst>
              <a:ext uri="{FF2B5EF4-FFF2-40B4-BE49-F238E27FC236}">
                <a16:creationId xmlns:a16="http://schemas.microsoft.com/office/drawing/2014/main" id="{F193378F-037B-47C0-A1F9-29989D6C4D5C}"/>
              </a:ext>
            </a:extLst>
          </p:cNvPr>
          <p:cNvSpPr txBox="1"/>
          <p:nvPr/>
        </p:nvSpPr>
        <p:spPr>
          <a:xfrm flipH="1">
            <a:off x="438150" y="4631094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العلم بعناية الله تعالى بعباده، حيث أنزل لكل قوم كتبًا فيه هدايتهم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7" name="TextBox 93">
            <a:extLst>
              <a:ext uri="{FF2B5EF4-FFF2-40B4-BE49-F238E27FC236}">
                <a16:creationId xmlns:a16="http://schemas.microsoft.com/office/drawing/2014/main" id="{83595669-BEF8-432E-9E7F-1BEDD18218F5}"/>
              </a:ext>
            </a:extLst>
          </p:cNvPr>
          <p:cNvSpPr txBox="1"/>
          <p:nvPr/>
        </p:nvSpPr>
        <p:spPr>
          <a:xfrm flipH="1">
            <a:off x="438150" y="5368310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العلم بحكمة الله تعالى في شرعه، حيث شرع لكل قوم ما يناسب أحوالهم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B096F14F-B1EE-4C81-856C-AAE6F81933D1}"/>
              </a:ext>
            </a:extLst>
          </p:cNvPr>
          <p:cNvSpPr txBox="1"/>
          <p:nvPr/>
        </p:nvSpPr>
        <p:spPr>
          <a:xfrm flipH="1">
            <a:off x="438150" y="6105526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شكر نعمة الله تعالى في ذلك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2" name="TextBox 93">
            <a:extLst>
              <a:ext uri="{FF2B5EF4-FFF2-40B4-BE49-F238E27FC236}">
                <a16:creationId xmlns:a16="http://schemas.microsoft.com/office/drawing/2014/main" id="{7295BF96-B422-4312-B39A-CB1861189A5D}"/>
              </a:ext>
            </a:extLst>
          </p:cNvPr>
          <p:cNvSpPr txBox="1"/>
          <p:nvPr/>
        </p:nvSpPr>
        <p:spPr>
          <a:xfrm flipH="1">
            <a:off x="438150" y="4121451"/>
            <a:ext cx="3051025" cy="476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جميع الكتب السابقة منسوخة بالقرآن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02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10" grpId="0" animBg="1"/>
      <p:bldP spid="13" grpId="0" animBg="1"/>
      <p:bldP spid="14" grpId="0" animBg="1"/>
      <p:bldP spid="15" grpId="0" animBg="1"/>
      <p:bldP spid="22" grpId="0" animBg="1"/>
      <p:bldP spid="25" grpId="0" animBg="1"/>
      <p:bldP spid="17" grpId="0" animBg="1"/>
      <p:bldP spid="1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بالرسل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4848225" y="866776"/>
            <a:ext cx="6083362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الرسول: من أوحى الله إليه من البشر، وأمر بتبليغه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A53010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5" name="TextBox 93">
            <a:extLst>
              <a:ext uri="{FF2B5EF4-FFF2-40B4-BE49-F238E27FC236}">
                <a16:creationId xmlns:a16="http://schemas.microsoft.com/office/drawing/2014/main" id="{F193378F-037B-47C0-A1F9-29989D6C4D5C}"/>
              </a:ext>
            </a:extLst>
          </p:cNvPr>
          <p:cNvSpPr txBox="1"/>
          <p:nvPr/>
        </p:nvSpPr>
        <p:spPr>
          <a:xfrm flipH="1">
            <a:off x="5400674" y="2011719"/>
            <a:ext cx="3495675" cy="630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نوح عليه الصلاة والسلام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2" name="TextBox 93">
            <a:extLst>
              <a:ext uri="{FF2B5EF4-FFF2-40B4-BE49-F238E27FC236}">
                <a16:creationId xmlns:a16="http://schemas.microsoft.com/office/drawing/2014/main" id="{5E94410B-C95E-45A1-9859-4C8D8B963245}"/>
              </a:ext>
            </a:extLst>
          </p:cNvPr>
          <p:cNvSpPr txBox="1"/>
          <p:nvPr/>
        </p:nvSpPr>
        <p:spPr>
          <a:xfrm flipH="1">
            <a:off x="8629650" y="2011719"/>
            <a:ext cx="1998694" cy="630592"/>
          </a:xfrm>
          <a:prstGeom prst="homePlate">
            <a:avLst>
              <a:gd name="adj" fmla="val 18326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أولهم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2" name="TextBox 93">
            <a:extLst>
              <a:ext uri="{FF2B5EF4-FFF2-40B4-BE49-F238E27FC236}">
                <a16:creationId xmlns:a16="http://schemas.microsoft.com/office/drawing/2014/main" id="{7A8740A2-CA3C-4F9B-BBDE-77D4472E15A1}"/>
              </a:ext>
            </a:extLst>
          </p:cNvPr>
          <p:cNvSpPr txBox="1"/>
          <p:nvPr/>
        </p:nvSpPr>
        <p:spPr>
          <a:xfrm flipH="1">
            <a:off x="5400674" y="2948281"/>
            <a:ext cx="3495675" cy="630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محمد صلى الله عليه وسلم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6" name="TextBox 93">
            <a:extLst>
              <a:ext uri="{FF2B5EF4-FFF2-40B4-BE49-F238E27FC236}">
                <a16:creationId xmlns:a16="http://schemas.microsoft.com/office/drawing/2014/main" id="{13547FBB-ACB9-41B3-9EDC-5EAD95B6D47A}"/>
              </a:ext>
            </a:extLst>
          </p:cNvPr>
          <p:cNvSpPr txBox="1"/>
          <p:nvPr/>
        </p:nvSpPr>
        <p:spPr>
          <a:xfrm flipH="1">
            <a:off x="8629650" y="2948281"/>
            <a:ext cx="1998694" cy="630592"/>
          </a:xfrm>
          <a:prstGeom prst="homePlate">
            <a:avLst>
              <a:gd name="adj" fmla="val 18326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آخرهم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8" name="TextBox 93">
            <a:extLst>
              <a:ext uri="{FF2B5EF4-FFF2-40B4-BE49-F238E27FC236}">
                <a16:creationId xmlns:a16="http://schemas.microsoft.com/office/drawing/2014/main" id="{8F72A178-1653-4C4F-9AAE-7D7816813EA1}"/>
              </a:ext>
            </a:extLst>
          </p:cNvPr>
          <p:cNvSpPr txBox="1"/>
          <p:nvPr/>
        </p:nvSpPr>
        <p:spPr>
          <a:xfrm flipH="1">
            <a:off x="685798" y="2011719"/>
            <a:ext cx="4562476" cy="6305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في حديث الشفاعة أن آدم يقول: ائتوا نوحًا أول رسول بعثه الله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0" name="TextBox 93">
            <a:extLst>
              <a:ext uri="{FF2B5EF4-FFF2-40B4-BE49-F238E27FC236}">
                <a16:creationId xmlns:a16="http://schemas.microsoft.com/office/drawing/2014/main" id="{77EBF598-D2C2-424E-BD31-81A6FBD7658F}"/>
              </a:ext>
            </a:extLst>
          </p:cNvPr>
          <p:cNvSpPr txBox="1"/>
          <p:nvPr/>
        </p:nvSpPr>
        <p:spPr>
          <a:xfrm flipH="1">
            <a:off x="685798" y="2948281"/>
            <a:ext cx="4562476" cy="6305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﴿ما كان محمد أبا أحد من رجالكم ولكن رسول الله وخاتم النبيين﴾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FEA8123F-9A63-4C82-92B3-631D42C65127}"/>
              </a:ext>
            </a:extLst>
          </p:cNvPr>
          <p:cNvSpPr txBox="1"/>
          <p:nvPr/>
        </p:nvSpPr>
        <p:spPr>
          <a:xfrm flipH="1">
            <a:off x="685796" y="3884843"/>
            <a:ext cx="6953253" cy="630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﴿وإن من أمة إلا خلا فيها نذير﴾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4" name="TextBox 93">
            <a:extLst>
              <a:ext uri="{FF2B5EF4-FFF2-40B4-BE49-F238E27FC236}">
                <a16:creationId xmlns:a16="http://schemas.microsoft.com/office/drawing/2014/main" id="{91A0993B-1357-4E28-A2B2-34813D67DE30}"/>
              </a:ext>
            </a:extLst>
          </p:cNvPr>
          <p:cNvSpPr txBox="1"/>
          <p:nvPr/>
        </p:nvSpPr>
        <p:spPr>
          <a:xfrm flipH="1">
            <a:off x="6934200" y="3884843"/>
            <a:ext cx="3694144" cy="630592"/>
          </a:xfrm>
          <a:prstGeom prst="homePlate">
            <a:avLst>
              <a:gd name="adj" fmla="val 18326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لم تخل أمة من رسول أو نبي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6" name="TextBox 93">
            <a:extLst>
              <a:ext uri="{FF2B5EF4-FFF2-40B4-BE49-F238E27FC236}">
                <a16:creationId xmlns:a16="http://schemas.microsoft.com/office/drawing/2014/main" id="{1096C846-EC73-4964-8E0F-9395630845FD}"/>
              </a:ext>
            </a:extLst>
          </p:cNvPr>
          <p:cNvSpPr txBox="1"/>
          <p:nvPr/>
        </p:nvSpPr>
        <p:spPr>
          <a:xfrm flipH="1">
            <a:off x="685796" y="4821405"/>
            <a:ext cx="6953253" cy="630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فيأكلون ويشربون، وينامون، ويتزوجون، ويمرضون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7" name="TextBox 93">
            <a:extLst>
              <a:ext uri="{FF2B5EF4-FFF2-40B4-BE49-F238E27FC236}">
                <a16:creationId xmlns:a16="http://schemas.microsoft.com/office/drawing/2014/main" id="{8F3DB97F-303F-46DB-AD68-F8CDBF1878B9}"/>
              </a:ext>
            </a:extLst>
          </p:cNvPr>
          <p:cNvSpPr txBox="1"/>
          <p:nvPr/>
        </p:nvSpPr>
        <p:spPr>
          <a:xfrm flipH="1">
            <a:off x="6934200" y="4821405"/>
            <a:ext cx="3694144" cy="630592"/>
          </a:xfrm>
          <a:prstGeom prst="homePlate">
            <a:avLst>
              <a:gd name="adj" fmla="val 18326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الرسل بشر </a:t>
            </a:r>
            <a:r>
              <a:rPr kumimoji="0" lang="ar-S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مخلوقون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8" name="TextBox 93">
            <a:extLst>
              <a:ext uri="{FF2B5EF4-FFF2-40B4-BE49-F238E27FC236}">
                <a16:creationId xmlns:a16="http://schemas.microsoft.com/office/drawing/2014/main" id="{D22EC6EE-58CD-473D-866E-838F9234D1F4}"/>
              </a:ext>
            </a:extLst>
          </p:cNvPr>
          <p:cNvSpPr txBox="1"/>
          <p:nvPr/>
        </p:nvSpPr>
        <p:spPr>
          <a:xfrm flipH="1">
            <a:off x="685795" y="5757967"/>
            <a:ext cx="5743580" cy="630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وصفهم الله بالعبودية له ﴿تبارك الذي نزل على عبده الفرقان﴾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9" name="TextBox 93">
            <a:extLst>
              <a:ext uri="{FF2B5EF4-FFF2-40B4-BE49-F238E27FC236}">
                <a16:creationId xmlns:a16="http://schemas.microsoft.com/office/drawing/2014/main" id="{69D78C62-6E1B-4713-A3AE-FB54F31557C3}"/>
              </a:ext>
            </a:extLst>
          </p:cNvPr>
          <p:cNvSpPr txBox="1"/>
          <p:nvPr/>
        </p:nvSpPr>
        <p:spPr>
          <a:xfrm flipH="1">
            <a:off x="6191250" y="5757967"/>
            <a:ext cx="4437094" cy="630592"/>
          </a:xfrm>
          <a:prstGeom prst="homePlate">
            <a:avLst>
              <a:gd name="adj" fmla="val 18326"/>
            </a:avLst>
          </a:prstGeom>
          <a:solidFill>
            <a:srgbClr val="92D05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فليس لهم من خصائص الربوبية أو الألوهية شيء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174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5" grpId="0" animBg="1"/>
      <p:bldP spid="22" grpId="0" animBg="1"/>
      <p:bldP spid="12" grpId="0" animBg="1"/>
      <p:bldP spid="16" grpId="0" animBg="1"/>
      <p:bldP spid="18" grpId="0" animBg="1"/>
      <p:bldP spid="20" grpId="0" animBg="1"/>
      <p:bldP spid="21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بالرسل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4414362" y="3864141"/>
            <a:ext cx="2768663" cy="7334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يتضمن خمسة أمور: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0" name="TextBox 93">
            <a:extLst>
              <a:ext uri="{FF2B5EF4-FFF2-40B4-BE49-F238E27FC236}">
                <a16:creationId xmlns:a16="http://schemas.microsoft.com/office/drawing/2014/main" id="{F3FC9D72-2DDE-4969-9792-D1E41A92FA6E}"/>
              </a:ext>
            </a:extLst>
          </p:cNvPr>
          <p:cNvSpPr txBox="1"/>
          <p:nvPr/>
        </p:nvSpPr>
        <p:spPr>
          <a:xfrm flipH="1">
            <a:off x="8407068" y="3429000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1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بأن رسالتهم حق من الله تعالى، </a:t>
            </a: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فمن كفر بواحد فقد كفر بالجميع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Box 93">
            <a:extLst>
              <a:ext uri="{FF2B5EF4-FFF2-40B4-BE49-F238E27FC236}">
                <a16:creationId xmlns:a16="http://schemas.microsoft.com/office/drawing/2014/main" id="{A69A8D79-EAFD-4D47-BEE9-38E100C918CF}"/>
              </a:ext>
            </a:extLst>
          </p:cNvPr>
          <p:cNvSpPr txBox="1"/>
          <p:nvPr/>
        </p:nvSpPr>
        <p:spPr>
          <a:xfrm flipH="1">
            <a:off x="7687164" y="1091869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2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بما علمنا اسمه منها باسمه، وما لم نعلم اسمه فنؤمن به إجمالا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TextBox 93">
            <a:extLst>
              <a:ext uri="{FF2B5EF4-FFF2-40B4-BE49-F238E27FC236}">
                <a16:creationId xmlns:a16="http://schemas.microsoft.com/office/drawing/2014/main" id="{334F0B71-D077-4628-8A20-3F623586512F}"/>
              </a:ext>
            </a:extLst>
          </p:cNvPr>
          <p:cNvSpPr txBox="1"/>
          <p:nvPr/>
        </p:nvSpPr>
        <p:spPr>
          <a:xfrm flipH="1">
            <a:off x="1573092" y="1091869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4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العمل بشريعة من أرسل إلينا، وهو محمد </a:t>
            </a: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صلى الله عليه وسلم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5" name="TextBox 93">
            <a:extLst>
              <a:ext uri="{FF2B5EF4-FFF2-40B4-BE49-F238E27FC236}">
                <a16:creationId xmlns:a16="http://schemas.microsoft.com/office/drawing/2014/main" id="{459CDDFB-DF77-48EB-81C2-82E5B8827E5C}"/>
              </a:ext>
            </a:extLst>
          </p:cNvPr>
          <p:cNvSpPr txBox="1"/>
          <p:nvPr/>
        </p:nvSpPr>
        <p:spPr>
          <a:xfrm flipH="1">
            <a:off x="853188" y="3429000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5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الإيمان بأنهم بلغوا جميع ما أرسلهم الله به، ولم يكتموا منه حرفًا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6" name="TextBox 93">
            <a:extLst>
              <a:ext uri="{FF2B5EF4-FFF2-40B4-BE49-F238E27FC236}">
                <a16:creationId xmlns:a16="http://schemas.microsoft.com/office/drawing/2014/main" id="{6764D31A-14BB-4965-954D-92528354511B}"/>
              </a:ext>
            </a:extLst>
          </p:cNvPr>
          <p:cNvSpPr txBox="1"/>
          <p:nvPr/>
        </p:nvSpPr>
        <p:spPr>
          <a:xfrm flipH="1">
            <a:off x="4630128" y="1091869"/>
            <a:ext cx="2337131" cy="233713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0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3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تصديق ما صح من أخبارهم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8" name="TextBox 93">
            <a:extLst>
              <a:ext uri="{FF2B5EF4-FFF2-40B4-BE49-F238E27FC236}">
                <a16:creationId xmlns:a16="http://schemas.microsoft.com/office/drawing/2014/main" id="{E25D264C-8394-4D8C-9829-1FC0D0942DD0}"/>
              </a:ext>
            </a:extLst>
          </p:cNvPr>
          <p:cNvSpPr txBox="1"/>
          <p:nvPr/>
        </p:nvSpPr>
        <p:spPr>
          <a:xfrm flipH="1">
            <a:off x="8370620" y="5766131"/>
            <a:ext cx="2410025" cy="567994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﴿كذبت قوم نوح المرسلين﴾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0" name="TextBox 93">
            <a:extLst>
              <a:ext uri="{FF2B5EF4-FFF2-40B4-BE49-F238E27FC236}">
                <a16:creationId xmlns:a16="http://schemas.microsoft.com/office/drawing/2014/main" id="{3F1D53F0-2458-40BB-AB43-D725AAA839E1}"/>
              </a:ext>
            </a:extLst>
          </p:cNvPr>
          <p:cNvSpPr txBox="1"/>
          <p:nvPr/>
        </p:nvSpPr>
        <p:spPr>
          <a:xfrm flipH="1">
            <a:off x="7614269" y="342900"/>
            <a:ext cx="2410025" cy="74896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﴿منهم من قصصنا عليك ومنهم من لم نقصص عليك﴾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960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كعب 1">
            <a:extLst>
              <a:ext uri="{FF2B5EF4-FFF2-40B4-BE49-F238E27FC236}">
                <a16:creationId xmlns:a16="http://schemas.microsoft.com/office/drawing/2014/main" id="{37B4F63B-2E78-40D9-A2E7-5C68DD61BFDD}"/>
              </a:ext>
            </a:extLst>
          </p:cNvPr>
          <p:cNvSpPr/>
          <p:nvPr/>
        </p:nvSpPr>
        <p:spPr>
          <a:xfrm>
            <a:off x="10931588" y="609601"/>
            <a:ext cx="1017037" cy="6002692"/>
          </a:xfrm>
          <a:prstGeom prst="cube">
            <a:avLst/>
          </a:prstGeom>
          <a:ln>
            <a:noFill/>
          </a:ln>
          <a:effectLst>
            <a:reflection blurRad="584200" stA="73000" endPos="350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الإيمان بالرسل</a:t>
            </a:r>
          </a:p>
        </p:txBody>
      </p:sp>
      <p:sp>
        <p:nvSpPr>
          <p:cNvPr id="23" name="TextBox 93">
            <a:extLst>
              <a:ext uri="{FF2B5EF4-FFF2-40B4-BE49-F238E27FC236}">
                <a16:creationId xmlns:a16="http://schemas.microsoft.com/office/drawing/2014/main" id="{EC805FBC-91DB-4855-AB55-9F187AF5FC05}"/>
              </a:ext>
            </a:extLst>
          </p:cNvPr>
          <p:cNvSpPr txBox="1"/>
          <p:nvPr/>
        </p:nvSpPr>
        <p:spPr>
          <a:xfrm flipH="1">
            <a:off x="3124199" y="0"/>
            <a:ext cx="5006088" cy="16383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دلائل نبوة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محمد صلى الله عليه وسلم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8" name="TextBox 93">
            <a:extLst>
              <a:ext uri="{FF2B5EF4-FFF2-40B4-BE49-F238E27FC236}">
                <a16:creationId xmlns:a16="http://schemas.microsoft.com/office/drawing/2014/main" id="{E25D264C-8394-4D8C-9829-1FC0D0942DD0}"/>
              </a:ext>
            </a:extLst>
          </p:cNvPr>
          <p:cNvSpPr txBox="1"/>
          <p:nvPr/>
        </p:nvSpPr>
        <p:spPr>
          <a:xfrm flipH="1">
            <a:off x="8325925" y="2032331"/>
            <a:ext cx="2160000" cy="21600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القرآن الكريم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1" name="TextBox 93">
            <a:extLst>
              <a:ext uri="{FF2B5EF4-FFF2-40B4-BE49-F238E27FC236}">
                <a16:creationId xmlns:a16="http://schemas.microsoft.com/office/drawing/2014/main" id="{296C0B96-1846-4760-B0D4-E926282CC666}"/>
              </a:ext>
            </a:extLst>
          </p:cNvPr>
          <p:cNvSpPr txBox="1"/>
          <p:nvPr/>
        </p:nvSpPr>
        <p:spPr>
          <a:xfrm flipH="1">
            <a:off x="5837810" y="2032331"/>
            <a:ext cx="2160000" cy="21600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انشقاق القمر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2" name="TextBox 93">
            <a:extLst>
              <a:ext uri="{FF2B5EF4-FFF2-40B4-BE49-F238E27FC236}">
                <a16:creationId xmlns:a16="http://schemas.microsoft.com/office/drawing/2014/main" id="{E91E7557-FA08-4FDE-9C69-E9EA1ECC1BCE}"/>
              </a:ext>
            </a:extLst>
          </p:cNvPr>
          <p:cNvSpPr txBox="1"/>
          <p:nvPr/>
        </p:nvSpPr>
        <p:spPr>
          <a:xfrm flipH="1">
            <a:off x="3349695" y="2032331"/>
            <a:ext cx="2160000" cy="21600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نبع الماء بين أصابعه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7" name="TextBox 93">
            <a:extLst>
              <a:ext uri="{FF2B5EF4-FFF2-40B4-BE49-F238E27FC236}">
                <a16:creationId xmlns:a16="http://schemas.microsoft.com/office/drawing/2014/main" id="{16E19E2F-C140-4C4E-B181-2E66CD0F7B84}"/>
              </a:ext>
            </a:extLst>
          </p:cNvPr>
          <p:cNvSpPr txBox="1"/>
          <p:nvPr/>
        </p:nvSpPr>
        <p:spPr>
          <a:xfrm flipH="1">
            <a:off x="861580" y="2032331"/>
            <a:ext cx="2160000" cy="21600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ما اطلع عليه من الغيوب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3E562ACE-4F86-4646-9D7E-89152557781F}"/>
              </a:ext>
            </a:extLst>
          </p:cNvPr>
          <p:cNvSpPr txBox="1"/>
          <p:nvPr/>
        </p:nvSpPr>
        <p:spPr>
          <a:xfrm flipH="1">
            <a:off x="7859682" y="4631094"/>
            <a:ext cx="2768662" cy="2105024"/>
          </a:xfrm>
          <a:prstGeom prst="homePlate">
            <a:avLst>
              <a:gd name="adj" fmla="val 18326"/>
            </a:avLst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من ثمرات الإيمان بالرسل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1" name="TextBox 93">
            <a:extLst>
              <a:ext uri="{FF2B5EF4-FFF2-40B4-BE49-F238E27FC236}">
                <a16:creationId xmlns:a16="http://schemas.microsoft.com/office/drawing/2014/main" id="{EB07D0D2-7243-4EDA-B26A-B24D1B553F17}"/>
              </a:ext>
            </a:extLst>
          </p:cNvPr>
          <p:cNvSpPr txBox="1"/>
          <p:nvPr/>
        </p:nvSpPr>
        <p:spPr>
          <a:xfrm flipH="1">
            <a:off x="438150" y="4631094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العلم برحمة الله وعنايته بعباده، حيث أرسل إليهم رسلا يهدونهم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2" name="TextBox 93">
            <a:extLst>
              <a:ext uri="{FF2B5EF4-FFF2-40B4-BE49-F238E27FC236}">
                <a16:creationId xmlns:a16="http://schemas.microsoft.com/office/drawing/2014/main" id="{8C397B07-D6B2-4C19-868D-98297A54EBE9}"/>
              </a:ext>
            </a:extLst>
          </p:cNvPr>
          <p:cNvSpPr txBox="1"/>
          <p:nvPr/>
        </p:nvSpPr>
        <p:spPr>
          <a:xfrm flipH="1">
            <a:off x="438150" y="5368310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شكر نعمة الله تعالى في ذلك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4" name="TextBox 93">
            <a:extLst>
              <a:ext uri="{FF2B5EF4-FFF2-40B4-BE49-F238E27FC236}">
                <a16:creationId xmlns:a16="http://schemas.microsoft.com/office/drawing/2014/main" id="{3B396335-F7CD-4F30-9115-F592789476DE}"/>
              </a:ext>
            </a:extLst>
          </p:cNvPr>
          <p:cNvSpPr txBox="1"/>
          <p:nvPr/>
        </p:nvSpPr>
        <p:spPr>
          <a:xfrm flipH="1">
            <a:off x="438150" y="6105526"/>
            <a:ext cx="7092888" cy="630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E3EACF">
                    <a:lumMod val="2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محبة الرسل عليهم الصلاة والسلام وتعظيهم، والثناء عليهم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25000"/>
                </a:srgb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622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11" grpId="0" animBg="1"/>
      <p:bldP spid="12" grpId="0" animBg="1"/>
      <p:bldP spid="17" grpId="0" animBg="1"/>
      <p:bldP spid="19" grpId="0" animBg="1"/>
      <p:bldP spid="21" grpId="0" animBg="1"/>
      <p:bldP spid="22" grpId="0" animBg="1"/>
      <p:bldP spid="24" grpId="0" animBg="1"/>
    </p:bldLst>
  </p:timing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816</Words>
  <Application>Microsoft Office PowerPoint</Application>
  <PresentationFormat>شاشة عريضة</PresentationFormat>
  <Paragraphs>161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0" baseType="lpstr">
      <vt:lpstr>Century Gothic</vt:lpstr>
      <vt:lpstr>Open Sans Condensed</vt:lpstr>
      <vt:lpstr>Open Sans Condensed Light</vt:lpstr>
      <vt:lpstr>Tahoma</vt:lpstr>
      <vt:lpstr>Traditional Arabic</vt:lpstr>
      <vt:lpstr>Wingdings</vt:lpstr>
      <vt:lpstr>Wingdings 3</vt:lpstr>
      <vt:lpstr>ربطة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Nada Hasan Alhumaid</dc:creator>
  <cp:lastModifiedBy>Nada Hasan Alhumaid</cp:lastModifiedBy>
  <cp:revision>2</cp:revision>
  <dcterms:created xsi:type="dcterms:W3CDTF">2018-03-05T17:17:50Z</dcterms:created>
  <dcterms:modified xsi:type="dcterms:W3CDTF">2018-03-05T17:33:12Z</dcterms:modified>
</cp:coreProperties>
</file>